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897" r:id="rId2"/>
  </p:sldMasterIdLst>
  <p:notesMasterIdLst>
    <p:notesMasterId r:id="rId307"/>
  </p:notesMasterIdLst>
  <p:sldIdLst>
    <p:sldId id="359" r:id="rId3"/>
    <p:sldId id="554" r:id="rId4"/>
    <p:sldId id="442" r:id="rId5"/>
    <p:sldId id="360" r:id="rId6"/>
    <p:sldId id="441" r:id="rId7"/>
    <p:sldId id="502" r:id="rId8"/>
    <p:sldId id="556" r:id="rId9"/>
    <p:sldId id="494" r:id="rId10"/>
    <p:sldId id="262" r:id="rId11"/>
    <p:sldId id="263" r:id="rId12"/>
    <p:sldId id="555" r:id="rId13"/>
    <p:sldId id="265" r:id="rId14"/>
    <p:sldId id="499" r:id="rId15"/>
    <p:sldId id="267" r:id="rId16"/>
    <p:sldId id="505" r:id="rId17"/>
    <p:sldId id="367" r:id="rId18"/>
    <p:sldId id="428" r:id="rId19"/>
    <p:sldId id="429" r:id="rId20"/>
    <p:sldId id="430" r:id="rId21"/>
    <p:sldId id="487" r:id="rId22"/>
    <p:sldId id="488" r:id="rId23"/>
    <p:sldId id="489" r:id="rId24"/>
    <p:sldId id="406" r:id="rId25"/>
    <p:sldId id="507" r:id="rId26"/>
    <p:sldId id="514" r:id="rId27"/>
    <p:sldId id="516" r:id="rId28"/>
    <p:sldId id="520" r:id="rId29"/>
    <p:sldId id="521" r:id="rId30"/>
    <p:sldId id="558" r:id="rId31"/>
    <p:sldId id="559" r:id="rId32"/>
    <p:sldId id="560" r:id="rId33"/>
    <p:sldId id="561" r:id="rId34"/>
    <p:sldId id="562" r:id="rId35"/>
    <p:sldId id="564" r:id="rId36"/>
    <p:sldId id="508" r:id="rId37"/>
    <p:sldId id="509" r:id="rId38"/>
    <p:sldId id="510" r:id="rId39"/>
    <p:sldId id="511" r:id="rId40"/>
    <p:sldId id="512" r:id="rId41"/>
    <p:sldId id="700" r:id="rId42"/>
    <p:sldId id="707" r:id="rId43"/>
    <p:sldId id="703" r:id="rId44"/>
    <p:sldId id="708" r:id="rId45"/>
    <p:sldId id="709" r:id="rId46"/>
    <p:sldId id="1002" r:id="rId47"/>
    <p:sldId id="264" r:id="rId48"/>
    <p:sldId id="281" r:id="rId49"/>
    <p:sldId id="364" r:id="rId50"/>
    <p:sldId id="565" r:id="rId51"/>
    <p:sldId id="566" r:id="rId52"/>
    <p:sldId id="567" r:id="rId53"/>
    <p:sldId id="568" r:id="rId54"/>
    <p:sldId id="518" r:id="rId55"/>
    <p:sldId id="368" r:id="rId56"/>
    <p:sldId id="400" r:id="rId57"/>
    <p:sldId id="401" r:id="rId58"/>
    <p:sldId id="407" r:id="rId59"/>
    <p:sldId id="402" r:id="rId60"/>
    <p:sldId id="408" r:id="rId61"/>
    <p:sldId id="409" r:id="rId62"/>
    <p:sldId id="410" r:id="rId63"/>
    <p:sldId id="570" r:id="rId64"/>
    <p:sldId id="569" r:id="rId65"/>
    <p:sldId id="366" r:id="rId66"/>
    <p:sldId id="411" r:id="rId67"/>
    <p:sldId id="412" r:id="rId68"/>
    <p:sldId id="413" r:id="rId69"/>
    <p:sldId id="545" r:id="rId70"/>
    <p:sldId id="546" r:id="rId71"/>
    <p:sldId id="547" r:id="rId72"/>
    <p:sldId id="548" r:id="rId73"/>
    <p:sldId id="549" r:id="rId74"/>
    <p:sldId id="571" r:id="rId75"/>
    <p:sldId id="371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1" r:id="rId84"/>
    <p:sldId id="418" r:id="rId85"/>
    <p:sldId id="438" r:id="rId86"/>
    <p:sldId id="439" r:id="rId87"/>
    <p:sldId id="302" r:id="rId88"/>
    <p:sldId id="574" r:id="rId89"/>
    <p:sldId id="575" r:id="rId90"/>
    <p:sldId id="576" r:id="rId91"/>
    <p:sldId id="577" r:id="rId92"/>
    <p:sldId id="578" r:id="rId93"/>
    <p:sldId id="579" r:id="rId94"/>
    <p:sldId id="580" r:id="rId95"/>
    <p:sldId id="592" r:id="rId96"/>
    <p:sldId id="593" r:id="rId97"/>
    <p:sldId id="383" r:id="rId98"/>
    <p:sldId id="384" r:id="rId99"/>
    <p:sldId id="1009" r:id="rId100"/>
    <p:sldId id="446" r:id="rId101"/>
    <p:sldId id="595" r:id="rId102"/>
    <p:sldId id="431" r:id="rId103"/>
    <p:sldId id="573" r:id="rId104"/>
    <p:sldId id="572" r:id="rId105"/>
    <p:sldId id="452" r:id="rId106"/>
    <p:sldId id="447" r:id="rId107"/>
    <p:sldId id="448" r:id="rId108"/>
    <p:sldId id="449" r:id="rId109"/>
    <p:sldId id="433" r:id="rId110"/>
    <p:sldId id="357" r:id="rId111"/>
    <p:sldId id="596" r:id="rId112"/>
    <p:sldId id="597" r:id="rId113"/>
    <p:sldId id="450" r:id="rId114"/>
    <p:sldId id="453" r:id="rId115"/>
    <p:sldId id="387" r:id="rId116"/>
    <p:sldId id="388" r:id="rId117"/>
    <p:sldId id="389" r:id="rId118"/>
    <p:sldId id="391" r:id="rId119"/>
    <p:sldId id="598" r:id="rId120"/>
    <p:sldId id="345" r:id="rId121"/>
    <p:sldId id="394" r:id="rId122"/>
    <p:sldId id="346" r:id="rId123"/>
    <p:sldId id="347" r:id="rId124"/>
    <p:sldId id="348" r:id="rId125"/>
    <p:sldId id="454" r:id="rId126"/>
    <p:sldId id="455" r:id="rId127"/>
    <p:sldId id="1028" r:id="rId128"/>
    <p:sldId id="456" r:id="rId129"/>
    <p:sldId id="460" r:id="rId130"/>
    <p:sldId id="361" r:id="rId131"/>
    <p:sldId id="599" r:id="rId132"/>
    <p:sldId id="365" r:id="rId133"/>
    <p:sldId id="459" r:id="rId134"/>
    <p:sldId id="600" r:id="rId135"/>
    <p:sldId id="601" r:id="rId136"/>
    <p:sldId id="602" r:id="rId137"/>
    <p:sldId id="458" r:id="rId138"/>
    <p:sldId id="397" r:id="rId139"/>
    <p:sldId id="398" r:id="rId140"/>
    <p:sldId id="490" r:id="rId141"/>
    <p:sldId id="1024" r:id="rId142"/>
    <p:sldId id="503" r:id="rId143"/>
    <p:sldId id="504" r:id="rId144"/>
    <p:sldId id="581" r:id="rId145"/>
    <p:sldId id="533" r:id="rId146"/>
    <p:sldId id="525" r:id="rId147"/>
    <p:sldId id="526" r:id="rId148"/>
    <p:sldId id="493" r:id="rId149"/>
    <p:sldId id="492" r:id="rId150"/>
    <p:sldId id="582" r:id="rId151"/>
    <p:sldId id="583" r:id="rId152"/>
    <p:sldId id="584" r:id="rId153"/>
    <p:sldId id="585" r:id="rId154"/>
    <p:sldId id="586" r:id="rId155"/>
    <p:sldId id="587" r:id="rId156"/>
    <p:sldId id="588" r:id="rId157"/>
    <p:sldId id="589" r:id="rId158"/>
    <p:sldId id="590" r:id="rId159"/>
    <p:sldId id="522" r:id="rId160"/>
    <p:sldId id="528" r:id="rId161"/>
    <p:sldId id="529" r:id="rId162"/>
    <p:sldId id="530" r:id="rId163"/>
    <p:sldId id="532" r:id="rId164"/>
    <p:sldId id="697" r:id="rId165"/>
    <p:sldId id="1003" r:id="rId166"/>
    <p:sldId id="1004" r:id="rId167"/>
    <p:sldId id="1005" r:id="rId168"/>
    <p:sldId id="1050" r:id="rId169"/>
    <p:sldId id="534" r:id="rId170"/>
    <p:sldId id="535" r:id="rId171"/>
    <p:sldId id="1051" r:id="rId172"/>
    <p:sldId id="1052" r:id="rId173"/>
    <p:sldId id="1053" r:id="rId174"/>
    <p:sldId id="1054" r:id="rId175"/>
    <p:sldId id="1055" r:id="rId176"/>
    <p:sldId id="1056" r:id="rId177"/>
    <p:sldId id="1032" r:id="rId178"/>
    <p:sldId id="1029" r:id="rId179"/>
    <p:sldId id="1030" r:id="rId180"/>
    <p:sldId id="1031" r:id="rId181"/>
    <p:sldId id="1025" r:id="rId182"/>
    <p:sldId id="1026" r:id="rId183"/>
    <p:sldId id="550" r:id="rId184"/>
    <p:sldId id="552" r:id="rId185"/>
    <p:sldId id="491" r:id="rId186"/>
    <p:sldId id="551" r:id="rId187"/>
    <p:sldId id="531" r:id="rId188"/>
    <p:sldId id="1006" r:id="rId189"/>
    <p:sldId id="626" r:id="rId190"/>
    <p:sldId id="627" r:id="rId191"/>
    <p:sldId id="628" r:id="rId192"/>
    <p:sldId id="630" r:id="rId193"/>
    <p:sldId id="632" r:id="rId194"/>
    <p:sldId id="633" r:id="rId195"/>
    <p:sldId id="635" r:id="rId196"/>
    <p:sldId id="634" r:id="rId197"/>
    <p:sldId id="690" r:id="rId198"/>
    <p:sldId id="691" r:id="rId199"/>
    <p:sldId id="692" r:id="rId200"/>
    <p:sldId id="693" r:id="rId201"/>
    <p:sldId id="591" r:id="rId202"/>
    <p:sldId id="997" r:id="rId203"/>
    <p:sldId id="324" r:id="rId204"/>
    <p:sldId id="694" r:id="rId205"/>
    <p:sldId id="695" r:id="rId206"/>
    <p:sldId id="696" r:id="rId207"/>
    <p:sldId id="672" r:id="rId208"/>
    <p:sldId id="702" r:id="rId209"/>
    <p:sldId id="704" r:id="rId210"/>
    <p:sldId id="701" r:id="rId211"/>
    <p:sldId id="705" r:id="rId212"/>
    <p:sldId id="686" r:id="rId213"/>
    <p:sldId id="1008" r:id="rId214"/>
    <p:sldId id="325" r:id="rId215"/>
    <p:sldId id="326" r:id="rId216"/>
    <p:sldId id="537" r:id="rId217"/>
    <p:sldId id="538" r:id="rId218"/>
    <p:sldId id="539" r:id="rId219"/>
    <p:sldId id="540" r:id="rId220"/>
    <p:sldId id="541" r:id="rId221"/>
    <p:sldId id="542" r:id="rId222"/>
    <p:sldId id="327" r:id="rId223"/>
    <p:sldId id="328" r:id="rId224"/>
    <p:sldId id="329" r:id="rId225"/>
    <p:sldId id="330" r:id="rId226"/>
    <p:sldId id="331" r:id="rId227"/>
    <p:sldId id="332" r:id="rId228"/>
    <p:sldId id="333" r:id="rId229"/>
    <p:sldId id="334" r:id="rId230"/>
    <p:sldId id="335" r:id="rId231"/>
    <p:sldId id="336" r:id="rId232"/>
    <p:sldId id="337" r:id="rId233"/>
    <p:sldId id="464" r:id="rId234"/>
    <p:sldId id="465" r:id="rId235"/>
    <p:sldId id="466" r:id="rId236"/>
    <p:sldId id="543" r:id="rId237"/>
    <p:sldId id="467" r:id="rId238"/>
    <p:sldId id="338" r:id="rId239"/>
    <p:sldId id="468" r:id="rId240"/>
    <p:sldId id="469" r:id="rId241"/>
    <p:sldId id="470" r:id="rId242"/>
    <p:sldId id="463" r:id="rId243"/>
    <p:sldId id="482" r:id="rId244"/>
    <p:sldId id="479" r:id="rId245"/>
    <p:sldId id="480" r:id="rId246"/>
    <p:sldId id="481" r:id="rId247"/>
    <p:sldId id="483" r:id="rId248"/>
    <p:sldId id="339" r:id="rId249"/>
    <p:sldId id="1007" r:id="rId250"/>
    <p:sldId id="342" r:id="rId251"/>
    <p:sldId id="343" r:id="rId252"/>
    <p:sldId id="344" r:id="rId253"/>
    <p:sldId id="471" r:id="rId254"/>
    <p:sldId id="472" r:id="rId255"/>
    <p:sldId id="473" r:id="rId256"/>
    <p:sldId id="474" r:id="rId257"/>
    <p:sldId id="475" r:id="rId258"/>
    <p:sldId id="476" r:id="rId259"/>
    <p:sldId id="477" r:id="rId260"/>
    <p:sldId id="478" r:id="rId261"/>
    <p:sldId id="414" r:id="rId262"/>
    <p:sldId id="282" r:id="rId263"/>
    <p:sldId id="309" r:id="rId264"/>
    <p:sldId id="310" r:id="rId265"/>
    <p:sldId id="484" r:id="rId266"/>
    <p:sldId id="311" r:id="rId267"/>
    <p:sldId id="312" r:id="rId268"/>
    <p:sldId id="313" r:id="rId269"/>
    <p:sldId id="314" r:id="rId270"/>
    <p:sldId id="315" r:id="rId271"/>
    <p:sldId id="316" r:id="rId272"/>
    <p:sldId id="317" r:id="rId273"/>
    <p:sldId id="318" r:id="rId274"/>
    <p:sldId id="319" r:id="rId275"/>
    <p:sldId id="320" r:id="rId276"/>
    <p:sldId id="321" r:id="rId277"/>
    <p:sldId id="322" r:id="rId278"/>
    <p:sldId id="1033" r:id="rId279"/>
    <p:sldId id="1034" r:id="rId280"/>
    <p:sldId id="258" r:id="rId281"/>
    <p:sldId id="1035" r:id="rId282"/>
    <p:sldId id="269" r:id="rId283"/>
    <p:sldId id="270" r:id="rId284"/>
    <p:sldId id="271" r:id="rId285"/>
    <p:sldId id="272" r:id="rId286"/>
    <p:sldId id="1036" r:id="rId287"/>
    <p:sldId id="1037" r:id="rId288"/>
    <p:sldId id="1038" r:id="rId289"/>
    <p:sldId id="1039" r:id="rId290"/>
    <p:sldId id="1018" r:id="rId291"/>
    <p:sldId id="1040" r:id="rId292"/>
    <p:sldId id="273" r:id="rId293"/>
    <p:sldId id="1041" r:id="rId294"/>
    <p:sldId id="1042" r:id="rId295"/>
    <p:sldId id="261" r:id="rId296"/>
    <p:sldId id="1043" r:id="rId297"/>
    <p:sldId id="1044" r:id="rId298"/>
    <p:sldId id="1045" r:id="rId299"/>
    <p:sldId id="1046" r:id="rId300"/>
    <p:sldId id="260" r:id="rId301"/>
    <p:sldId id="1047" r:id="rId302"/>
    <p:sldId id="1048" r:id="rId303"/>
    <p:sldId id="1049" r:id="rId304"/>
    <p:sldId id="604" r:id="rId305"/>
    <p:sldId id="485" r:id="rId306"/>
  </p:sldIdLst>
  <p:sldSz cx="12192000" cy="6858000"/>
  <p:notesSz cx="6858000" cy="9144000"/>
  <p:defaultTextStyle>
    <a:defPPr>
      <a:defRPr lang="ru-RU"/>
    </a:defPPr>
    <a:lvl1pPr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511175" indent="-319088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022350" indent="-639763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535113" indent="-958850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046288" indent="-1279525" algn="l" defTabSz="511175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3" userDrawn="1">
          <p15:clr>
            <a:srgbClr val="A4A3A4"/>
          </p15:clr>
        </p15:guide>
        <p15:guide id="2" orient="horz" pos="3805" userDrawn="1">
          <p15:clr>
            <a:srgbClr val="A4A3A4"/>
          </p15:clr>
        </p15:guide>
        <p15:guide id="3" orient="horz" pos="2557" userDrawn="1">
          <p15:clr>
            <a:srgbClr val="A4A3A4"/>
          </p15:clr>
        </p15:guide>
        <p15:guide id="4" orient="horz" pos="1053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6" orient="horz" pos="900" userDrawn="1">
          <p15:clr>
            <a:srgbClr val="A4A3A4"/>
          </p15:clr>
        </p15:guide>
        <p15:guide id="7" orient="horz" pos="1478" userDrawn="1">
          <p15:clr>
            <a:srgbClr val="A4A3A4"/>
          </p15:clr>
        </p15:guide>
        <p15:guide id="8" orient="horz" pos="1025" userDrawn="1">
          <p15:clr>
            <a:srgbClr val="A4A3A4"/>
          </p15:clr>
        </p15:guide>
        <p15:guide id="9" pos="7337" userDrawn="1">
          <p15:clr>
            <a:srgbClr val="A4A3A4"/>
          </p15:clr>
        </p15:guide>
        <p15:guide id="10" pos="6149" userDrawn="1">
          <p15:clr>
            <a:srgbClr val="A4A3A4"/>
          </p15:clr>
        </p15:guide>
        <p15:guide id="11" pos="1311" userDrawn="1">
          <p15:clr>
            <a:srgbClr val="A4A3A4"/>
          </p15:clr>
        </p15:guide>
        <p15:guide id="12" pos="1364" userDrawn="1">
          <p15:clr>
            <a:srgbClr val="A4A3A4"/>
          </p15:clr>
        </p15:guide>
        <p15:guide id="13" pos="1533" userDrawn="1">
          <p15:clr>
            <a:srgbClr val="A4A3A4"/>
          </p15:clr>
        </p15:guide>
        <p15:guide id="14" pos="5389" userDrawn="1">
          <p15:clr>
            <a:srgbClr val="A4A3A4"/>
          </p15:clr>
        </p15:guide>
        <p15:guide id="15" pos="6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6" autoAdjust="0"/>
    <p:restoredTop sz="92900" autoAdjust="0"/>
  </p:normalViewPr>
  <p:slideViewPr>
    <p:cSldViewPr snapToObjects="1">
      <p:cViewPr varScale="1">
        <p:scale>
          <a:sx n="106" d="100"/>
          <a:sy n="106" d="100"/>
        </p:scale>
        <p:origin x="336" y="108"/>
      </p:cViewPr>
      <p:guideLst>
        <p:guide orient="horz" pos="523"/>
        <p:guide orient="horz" pos="3805"/>
        <p:guide orient="horz" pos="2557"/>
        <p:guide orient="horz" pos="1053"/>
        <p:guide orient="horz" pos="255"/>
        <p:guide orient="horz" pos="900"/>
        <p:guide orient="horz" pos="1478"/>
        <p:guide orient="horz" pos="1025"/>
        <p:guide pos="7337"/>
        <p:guide pos="6149"/>
        <p:guide pos="1311"/>
        <p:guide pos="1364"/>
        <p:guide pos="1533"/>
        <p:guide pos="5389"/>
        <p:guide pos="640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22" d="100"/>
          <a:sy n="122" d="100"/>
        </p:scale>
        <p:origin x="-679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slide" Target="slides/slide297.xml"/><Relationship Id="rId303" Type="http://schemas.openxmlformats.org/officeDocument/2006/relationships/slide" Target="slides/slide30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slide" Target="slides/slide280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slide" Target="slides/slide296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2" Type="http://schemas.openxmlformats.org/officeDocument/2006/relationships/slide" Target="slides/slide300.xml"/><Relationship Id="rId30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presProps" Target="presProps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viewProps" Target="view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theme" Target="theme/theme1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slide" Target="slides/slide298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tableStyles" Target="tableStyles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slide" Target="slides/slide29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Backlog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Лист1!$B$1:$M$1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Лист1!$B$2:$M$2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15</c:v>
                </c:pt>
                <c:pt idx="6">
                  <c:v>20</c:v>
                </c:pt>
                <c:pt idx="7">
                  <c:v>22</c:v>
                </c:pt>
                <c:pt idx="8">
                  <c:v>25</c:v>
                </c:pt>
                <c:pt idx="9">
                  <c:v>29</c:v>
                </c:pt>
                <c:pt idx="10">
                  <c:v>30</c:v>
                </c:pt>
                <c:pt idx="1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98-4547-8EF7-DE0C50D78E76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To Do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Лист1!$B$1:$M$1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6</c:v>
                </c:pt>
                <c:pt idx="6">
                  <c:v>10</c:v>
                </c:pt>
                <c:pt idx="7">
                  <c:v>15</c:v>
                </c:pt>
                <c:pt idx="8">
                  <c:v>18</c:v>
                </c:pt>
                <c:pt idx="9">
                  <c:v>21</c:v>
                </c:pt>
                <c:pt idx="10">
                  <c:v>26</c:v>
                </c:pt>
                <c:pt idx="1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98-4547-8EF7-DE0C50D78E76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numRef>
              <c:f>Лист1!$B$1:$M$1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Лист1!$B$4:$M$4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9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98-4547-8EF7-DE0C50D78E76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Done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Лист1!$B$1:$M$1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Лист1!$B$5:$M$5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7</c:v>
                </c:pt>
                <c:pt idx="9">
                  <c:v>10</c:v>
                </c:pt>
                <c:pt idx="10">
                  <c:v>14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98-4547-8EF7-DE0C50D78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325632"/>
        <c:axId val="120327168"/>
      </c:areaChart>
      <c:dateAx>
        <c:axId val="1203256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27168"/>
        <c:crosses val="autoZero"/>
        <c:auto val="1"/>
        <c:lblOffset val="100"/>
        <c:baseTimeUnit val="months"/>
      </c:dateAx>
      <c:valAx>
        <c:axId val="12032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25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13070696260051"/>
          <c:y val="0.92378636264216973"/>
          <c:w val="0.50158108877167062"/>
          <c:h val="5.5380304024496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Лист1!$A$1:$K$1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Лист1!$A$2:$K$2</c:f>
              <c:numCache>
                <c:formatCode>0%</c:formatCode>
                <c:ptCount val="11"/>
                <c:pt idx="0">
                  <c:v>7.0000000000000007E-2</c:v>
                </c:pt>
                <c:pt idx="1">
                  <c:v>0.18</c:v>
                </c:pt>
                <c:pt idx="2">
                  <c:v>0.24</c:v>
                </c:pt>
                <c:pt idx="3">
                  <c:v>0.18</c:v>
                </c:pt>
                <c:pt idx="4">
                  <c:v>0.13</c:v>
                </c:pt>
                <c:pt idx="5">
                  <c:v>0.09</c:v>
                </c:pt>
                <c:pt idx="6">
                  <c:v>0.04</c:v>
                </c:pt>
                <c:pt idx="7">
                  <c:v>0.03</c:v>
                </c:pt>
                <c:pt idx="8">
                  <c:v>0.02</c:v>
                </c:pt>
                <c:pt idx="9">
                  <c:v>0.01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6-4A0E-9800-BF8E41FC6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449792"/>
        <c:axId val="132451328"/>
      </c:barChart>
      <c:catAx>
        <c:axId val="13244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451328"/>
        <c:crosses val="autoZero"/>
        <c:auto val="1"/>
        <c:lblAlgn val="ctr"/>
        <c:lblOffset val="100"/>
        <c:noMultiLvlLbl val="0"/>
      </c:catAx>
      <c:valAx>
        <c:axId val="1324513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2449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443133-ECC3-4389-9ED0-F042B97BE92B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08F303A6-C501-4413-8499-EA152E6F107D}">
      <dgm:prSet phldrT="[Текст]"/>
      <dgm:spPr/>
      <dgm:t>
        <a:bodyPr/>
        <a:lstStyle/>
        <a:p>
          <a:r>
            <a:rPr lang="en-US" dirty="0"/>
            <a:t>PLAN</a:t>
          </a:r>
        </a:p>
      </dgm:t>
    </dgm:pt>
    <dgm:pt modelId="{2FA47038-65A2-47AC-90DF-3F7C32A90889}" type="parTrans" cxnId="{3A047EAB-C435-443B-9339-7220FA099BA4}">
      <dgm:prSet/>
      <dgm:spPr/>
      <dgm:t>
        <a:bodyPr/>
        <a:lstStyle/>
        <a:p>
          <a:endParaRPr lang="ru-RU"/>
        </a:p>
      </dgm:t>
    </dgm:pt>
    <dgm:pt modelId="{6047449C-2ABF-4831-8BA7-7B97C077E643}" type="sibTrans" cxnId="{3A047EAB-C435-443B-9339-7220FA099BA4}">
      <dgm:prSet/>
      <dgm:spPr/>
      <dgm:t>
        <a:bodyPr/>
        <a:lstStyle/>
        <a:p>
          <a:endParaRPr lang="ru-RU"/>
        </a:p>
      </dgm:t>
    </dgm:pt>
    <dgm:pt modelId="{8523BC12-59C6-4508-81E8-92CFBDE7F24B}">
      <dgm:prSet phldrT="[Текст]"/>
      <dgm:spPr/>
      <dgm:t>
        <a:bodyPr/>
        <a:lstStyle/>
        <a:p>
          <a:r>
            <a:rPr lang="en-US" dirty="0"/>
            <a:t>Do</a:t>
          </a:r>
          <a:endParaRPr lang="ru-RU" dirty="0"/>
        </a:p>
      </dgm:t>
    </dgm:pt>
    <dgm:pt modelId="{2DD37435-91DF-454E-AB53-900A0CA809CE}" type="parTrans" cxnId="{F311ECD9-418E-480E-A3D0-393CB5B772C5}">
      <dgm:prSet/>
      <dgm:spPr/>
      <dgm:t>
        <a:bodyPr/>
        <a:lstStyle/>
        <a:p>
          <a:endParaRPr lang="ru-RU"/>
        </a:p>
      </dgm:t>
    </dgm:pt>
    <dgm:pt modelId="{2D793D9B-BDF1-4DF9-AD1A-38233BA52B53}" type="sibTrans" cxnId="{F311ECD9-418E-480E-A3D0-393CB5B772C5}">
      <dgm:prSet/>
      <dgm:spPr/>
      <dgm:t>
        <a:bodyPr/>
        <a:lstStyle/>
        <a:p>
          <a:endParaRPr lang="ru-RU"/>
        </a:p>
      </dgm:t>
    </dgm:pt>
    <dgm:pt modelId="{A03396F1-6790-41A2-843B-837F6DAF768B}">
      <dgm:prSet phldrT="[Текст]"/>
      <dgm:spPr/>
      <dgm:t>
        <a:bodyPr/>
        <a:lstStyle/>
        <a:p>
          <a:r>
            <a:rPr lang="en-US" dirty="0"/>
            <a:t>Check</a:t>
          </a:r>
          <a:endParaRPr lang="ru-RU" dirty="0"/>
        </a:p>
      </dgm:t>
    </dgm:pt>
    <dgm:pt modelId="{AF6EF665-772C-49E2-B014-9567FD3A345E}" type="parTrans" cxnId="{6B4FBD9B-EC3E-4A43-BB4E-8C21145D345A}">
      <dgm:prSet/>
      <dgm:spPr/>
      <dgm:t>
        <a:bodyPr/>
        <a:lstStyle/>
        <a:p>
          <a:endParaRPr lang="ru-RU"/>
        </a:p>
      </dgm:t>
    </dgm:pt>
    <dgm:pt modelId="{2FA8E11C-CE32-4493-8787-4F208E7E58A1}" type="sibTrans" cxnId="{6B4FBD9B-EC3E-4A43-BB4E-8C21145D345A}">
      <dgm:prSet/>
      <dgm:spPr/>
      <dgm:t>
        <a:bodyPr/>
        <a:lstStyle/>
        <a:p>
          <a:endParaRPr lang="ru-RU"/>
        </a:p>
      </dgm:t>
    </dgm:pt>
    <dgm:pt modelId="{4DC39020-E9B9-4A41-A389-8B3CFA67601F}">
      <dgm:prSet phldrT="[Текст]"/>
      <dgm:spPr/>
      <dgm:t>
        <a:bodyPr/>
        <a:lstStyle/>
        <a:p>
          <a:r>
            <a:rPr lang="en-US" dirty="0"/>
            <a:t>Act</a:t>
          </a:r>
          <a:endParaRPr lang="ru-RU" dirty="0"/>
        </a:p>
      </dgm:t>
    </dgm:pt>
    <dgm:pt modelId="{C66FDD66-1C79-4910-8F00-1A898987DDE8}" type="parTrans" cxnId="{11C55E2F-5BAB-4E15-AB89-C9019B0F529D}">
      <dgm:prSet/>
      <dgm:spPr/>
      <dgm:t>
        <a:bodyPr/>
        <a:lstStyle/>
        <a:p>
          <a:endParaRPr lang="ru-RU"/>
        </a:p>
      </dgm:t>
    </dgm:pt>
    <dgm:pt modelId="{49D17376-A0D8-4008-8B6F-2B62CD86A68C}" type="sibTrans" cxnId="{11C55E2F-5BAB-4E15-AB89-C9019B0F529D}">
      <dgm:prSet/>
      <dgm:spPr/>
      <dgm:t>
        <a:bodyPr/>
        <a:lstStyle/>
        <a:p>
          <a:endParaRPr lang="ru-RU"/>
        </a:p>
      </dgm:t>
    </dgm:pt>
    <dgm:pt modelId="{473D0A70-8A9E-415A-8664-98D1BADB0082}">
      <dgm:prSet phldrT="[Текст]"/>
      <dgm:spPr/>
      <dgm:t>
        <a:bodyPr/>
        <a:lstStyle/>
        <a:p>
          <a:r>
            <a:rPr lang="ru-RU" dirty="0"/>
            <a:t>Планируйте, что и как делать</a:t>
          </a:r>
          <a:endParaRPr lang="en-US" dirty="0"/>
        </a:p>
      </dgm:t>
    </dgm:pt>
    <dgm:pt modelId="{E8EC1F7D-E8D6-4F05-9721-83F17AFF3C27}" type="parTrans" cxnId="{E7AFCBC2-A7DE-49AB-9019-5264182C4C71}">
      <dgm:prSet/>
      <dgm:spPr/>
      <dgm:t>
        <a:bodyPr/>
        <a:lstStyle/>
        <a:p>
          <a:endParaRPr lang="ru-RU"/>
        </a:p>
      </dgm:t>
    </dgm:pt>
    <dgm:pt modelId="{443D4B47-352F-47E0-9638-3285E54BEA6C}" type="sibTrans" cxnId="{E7AFCBC2-A7DE-49AB-9019-5264182C4C71}">
      <dgm:prSet/>
      <dgm:spPr/>
      <dgm:t>
        <a:bodyPr/>
        <a:lstStyle/>
        <a:p>
          <a:endParaRPr lang="ru-RU"/>
        </a:p>
      </dgm:t>
    </dgm:pt>
    <dgm:pt modelId="{35BB6C89-0D40-4704-8057-65F9A2065398}">
      <dgm:prSet phldrT="[Текст]"/>
      <dgm:spPr/>
      <dgm:t>
        <a:bodyPr/>
        <a:lstStyle/>
        <a:p>
          <a:r>
            <a:rPr lang="ru-RU" dirty="0"/>
            <a:t>Делайте то, что запланировано</a:t>
          </a:r>
        </a:p>
      </dgm:t>
    </dgm:pt>
    <dgm:pt modelId="{A7799935-A49A-44A6-A3B4-FFA48BE8B570}" type="parTrans" cxnId="{CC686313-9378-4D3C-8371-D8B49001C1E6}">
      <dgm:prSet/>
      <dgm:spPr/>
      <dgm:t>
        <a:bodyPr/>
        <a:lstStyle/>
        <a:p>
          <a:endParaRPr lang="ru-RU"/>
        </a:p>
      </dgm:t>
    </dgm:pt>
    <dgm:pt modelId="{19E5D8AE-7488-4637-8672-8C1E2362EA29}" type="sibTrans" cxnId="{CC686313-9378-4D3C-8371-D8B49001C1E6}">
      <dgm:prSet/>
      <dgm:spPr/>
      <dgm:t>
        <a:bodyPr/>
        <a:lstStyle/>
        <a:p>
          <a:endParaRPr lang="ru-RU"/>
        </a:p>
      </dgm:t>
    </dgm:pt>
    <dgm:pt modelId="{C52585DE-F6E6-41F7-8E82-D80477073AC2}">
      <dgm:prSet phldrT="[Текст]"/>
      <dgm:spPr/>
      <dgm:t>
        <a:bodyPr/>
        <a:lstStyle/>
        <a:p>
          <a:r>
            <a:rPr lang="ru-RU" dirty="0"/>
            <a:t>Проверьте, получилось ли согласно плану</a:t>
          </a:r>
        </a:p>
      </dgm:t>
    </dgm:pt>
    <dgm:pt modelId="{2CA8D5BC-E66B-40AA-91B2-4E0463B9515C}" type="parTrans" cxnId="{9F43805C-09C6-418A-AF25-916F6A7C0B13}">
      <dgm:prSet/>
      <dgm:spPr/>
      <dgm:t>
        <a:bodyPr/>
        <a:lstStyle/>
        <a:p>
          <a:endParaRPr lang="ru-RU"/>
        </a:p>
      </dgm:t>
    </dgm:pt>
    <dgm:pt modelId="{F975FF25-A825-4A8A-BC0D-F20DD4A7F396}" type="sibTrans" cxnId="{9F43805C-09C6-418A-AF25-916F6A7C0B13}">
      <dgm:prSet/>
      <dgm:spPr/>
      <dgm:t>
        <a:bodyPr/>
        <a:lstStyle/>
        <a:p>
          <a:endParaRPr lang="ru-RU"/>
        </a:p>
      </dgm:t>
    </dgm:pt>
    <dgm:pt modelId="{12DCB7AF-F77C-4CD4-971F-24763C7A3B6D}">
      <dgm:prSet phldrT="[Текст]"/>
      <dgm:spPr/>
      <dgm:t>
        <a:bodyPr/>
        <a:lstStyle/>
        <a:p>
          <a:r>
            <a:rPr lang="ru-RU" dirty="0"/>
            <a:t>Работайте над улучшением результата</a:t>
          </a:r>
        </a:p>
      </dgm:t>
    </dgm:pt>
    <dgm:pt modelId="{F04CD73A-0DCB-4B61-9A9F-3B3A3CC51E22}" type="parTrans" cxnId="{AAC3D31A-81F4-4559-8A77-8FB4F2267F95}">
      <dgm:prSet/>
      <dgm:spPr/>
      <dgm:t>
        <a:bodyPr/>
        <a:lstStyle/>
        <a:p>
          <a:endParaRPr lang="ru-RU"/>
        </a:p>
      </dgm:t>
    </dgm:pt>
    <dgm:pt modelId="{CC62EFC9-246A-4D46-B9D1-F8558DD39D7D}" type="sibTrans" cxnId="{AAC3D31A-81F4-4559-8A77-8FB4F2267F95}">
      <dgm:prSet/>
      <dgm:spPr/>
      <dgm:t>
        <a:bodyPr/>
        <a:lstStyle/>
        <a:p>
          <a:endParaRPr lang="ru-RU"/>
        </a:p>
      </dgm:t>
    </dgm:pt>
    <dgm:pt modelId="{F3A202DF-7E2A-4F4D-ACA3-2F466D0D0F1F}" type="pres">
      <dgm:prSet presAssocID="{B0443133-ECC3-4389-9ED0-F042B97BE92B}" presName="compositeShape" presStyleCnt="0">
        <dgm:presLayoutVars>
          <dgm:chMax val="7"/>
          <dgm:dir/>
          <dgm:resizeHandles val="exact"/>
        </dgm:presLayoutVars>
      </dgm:prSet>
      <dgm:spPr/>
    </dgm:pt>
    <dgm:pt modelId="{51E5BA0A-CFC9-46F6-8FA8-88397AF9ED19}" type="pres">
      <dgm:prSet presAssocID="{B0443133-ECC3-4389-9ED0-F042B97BE92B}" presName="wedge1" presStyleLbl="node1" presStyleIdx="0" presStyleCnt="4"/>
      <dgm:spPr/>
    </dgm:pt>
    <dgm:pt modelId="{0B58C178-9DDC-4FEA-B84C-4133A3A8F1EC}" type="pres">
      <dgm:prSet presAssocID="{B0443133-ECC3-4389-9ED0-F042B97BE92B}" presName="dummy1a" presStyleCnt="0"/>
      <dgm:spPr/>
    </dgm:pt>
    <dgm:pt modelId="{C4C5F95C-52A0-431F-8B4F-F4796076F33C}" type="pres">
      <dgm:prSet presAssocID="{B0443133-ECC3-4389-9ED0-F042B97BE92B}" presName="dummy1b" presStyleCnt="0"/>
      <dgm:spPr/>
    </dgm:pt>
    <dgm:pt modelId="{5271B0EA-0E97-42B3-8756-4EDC1FCC9694}" type="pres">
      <dgm:prSet presAssocID="{B0443133-ECC3-4389-9ED0-F042B97BE92B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1E213BA-E6BD-4D0A-8004-D238DCDDBC7F}" type="pres">
      <dgm:prSet presAssocID="{B0443133-ECC3-4389-9ED0-F042B97BE92B}" presName="wedge2" presStyleLbl="node1" presStyleIdx="1" presStyleCnt="4"/>
      <dgm:spPr/>
    </dgm:pt>
    <dgm:pt modelId="{852F4838-43F5-41C2-A705-FF0E81B2D24B}" type="pres">
      <dgm:prSet presAssocID="{B0443133-ECC3-4389-9ED0-F042B97BE92B}" presName="dummy2a" presStyleCnt="0"/>
      <dgm:spPr/>
    </dgm:pt>
    <dgm:pt modelId="{5B8B53F5-2CB6-4DF0-A920-AFC303F70CE7}" type="pres">
      <dgm:prSet presAssocID="{B0443133-ECC3-4389-9ED0-F042B97BE92B}" presName="dummy2b" presStyleCnt="0"/>
      <dgm:spPr/>
    </dgm:pt>
    <dgm:pt modelId="{D9EFF986-24D8-406D-9F02-192B35314F6D}" type="pres">
      <dgm:prSet presAssocID="{B0443133-ECC3-4389-9ED0-F042B97BE92B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18FA5E1-0784-40E1-9F24-2978BF5151B3}" type="pres">
      <dgm:prSet presAssocID="{B0443133-ECC3-4389-9ED0-F042B97BE92B}" presName="wedge3" presStyleLbl="node1" presStyleIdx="2" presStyleCnt="4"/>
      <dgm:spPr/>
    </dgm:pt>
    <dgm:pt modelId="{DA214A5F-2023-432F-8F81-DF843B38CCE8}" type="pres">
      <dgm:prSet presAssocID="{B0443133-ECC3-4389-9ED0-F042B97BE92B}" presName="dummy3a" presStyleCnt="0"/>
      <dgm:spPr/>
    </dgm:pt>
    <dgm:pt modelId="{E327B00A-88C3-432A-9AFC-1744CF767074}" type="pres">
      <dgm:prSet presAssocID="{B0443133-ECC3-4389-9ED0-F042B97BE92B}" presName="dummy3b" presStyleCnt="0"/>
      <dgm:spPr/>
    </dgm:pt>
    <dgm:pt modelId="{02A74B88-7BC6-419C-B428-E994F6723C7C}" type="pres">
      <dgm:prSet presAssocID="{B0443133-ECC3-4389-9ED0-F042B97BE92B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8F422FB-011E-4881-A912-1D35603FB50B}" type="pres">
      <dgm:prSet presAssocID="{B0443133-ECC3-4389-9ED0-F042B97BE92B}" presName="wedge4" presStyleLbl="node1" presStyleIdx="3" presStyleCnt="4"/>
      <dgm:spPr/>
    </dgm:pt>
    <dgm:pt modelId="{AFA7ACD1-815F-497B-B950-C755FB58AF38}" type="pres">
      <dgm:prSet presAssocID="{B0443133-ECC3-4389-9ED0-F042B97BE92B}" presName="dummy4a" presStyleCnt="0"/>
      <dgm:spPr/>
    </dgm:pt>
    <dgm:pt modelId="{F19508C9-7956-4A27-BC74-751CF28CA46E}" type="pres">
      <dgm:prSet presAssocID="{B0443133-ECC3-4389-9ED0-F042B97BE92B}" presName="dummy4b" presStyleCnt="0"/>
      <dgm:spPr/>
    </dgm:pt>
    <dgm:pt modelId="{C9013170-BE30-485B-9A5B-F1DBF871FE3D}" type="pres">
      <dgm:prSet presAssocID="{B0443133-ECC3-4389-9ED0-F042B97BE92B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A3CE456-9BAA-4B82-91D7-50CBBF668D3F}" type="pres">
      <dgm:prSet presAssocID="{6047449C-2ABF-4831-8BA7-7B97C077E643}" presName="arrowWedge1" presStyleLbl="fgSibTrans2D1" presStyleIdx="0" presStyleCnt="4"/>
      <dgm:spPr/>
    </dgm:pt>
    <dgm:pt modelId="{98C365C5-F7A7-4063-BEF9-AFDBFEC351D0}" type="pres">
      <dgm:prSet presAssocID="{2D793D9B-BDF1-4DF9-AD1A-38233BA52B53}" presName="arrowWedge2" presStyleLbl="fgSibTrans2D1" presStyleIdx="1" presStyleCnt="4"/>
      <dgm:spPr/>
    </dgm:pt>
    <dgm:pt modelId="{E00985BD-303B-4409-9EF1-CDDED41AC84E}" type="pres">
      <dgm:prSet presAssocID="{2FA8E11C-CE32-4493-8787-4F208E7E58A1}" presName="arrowWedge3" presStyleLbl="fgSibTrans2D1" presStyleIdx="2" presStyleCnt="4"/>
      <dgm:spPr/>
    </dgm:pt>
    <dgm:pt modelId="{60DC8586-5FCC-40FE-AB1B-B5778D24639C}" type="pres">
      <dgm:prSet presAssocID="{49D17376-A0D8-4008-8B6F-2B62CD86A68C}" presName="arrowWedge4" presStyleLbl="fgSibTrans2D1" presStyleIdx="3" presStyleCnt="4"/>
      <dgm:spPr/>
    </dgm:pt>
  </dgm:ptLst>
  <dgm:cxnLst>
    <dgm:cxn modelId="{33143E0C-797A-4101-B133-859FAB8DF106}" type="presOf" srcId="{A03396F1-6790-41A2-843B-837F6DAF768B}" destId="{B18FA5E1-0784-40E1-9F24-2978BF5151B3}" srcOrd="0" destOrd="0" presId="urn:microsoft.com/office/officeart/2005/8/layout/cycle8"/>
    <dgm:cxn modelId="{CC686313-9378-4D3C-8371-D8B49001C1E6}" srcId="{8523BC12-59C6-4508-81E8-92CFBDE7F24B}" destId="{35BB6C89-0D40-4704-8057-65F9A2065398}" srcOrd="0" destOrd="0" parTransId="{A7799935-A49A-44A6-A3B4-FFA48BE8B570}" sibTransId="{19E5D8AE-7488-4637-8672-8C1E2362EA29}"/>
    <dgm:cxn modelId="{AAC3D31A-81F4-4559-8A77-8FB4F2267F95}" srcId="{4DC39020-E9B9-4A41-A389-8B3CFA67601F}" destId="{12DCB7AF-F77C-4CD4-971F-24763C7A3B6D}" srcOrd="0" destOrd="0" parTransId="{F04CD73A-0DCB-4B61-9A9F-3B3A3CC51E22}" sibTransId="{CC62EFC9-246A-4D46-B9D1-F8558DD39D7D}"/>
    <dgm:cxn modelId="{11C55E2F-5BAB-4E15-AB89-C9019B0F529D}" srcId="{B0443133-ECC3-4389-9ED0-F042B97BE92B}" destId="{4DC39020-E9B9-4A41-A389-8B3CFA67601F}" srcOrd="3" destOrd="0" parTransId="{C66FDD66-1C79-4910-8F00-1A898987DDE8}" sibTransId="{49D17376-A0D8-4008-8B6F-2B62CD86A68C}"/>
    <dgm:cxn modelId="{E0AAA43D-588E-491D-9953-1C62BDF620CC}" type="presOf" srcId="{A03396F1-6790-41A2-843B-837F6DAF768B}" destId="{02A74B88-7BC6-419C-B428-E994F6723C7C}" srcOrd="1" destOrd="0" presId="urn:microsoft.com/office/officeart/2005/8/layout/cycle8"/>
    <dgm:cxn modelId="{9F43805C-09C6-418A-AF25-916F6A7C0B13}" srcId="{A03396F1-6790-41A2-843B-837F6DAF768B}" destId="{C52585DE-F6E6-41F7-8E82-D80477073AC2}" srcOrd="0" destOrd="0" parTransId="{2CA8D5BC-E66B-40AA-91B2-4E0463B9515C}" sibTransId="{F975FF25-A825-4A8A-BC0D-F20DD4A7F396}"/>
    <dgm:cxn modelId="{BF5D634C-D855-46DA-89A1-54E26587660E}" type="presOf" srcId="{473D0A70-8A9E-415A-8664-98D1BADB0082}" destId="{5271B0EA-0E97-42B3-8756-4EDC1FCC9694}" srcOrd="1" destOrd="1" presId="urn:microsoft.com/office/officeart/2005/8/layout/cycle8"/>
    <dgm:cxn modelId="{1D2EE46C-E7E3-4B7D-96B6-27260838E273}" type="presOf" srcId="{35BB6C89-0D40-4704-8057-65F9A2065398}" destId="{D9EFF986-24D8-406D-9F02-192B35314F6D}" srcOrd="1" destOrd="1" presId="urn:microsoft.com/office/officeart/2005/8/layout/cycle8"/>
    <dgm:cxn modelId="{05348B77-EA10-41CE-8707-7C6351496931}" type="presOf" srcId="{35BB6C89-0D40-4704-8057-65F9A2065398}" destId="{81E213BA-E6BD-4D0A-8004-D238DCDDBC7F}" srcOrd="0" destOrd="1" presId="urn:microsoft.com/office/officeart/2005/8/layout/cycle8"/>
    <dgm:cxn modelId="{E2691D7A-6545-4BF0-99AE-402009B6E643}" type="presOf" srcId="{12DCB7AF-F77C-4CD4-971F-24763C7A3B6D}" destId="{C9013170-BE30-485B-9A5B-F1DBF871FE3D}" srcOrd="1" destOrd="1" presId="urn:microsoft.com/office/officeart/2005/8/layout/cycle8"/>
    <dgm:cxn modelId="{9DAE7990-40DF-4C08-BBB0-E94B7B683E6F}" type="presOf" srcId="{B0443133-ECC3-4389-9ED0-F042B97BE92B}" destId="{F3A202DF-7E2A-4F4D-ACA3-2F466D0D0F1F}" srcOrd="0" destOrd="0" presId="urn:microsoft.com/office/officeart/2005/8/layout/cycle8"/>
    <dgm:cxn modelId="{6B4FBD9B-EC3E-4A43-BB4E-8C21145D345A}" srcId="{B0443133-ECC3-4389-9ED0-F042B97BE92B}" destId="{A03396F1-6790-41A2-843B-837F6DAF768B}" srcOrd="2" destOrd="0" parTransId="{AF6EF665-772C-49E2-B014-9567FD3A345E}" sibTransId="{2FA8E11C-CE32-4493-8787-4F208E7E58A1}"/>
    <dgm:cxn modelId="{1C63859C-CB93-466D-A536-C90E5E42449A}" type="presOf" srcId="{4DC39020-E9B9-4A41-A389-8B3CFA67601F}" destId="{A8F422FB-011E-4881-A912-1D35603FB50B}" srcOrd="0" destOrd="0" presId="urn:microsoft.com/office/officeart/2005/8/layout/cycle8"/>
    <dgm:cxn modelId="{4DB674A6-E677-4196-B453-80F0B2F525E2}" type="presOf" srcId="{8523BC12-59C6-4508-81E8-92CFBDE7F24B}" destId="{D9EFF986-24D8-406D-9F02-192B35314F6D}" srcOrd="1" destOrd="0" presId="urn:microsoft.com/office/officeart/2005/8/layout/cycle8"/>
    <dgm:cxn modelId="{A4A875A8-C4BE-44B2-BD11-DE98AB567FF2}" type="presOf" srcId="{473D0A70-8A9E-415A-8664-98D1BADB0082}" destId="{51E5BA0A-CFC9-46F6-8FA8-88397AF9ED19}" srcOrd="0" destOrd="1" presId="urn:microsoft.com/office/officeart/2005/8/layout/cycle8"/>
    <dgm:cxn modelId="{3A047EAB-C435-443B-9339-7220FA099BA4}" srcId="{B0443133-ECC3-4389-9ED0-F042B97BE92B}" destId="{08F303A6-C501-4413-8499-EA152E6F107D}" srcOrd="0" destOrd="0" parTransId="{2FA47038-65A2-47AC-90DF-3F7C32A90889}" sibTransId="{6047449C-2ABF-4831-8BA7-7B97C077E643}"/>
    <dgm:cxn modelId="{1A303DB5-2B2F-40B0-B622-134017F303AD}" type="presOf" srcId="{12DCB7AF-F77C-4CD4-971F-24763C7A3B6D}" destId="{A8F422FB-011E-4881-A912-1D35603FB50B}" srcOrd="0" destOrd="1" presId="urn:microsoft.com/office/officeart/2005/8/layout/cycle8"/>
    <dgm:cxn modelId="{46DAF4B6-8E1F-4697-B462-2F06308DA860}" type="presOf" srcId="{4DC39020-E9B9-4A41-A389-8B3CFA67601F}" destId="{C9013170-BE30-485B-9A5B-F1DBF871FE3D}" srcOrd="1" destOrd="0" presId="urn:microsoft.com/office/officeart/2005/8/layout/cycle8"/>
    <dgm:cxn modelId="{E7AFCBC2-A7DE-49AB-9019-5264182C4C71}" srcId="{08F303A6-C501-4413-8499-EA152E6F107D}" destId="{473D0A70-8A9E-415A-8664-98D1BADB0082}" srcOrd="0" destOrd="0" parTransId="{E8EC1F7D-E8D6-4F05-9721-83F17AFF3C27}" sibTransId="{443D4B47-352F-47E0-9638-3285E54BEA6C}"/>
    <dgm:cxn modelId="{817426CB-D755-44D5-A3AE-F688717FA510}" type="presOf" srcId="{8523BC12-59C6-4508-81E8-92CFBDE7F24B}" destId="{81E213BA-E6BD-4D0A-8004-D238DCDDBC7F}" srcOrd="0" destOrd="0" presId="urn:microsoft.com/office/officeart/2005/8/layout/cycle8"/>
    <dgm:cxn modelId="{84E48ECE-7EC9-461B-A460-1C21BDAA2933}" type="presOf" srcId="{08F303A6-C501-4413-8499-EA152E6F107D}" destId="{5271B0EA-0E97-42B3-8756-4EDC1FCC9694}" srcOrd="1" destOrd="0" presId="urn:microsoft.com/office/officeart/2005/8/layout/cycle8"/>
    <dgm:cxn modelId="{FE6AE3D6-C6D2-4A95-8085-D7F4CE2AA3B6}" type="presOf" srcId="{C52585DE-F6E6-41F7-8E82-D80477073AC2}" destId="{B18FA5E1-0784-40E1-9F24-2978BF5151B3}" srcOrd="0" destOrd="1" presId="urn:microsoft.com/office/officeart/2005/8/layout/cycle8"/>
    <dgm:cxn modelId="{F311ECD9-418E-480E-A3D0-393CB5B772C5}" srcId="{B0443133-ECC3-4389-9ED0-F042B97BE92B}" destId="{8523BC12-59C6-4508-81E8-92CFBDE7F24B}" srcOrd="1" destOrd="0" parTransId="{2DD37435-91DF-454E-AB53-900A0CA809CE}" sibTransId="{2D793D9B-BDF1-4DF9-AD1A-38233BA52B53}"/>
    <dgm:cxn modelId="{6B058BDA-1296-4579-AF12-1F8C9675BA4C}" type="presOf" srcId="{08F303A6-C501-4413-8499-EA152E6F107D}" destId="{51E5BA0A-CFC9-46F6-8FA8-88397AF9ED19}" srcOrd="0" destOrd="0" presId="urn:microsoft.com/office/officeart/2005/8/layout/cycle8"/>
    <dgm:cxn modelId="{AAFE40E8-1C89-45A1-84D7-4FE5737BFB5D}" type="presOf" srcId="{C52585DE-F6E6-41F7-8E82-D80477073AC2}" destId="{02A74B88-7BC6-419C-B428-E994F6723C7C}" srcOrd="1" destOrd="1" presId="urn:microsoft.com/office/officeart/2005/8/layout/cycle8"/>
    <dgm:cxn modelId="{734E13B3-B8E0-4387-9530-804198CF092E}" type="presParOf" srcId="{F3A202DF-7E2A-4F4D-ACA3-2F466D0D0F1F}" destId="{51E5BA0A-CFC9-46F6-8FA8-88397AF9ED19}" srcOrd="0" destOrd="0" presId="urn:microsoft.com/office/officeart/2005/8/layout/cycle8"/>
    <dgm:cxn modelId="{5C7969D5-6CDF-4A77-BD0C-9ACB1BBE600E}" type="presParOf" srcId="{F3A202DF-7E2A-4F4D-ACA3-2F466D0D0F1F}" destId="{0B58C178-9DDC-4FEA-B84C-4133A3A8F1EC}" srcOrd="1" destOrd="0" presId="urn:microsoft.com/office/officeart/2005/8/layout/cycle8"/>
    <dgm:cxn modelId="{474CEFAF-B62B-4A59-9D53-1BAD838A5787}" type="presParOf" srcId="{F3A202DF-7E2A-4F4D-ACA3-2F466D0D0F1F}" destId="{C4C5F95C-52A0-431F-8B4F-F4796076F33C}" srcOrd="2" destOrd="0" presId="urn:microsoft.com/office/officeart/2005/8/layout/cycle8"/>
    <dgm:cxn modelId="{D88F5CBC-AB5A-4C9D-9871-CA7AEF0C9A6F}" type="presParOf" srcId="{F3A202DF-7E2A-4F4D-ACA3-2F466D0D0F1F}" destId="{5271B0EA-0E97-42B3-8756-4EDC1FCC9694}" srcOrd="3" destOrd="0" presId="urn:microsoft.com/office/officeart/2005/8/layout/cycle8"/>
    <dgm:cxn modelId="{8A0F29EB-D8BA-4C5D-9807-C36DD3624167}" type="presParOf" srcId="{F3A202DF-7E2A-4F4D-ACA3-2F466D0D0F1F}" destId="{81E213BA-E6BD-4D0A-8004-D238DCDDBC7F}" srcOrd="4" destOrd="0" presId="urn:microsoft.com/office/officeart/2005/8/layout/cycle8"/>
    <dgm:cxn modelId="{E3C3A38F-2B26-4BC4-A98D-772D4DEBB74A}" type="presParOf" srcId="{F3A202DF-7E2A-4F4D-ACA3-2F466D0D0F1F}" destId="{852F4838-43F5-41C2-A705-FF0E81B2D24B}" srcOrd="5" destOrd="0" presId="urn:microsoft.com/office/officeart/2005/8/layout/cycle8"/>
    <dgm:cxn modelId="{A759348C-3E09-4118-BE84-30A411792DCF}" type="presParOf" srcId="{F3A202DF-7E2A-4F4D-ACA3-2F466D0D0F1F}" destId="{5B8B53F5-2CB6-4DF0-A920-AFC303F70CE7}" srcOrd="6" destOrd="0" presId="urn:microsoft.com/office/officeart/2005/8/layout/cycle8"/>
    <dgm:cxn modelId="{AE74F35F-7687-4C88-A993-05F533A8D130}" type="presParOf" srcId="{F3A202DF-7E2A-4F4D-ACA3-2F466D0D0F1F}" destId="{D9EFF986-24D8-406D-9F02-192B35314F6D}" srcOrd="7" destOrd="0" presId="urn:microsoft.com/office/officeart/2005/8/layout/cycle8"/>
    <dgm:cxn modelId="{01E7CB28-4020-4BA9-A538-08B179119DC4}" type="presParOf" srcId="{F3A202DF-7E2A-4F4D-ACA3-2F466D0D0F1F}" destId="{B18FA5E1-0784-40E1-9F24-2978BF5151B3}" srcOrd="8" destOrd="0" presId="urn:microsoft.com/office/officeart/2005/8/layout/cycle8"/>
    <dgm:cxn modelId="{CD47780C-8FB9-48DC-969A-25F0F463342D}" type="presParOf" srcId="{F3A202DF-7E2A-4F4D-ACA3-2F466D0D0F1F}" destId="{DA214A5F-2023-432F-8F81-DF843B38CCE8}" srcOrd="9" destOrd="0" presId="urn:microsoft.com/office/officeart/2005/8/layout/cycle8"/>
    <dgm:cxn modelId="{04CD3F74-444A-45B9-A48D-0C9CE5F483BC}" type="presParOf" srcId="{F3A202DF-7E2A-4F4D-ACA3-2F466D0D0F1F}" destId="{E327B00A-88C3-432A-9AFC-1744CF767074}" srcOrd="10" destOrd="0" presId="urn:microsoft.com/office/officeart/2005/8/layout/cycle8"/>
    <dgm:cxn modelId="{20D19E52-1648-4E51-AABF-B6828B2985A2}" type="presParOf" srcId="{F3A202DF-7E2A-4F4D-ACA3-2F466D0D0F1F}" destId="{02A74B88-7BC6-419C-B428-E994F6723C7C}" srcOrd="11" destOrd="0" presId="urn:microsoft.com/office/officeart/2005/8/layout/cycle8"/>
    <dgm:cxn modelId="{0C4666AB-7F74-4ED8-BA3D-57CFE8793236}" type="presParOf" srcId="{F3A202DF-7E2A-4F4D-ACA3-2F466D0D0F1F}" destId="{A8F422FB-011E-4881-A912-1D35603FB50B}" srcOrd="12" destOrd="0" presId="urn:microsoft.com/office/officeart/2005/8/layout/cycle8"/>
    <dgm:cxn modelId="{C2394E64-F806-4593-97EA-00ED87297457}" type="presParOf" srcId="{F3A202DF-7E2A-4F4D-ACA3-2F466D0D0F1F}" destId="{AFA7ACD1-815F-497B-B950-C755FB58AF38}" srcOrd="13" destOrd="0" presId="urn:microsoft.com/office/officeart/2005/8/layout/cycle8"/>
    <dgm:cxn modelId="{6634638F-0A4C-47BA-BF00-B87F7A9B68F4}" type="presParOf" srcId="{F3A202DF-7E2A-4F4D-ACA3-2F466D0D0F1F}" destId="{F19508C9-7956-4A27-BC74-751CF28CA46E}" srcOrd="14" destOrd="0" presId="urn:microsoft.com/office/officeart/2005/8/layout/cycle8"/>
    <dgm:cxn modelId="{9D95B26B-11F0-40C0-ABA5-F057C65D21F3}" type="presParOf" srcId="{F3A202DF-7E2A-4F4D-ACA3-2F466D0D0F1F}" destId="{C9013170-BE30-485B-9A5B-F1DBF871FE3D}" srcOrd="15" destOrd="0" presId="urn:microsoft.com/office/officeart/2005/8/layout/cycle8"/>
    <dgm:cxn modelId="{2FC8F54C-E788-4CF5-AF19-38671A5FB396}" type="presParOf" srcId="{F3A202DF-7E2A-4F4D-ACA3-2F466D0D0F1F}" destId="{CA3CE456-9BAA-4B82-91D7-50CBBF668D3F}" srcOrd="16" destOrd="0" presId="urn:microsoft.com/office/officeart/2005/8/layout/cycle8"/>
    <dgm:cxn modelId="{E0C501D4-8EAC-4232-BA29-6DDE594CA28F}" type="presParOf" srcId="{F3A202DF-7E2A-4F4D-ACA3-2F466D0D0F1F}" destId="{98C365C5-F7A7-4063-BEF9-AFDBFEC351D0}" srcOrd="17" destOrd="0" presId="urn:microsoft.com/office/officeart/2005/8/layout/cycle8"/>
    <dgm:cxn modelId="{E4539074-232D-47EB-98EB-4245D1FDCED9}" type="presParOf" srcId="{F3A202DF-7E2A-4F4D-ACA3-2F466D0D0F1F}" destId="{E00985BD-303B-4409-9EF1-CDDED41AC84E}" srcOrd="18" destOrd="0" presId="urn:microsoft.com/office/officeart/2005/8/layout/cycle8"/>
    <dgm:cxn modelId="{418F2EFB-FE5D-47F5-9ADE-DF658A45FC61}" type="presParOf" srcId="{F3A202DF-7E2A-4F4D-ACA3-2F466D0D0F1F}" destId="{60DC8586-5FCC-40FE-AB1B-B5778D24639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2D50A7-6449-46A8-B33C-1D378336D8F5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6DF3F1-06F2-4939-9F95-77E238910CD6}">
      <dgm:prSet phldrT="[Текст]" custT="1"/>
      <dgm:spPr/>
      <dgm:t>
        <a:bodyPr/>
        <a:lstStyle/>
        <a:p>
          <a:r>
            <a:rPr lang="ru-RU" sz="1800" dirty="0"/>
            <a:t>Дизайн</a:t>
          </a:r>
          <a:endParaRPr lang="en-US" sz="1800" dirty="0"/>
        </a:p>
      </dgm:t>
    </dgm:pt>
    <dgm:pt modelId="{5B70A285-2C20-4A72-B573-86510D311857}" type="parTrans" cxnId="{10318C41-A7E2-4944-85E8-E5C70BD5006D}">
      <dgm:prSet/>
      <dgm:spPr/>
      <dgm:t>
        <a:bodyPr/>
        <a:lstStyle/>
        <a:p>
          <a:endParaRPr lang="en-US"/>
        </a:p>
      </dgm:t>
    </dgm:pt>
    <dgm:pt modelId="{B553797A-34E3-4EE6-9696-12F06360DE6C}" type="sibTrans" cxnId="{10318C41-A7E2-4944-85E8-E5C70BD5006D}">
      <dgm:prSet/>
      <dgm:spPr/>
      <dgm:t>
        <a:bodyPr/>
        <a:lstStyle/>
        <a:p>
          <a:endParaRPr lang="en-US"/>
        </a:p>
      </dgm:t>
    </dgm:pt>
    <dgm:pt modelId="{17A4E9CE-547A-41CC-BABF-F22D8D96E9C3}">
      <dgm:prSet phldrT="[Текст]" custT="1"/>
      <dgm:spPr/>
      <dgm:t>
        <a:bodyPr/>
        <a:lstStyle/>
        <a:p>
          <a:r>
            <a:rPr lang="ru-RU" sz="1800" dirty="0"/>
            <a:t>Реализация</a:t>
          </a:r>
          <a:endParaRPr lang="en-US" sz="1800" dirty="0"/>
        </a:p>
      </dgm:t>
    </dgm:pt>
    <dgm:pt modelId="{36EC463E-E5CF-43AA-B9E6-A006075C496A}" type="parTrans" cxnId="{6DA5A610-2507-4AE0-947C-F37747EC0BF9}">
      <dgm:prSet/>
      <dgm:spPr/>
      <dgm:t>
        <a:bodyPr/>
        <a:lstStyle/>
        <a:p>
          <a:endParaRPr lang="en-US"/>
        </a:p>
      </dgm:t>
    </dgm:pt>
    <dgm:pt modelId="{4830B6A5-2CE9-44DC-AB9E-230CDD0D2846}" type="sibTrans" cxnId="{6DA5A610-2507-4AE0-947C-F37747EC0BF9}">
      <dgm:prSet/>
      <dgm:spPr/>
      <dgm:t>
        <a:bodyPr/>
        <a:lstStyle/>
        <a:p>
          <a:endParaRPr lang="en-US"/>
        </a:p>
      </dgm:t>
    </dgm:pt>
    <dgm:pt modelId="{1B5E8D0B-018A-4339-A35F-9DA1A1973273}">
      <dgm:prSet phldrT="[Текст]" custT="1"/>
      <dgm:spPr/>
      <dgm:t>
        <a:bodyPr/>
        <a:lstStyle/>
        <a:p>
          <a:r>
            <a:rPr lang="ru-RU" sz="1800" dirty="0"/>
            <a:t>Поддержка</a:t>
          </a:r>
          <a:endParaRPr lang="en-US" sz="1800" dirty="0"/>
        </a:p>
      </dgm:t>
    </dgm:pt>
    <dgm:pt modelId="{CA43C94F-0D6E-4F4F-BB91-AC34FB127BAB}" type="parTrans" cxnId="{719B62A1-D49A-45A1-8AF4-1E3A551CB810}">
      <dgm:prSet/>
      <dgm:spPr/>
      <dgm:t>
        <a:bodyPr/>
        <a:lstStyle/>
        <a:p>
          <a:endParaRPr lang="en-US"/>
        </a:p>
      </dgm:t>
    </dgm:pt>
    <dgm:pt modelId="{50B1C9C4-993D-4955-AFA2-8EA5A959B22B}" type="sibTrans" cxnId="{719B62A1-D49A-45A1-8AF4-1E3A551CB810}">
      <dgm:prSet/>
      <dgm:spPr/>
      <dgm:t>
        <a:bodyPr/>
        <a:lstStyle/>
        <a:p>
          <a:endParaRPr lang="en-US"/>
        </a:p>
      </dgm:t>
    </dgm:pt>
    <dgm:pt modelId="{9F88C869-568D-4A8E-98F9-7486EC7C5A06}">
      <dgm:prSet phldrT="[Текст]" custT="1"/>
      <dgm:spPr/>
      <dgm:t>
        <a:bodyPr/>
        <a:lstStyle/>
        <a:p>
          <a:r>
            <a:rPr lang="ru-RU" sz="1800" dirty="0"/>
            <a:t>Планирование</a:t>
          </a:r>
          <a:endParaRPr lang="en-US" sz="1800" dirty="0"/>
        </a:p>
      </dgm:t>
    </dgm:pt>
    <dgm:pt modelId="{9FD9DD2B-5131-4C53-9B99-26231C5B7009}" type="parTrans" cxnId="{D6E616A2-B539-4830-BCA7-7BAFFDB88A64}">
      <dgm:prSet/>
      <dgm:spPr/>
      <dgm:t>
        <a:bodyPr/>
        <a:lstStyle/>
        <a:p>
          <a:endParaRPr lang="en-US"/>
        </a:p>
      </dgm:t>
    </dgm:pt>
    <dgm:pt modelId="{2DD0A64E-DC72-47AC-8D41-D8491D9D54B0}" type="sibTrans" cxnId="{D6E616A2-B539-4830-BCA7-7BAFFDB88A64}">
      <dgm:prSet/>
      <dgm:spPr/>
      <dgm:t>
        <a:bodyPr/>
        <a:lstStyle/>
        <a:p>
          <a:endParaRPr lang="en-US"/>
        </a:p>
      </dgm:t>
    </dgm:pt>
    <dgm:pt modelId="{6BBC541F-7757-409C-8B92-BAA8DD9E39DC}">
      <dgm:prSet phldrT="[Текст]" custT="1"/>
      <dgm:spPr/>
      <dgm:t>
        <a:bodyPr/>
        <a:lstStyle/>
        <a:p>
          <a:r>
            <a:rPr lang="ru-RU" sz="1800" dirty="0"/>
            <a:t>Анализ</a:t>
          </a:r>
          <a:endParaRPr lang="en-US" sz="1800" dirty="0"/>
        </a:p>
      </dgm:t>
    </dgm:pt>
    <dgm:pt modelId="{56ACCF86-4329-433E-B2B5-F311859397F7}" type="parTrans" cxnId="{0413C90E-377F-4E07-A443-17E2A4952C50}">
      <dgm:prSet/>
      <dgm:spPr/>
      <dgm:t>
        <a:bodyPr/>
        <a:lstStyle/>
        <a:p>
          <a:endParaRPr lang="en-US"/>
        </a:p>
      </dgm:t>
    </dgm:pt>
    <dgm:pt modelId="{BC60FA7E-458D-4E39-B987-A09CA48AF584}" type="sibTrans" cxnId="{0413C90E-377F-4E07-A443-17E2A4952C50}">
      <dgm:prSet/>
      <dgm:spPr/>
      <dgm:t>
        <a:bodyPr/>
        <a:lstStyle/>
        <a:p>
          <a:endParaRPr lang="en-US"/>
        </a:p>
      </dgm:t>
    </dgm:pt>
    <dgm:pt modelId="{4BB2FDE0-94F9-455D-B5EF-1CBE0313FCAC}" type="pres">
      <dgm:prSet presAssocID="{BB2D50A7-6449-46A8-B33C-1D378336D8F5}" presName="cycle" presStyleCnt="0">
        <dgm:presLayoutVars>
          <dgm:dir/>
          <dgm:resizeHandles val="exact"/>
        </dgm:presLayoutVars>
      </dgm:prSet>
      <dgm:spPr/>
    </dgm:pt>
    <dgm:pt modelId="{29F9D131-4CFB-4D80-BF80-726E9B92FCB9}" type="pres">
      <dgm:prSet presAssocID="{436DF3F1-06F2-4939-9F95-77E238910CD6}" presName="node" presStyleLbl="node1" presStyleIdx="0" presStyleCnt="5" custScaleX="106763" custScaleY="100925" custRadScaleRad="101940" custRadScaleInc="86744">
        <dgm:presLayoutVars>
          <dgm:bulletEnabled val="1"/>
        </dgm:presLayoutVars>
      </dgm:prSet>
      <dgm:spPr/>
    </dgm:pt>
    <dgm:pt modelId="{3728F6B1-CA38-48B5-A944-400624E47AA3}" type="pres">
      <dgm:prSet presAssocID="{B553797A-34E3-4EE6-9696-12F06360DE6C}" presName="sibTrans" presStyleLbl="sibTrans2D1" presStyleIdx="0" presStyleCnt="5"/>
      <dgm:spPr/>
    </dgm:pt>
    <dgm:pt modelId="{6A12596D-B2E2-42C2-B0EA-464CB7E31093}" type="pres">
      <dgm:prSet presAssocID="{B553797A-34E3-4EE6-9696-12F06360DE6C}" presName="connectorText" presStyleLbl="sibTrans2D1" presStyleIdx="0" presStyleCnt="5"/>
      <dgm:spPr/>
    </dgm:pt>
    <dgm:pt modelId="{20FE0FAF-FAB9-46CA-B665-B7D6ED677C36}" type="pres">
      <dgm:prSet presAssocID="{17A4E9CE-547A-41CC-BABF-F22D8D96E9C3}" presName="node" presStyleLbl="node1" presStyleIdx="1" presStyleCnt="5" custScaleX="106763" custScaleY="100925" custRadScaleRad="183761" custRadScaleInc="-6770">
        <dgm:presLayoutVars>
          <dgm:bulletEnabled val="1"/>
        </dgm:presLayoutVars>
      </dgm:prSet>
      <dgm:spPr/>
    </dgm:pt>
    <dgm:pt modelId="{EA132540-95BC-4054-9B94-B2E9B871033A}" type="pres">
      <dgm:prSet presAssocID="{4830B6A5-2CE9-44DC-AB9E-230CDD0D2846}" presName="sibTrans" presStyleLbl="sibTrans2D1" presStyleIdx="1" presStyleCnt="5"/>
      <dgm:spPr/>
    </dgm:pt>
    <dgm:pt modelId="{E5B049E6-C946-4AD9-9909-7927920D4576}" type="pres">
      <dgm:prSet presAssocID="{4830B6A5-2CE9-44DC-AB9E-230CDD0D2846}" presName="connectorText" presStyleLbl="sibTrans2D1" presStyleIdx="1" presStyleCnt="5"/>
      <dgm:spPr/>
    </dgm:pt>
    <dgm:pt modelId="{165A402F-653F-4D04-B5A2-9F9D8A7922E8}" type="pres">
      <dgm:prSet presAssocID="{1B5E8D0B-018A-4339-A35F-9DA1A1973273}" presName="node" presStyleLbl="node1" presStyleIdx="2" presStyleCnt="5" custScaleX="121064" custScaleY="103954" custRadScaleRad="77085" custRadScaleInc="133171">
        <dgm:presLayoutVars>
          <dgm:bulletEnabled val="1"/>
        </dgm:presLayoutVars>
      </dgm:prSet>
      <dgm:spPr/>
    </dgm:pt>
    <dgm:pt modelId="{7C0EE7D8-5402-42B1-81A8-712B30A7DB3C}" type="pres">
      <dgm:prSet presAssocID="{50B1C9C4-993D-4955-AFA2-8EA5A959B22B}" presName="sibTrans" presStyleLbl="sibTrans2D1" presStyleIdx="2" presStyleCnt="5"/>
      <dgm:spPr/>
    </dgm:pt>
    <dgm:pt modelId="{663E5BC6-31E0-4DE6-8F21-23423963F87A}" type="pres">
      <dgm:prSet presAssocID="{50B1C9C4-993D-4955-AFA2-8EA5A959B22B}" presName="connectorText" presStyleLbl="sibTrans2D1" presStyleIdx="2" presStyleCnt="5"/>
      <dgm:spPr/>
    </dgm:pt>
    <dgm:pt modelId="{0EDD72E8-A645-4DD2-8ADE-6F57ADECB409}" type="pres">
      <dgm:prSet presAssocID="{9F88C869-568D-4A8E-98F9-7486EC7C5A06}" presName="node" presStyleLbl="node1" presStyleIdx="3" presStyleCnt="5" custScaleX="106763" custScaleY="100925" custRadScaleRad="220731" custRadScaleInc="192184">
        <dgm:presLayoutVars>
          <dgm:bulletEnabled val="1"/>
        </dgm:presLayoutVars>
      </dgm:prSet>
      <dgm:spPr/>
    </dgm:pt>
    <dgm:pt modelId="{B2EA8EF9-F12E-4B6F-810D-E42130D1A0F6}" type="pres">
      <dgm:prSet presAssocID="{2DD0A64E-DC72-47AC-8D41-D8491D9D54B0}" presName="sibTrans" presStyleLbl="sibTrans2D1" presStyleIdx="3" presStyleCnt="5"/>
      <dgm:spPr/>
    </dgm:pt>
    <dgm:pt modelId="{EBD92EC3-E17C-4CBE-A8E7-9FFA47D1FAE6}" type="pres">
      <dgm:prSet presAssocID="{2DD0A64E-DC72-47AC-8D41-D8491D9D54B0}" presName="connectorText" presStyleLbl="sibTrans2D1" presStyleIdx="3" presStyleCnt="5"/>
      <dgm:spPr/>
    </dgm:pt>
    <dgm:pt modelId="{F21AA34C-0C05-4FFF-868A-F2017B194251}" type="pres">
      <dgm:prSet presAssocID="{6BBC541F-7757-409C-8B92-BAA8DD9E39DC}" presName="node" presStyleLbl="node1" presStyleIdx="4" presStyleCnt="5" custScaleX="106763" custScaleY="100925" custRadScaleRad="112836" custRadScaleInc="89805">
        <dgm:presLayoutVars>
          <dgm:bulletEnabled val="1"/>
        </dgm:presLayoutVars>
      </dgm:prSet>
      <dgm:spPr/>
    </dgm:pt>
    <dgm:pt modelId="{585525F1-AB3D-4E7E-AB9B-9855DC18B4FA}" type="pres">
      <dgm:prSet presAssocID="{BC60FA7E-458D-4E39-B987-A09CA48AF584}" presName="sibTrans" presStyleLbl="sibTrans2D1" presStyleIdx="4" presStyleCnt="5"/>
      <dgm:spPr/>
    </dgm:pt>
    <dgm:pt modelId="{4C522C37-A151-4372-8733-BC3E55E6C3CD}" type="pres">
      <dgm:prSet presAssocID="{BC60FA7E-458D-4E39-B987-A09CA48AF584}" presName="connectorText" presStyleLbl="sibTrans2D1" presStyleIdx="4" presStyleCnt="5"/>
      <dgm:spPr/>
    </dgm:pt>
  </dgm:ptLst>
  <dgm:cxnLst>
    <dgm:cxn modelId="{44A64A01-4289-4333-AC19-250623BDDF62}" type="presOf" srcId="{1B5E8D0B-018A-4339-A35F-9DA1A1973273}" destId="{165A402F-653F-4D04-B5A2-9F9D8A7922E8}" srcOrd="0" destOrd="0" presId="urn:microsoft.com/office/officeart/2005/8/layout/cycle2"/>
    <dgm:cxn modelId="{0413C90E-377F-4E07-A443-17E2A4952C50}" srcId="{BB2D50A7-6449-46A8-B33C-1D378336D8F5}" destId="{6BBC541F-7757-409C-8B92-BAA8DD9E39DC}" srcOrd="4" destOrd="0" parTransId="{56ACCF86-4329-433E-B2B5-F311859397F7}" sibTransId="{BC60FA7E-458D-4E39-B987-A09CA48AF584}"/>
    <dgm:cxn modelId="{6DA5A610-2507-4AE0-947C-F37747EC0BF9}" srcId="{BB2D50A7-6449-46A8-B33C-1D378336D8F5}" destId="{17A4E9CE-547A-41CC-BABF-F22D8D96E9C3}" srcOrd="1" destOrd="0" parTransId="{36EC463E-E5CF-43AA-B9E6-A006075C496A}" sibTransId="{4830B6A5-2CE9-44DC-AB9E-230CDD0D2846}"/>
    <dgm:cxn modelId="{EB788F16-A2BD-4AF3-8153-551C459FAEF9}" type="presOf" srcId="{2DD0A64E-DC72-47AC-8D41-D8491D9D54B0}" destId="{B2EA8EF9-F12E-4B6F-810D-E42130D1A0F6}" srcOrd="0" destOrd="0" presId="urn:microsoft.com/office/officeart/2005/8/layout/cycle2"/>
    <dgm:cxn modelId="{D1BD591E-0AE1-445E-AA5A-EA9223A9D8CE}" type="presOf" srcId="{BB2D50A7-6449-46A8-B33C-1D378336D8F5}" destId="{4BB2FDE0-94F9-455D-B5EF-1CBE0313FCAC}" srcOrd="0" destOrd="0" presId="urn:microsoft.com/office/officeart/2005/8/layout/cycle2"/>
    <dgm:cxn modelId="{052B2441-9810-4635-A151-3C6D453AB3B9}" type="presOf" srcId="{6BBC541F-7757-409C-8B92-BAA8DD9E39DC}" destId="{F21AA34C-0C05-4FFF-868A-F2017B194251}" srcOrd="0" destOrd="0" presId="urn:microsoft.com/office/officeart/2005/8/layout/cycle2"/>
    <dgm:cxn modelId="{10318C41-A7E2-4944-85E8-E5C70BD5006D}" srcId="{BB2D50A7-6449-46A8-B33C-1D378336D8F5}" destId="{436DF3F1-06F2-4939-9F95-77E238910CD6}" srcOrd="0" destOrd="0" parTransId="{5B70A285-2C20-4A72-B573-86510D311857}" sibTransId="{B553797A-34E3-4EE6-9696-12F06360DE6C}"/>
    <dgm:cxn modelId="{A5167965-1A76-45EC-881F-E523B03307E4}" type="presOf" srcId="{B553797A-34E3-4EE6-9696-12F06360DE6C}" destId="{3728F6B1-CA38-48B5-A944-400624E47AA3}" srcOrd="0" destOrd="0" presId="urn:microsoft.com/office/officeart/2005/8/layout/cycle2"/>
    <dgm:cxn modelId="{FACC9748-3567-4FCB-BE67-DB87150E6D97}" type="presOf" srcId="{4830B6A5-2CE9-44DC-AB9E-230CDD0D2846}" destId="{EA132540-95BC-4054-9B94-B2E9B871033A}" srcOrd="0" destOrd="0" presId="urn:microsoft.com/office/officeart/2005/8/layout/cycle2"/>
    <dgm:cxn modelId="{8096F44A-CD51-455F-AE70-1402F3174045}" type="presOf" srcId="{436DF3F1-06F2-4939-9F95-77E238910CD6}" destId="{29F9D131-4CFB-4D80-BF80-726E9B92FCB9}" srcOrd="0" destOrd="0" presId="urn:microsoft.com/office/officeart/2005/8/layout/cycle2"/>
    <dgm:cxn modelId="{30D34E82-EBC8-4AAB-BC57-29E37725A071}" type="presOf" srcId="{BC60FA7E-458D-4E39-B987-A09CA48AF584}" destId="{585525F1-AB3D-4E7E-AB9B-9855DC18B4FA}" srcOrd="0" destOrd="0" presId="urn:microsoft.com/office/officeart/2005/8/layout/cycle2"/>
    <dgm:cxn modelId="{E9758385-5521-4449-AC7B-8251A4691A1E}" type="presOf" srcId="{B553797A-34E3-4EE6-9696-12F06360DE6C}" destId="{6A12596D-B2E2-42C2-B0EA-464CB7E31093}" srcOrd="1" destOrd="0" presId="urn:microsoft.com/office/officeart/2005/8/layout/cycle2"/>
    <dgm:cxn modelId="{719B62A1-D49A-45A1-8AF4-1E3A551CB810}" srcId="{BB2D50A7-6449-46A8-B33C-1D378336D8F5}" destId="{1B5E8D0B-018A-4339-A35F-9DA1A1973273}" srcOrd="2" destOrd="0" parTransId="{CA43C94F-0D6E-4F4F-BB91-AC34FB127BAB}" sibTransId="{50B1C9C4-993D-4955-AFA2-8EA5A959B22B}"/>
    <dgm:cxn modelId="{D6E616A2-B539-4830-BCA7-7BAFFDB88A64}" srcId="{BB2D50A7-6449-46A8-B33C-1D378336D8F5}" destId="{9F88C869-568D-4A8E-98F9-7486EC7C5A06}" srcOrd="3" destOrd="0" parTransId="{9FD9DD2B-5131-4C53-9B99-26231C5B7009}" sibTransId="{2DD0A64E-DC72-47AC-8D41-D8491D9D54B0}"/>
    <dgm:cxn modelId="{E7B1D6A6-E459-4641-BD64-1C3991F397AF}" type="presOf" srcId="{2DD0A64E-DC72-47AC-8D41-D8491D9D54B0}" destId="{EBD92EC3-E17C-4CBE-A8E7-9FFA47D1FAE6}" srcOrd="1" destOrd="0" presId="urn:microsoft.com/office/officeart/2005/8/layout/cycle2"/>
    <dgm:cxn modelId="{8C814DA8-3DC8-4C60-ACD7-4DCDD9E1F236}" type="presOf" srcId="{50B1C9C4-993D-4955-AFA2-8EA5A959B22B}" destId="{663E5BC6-31E0-4DE6-8F21-23423963F87A}" srcOrd="1" destOrd="0" presId="urn:microsoft.com/office/officeart/2005/8/layout/cycle2"/>
    <dgm:cxn modelId="{D853C5B3-41FC-4C77-A6B4-1CF779C9CDF3}" type="presOf" srcId="{4830B6A5-2CE9-44DC-AB9E-230CDD0D2846}" destId="{E5B049E6-C946-4AD9-9909-7927920D4576}" srcOrd="1" destOrd="0" presId="urn:microsoft.com/office/officeart/2005/8/layout/cycle2"/>
    <dgm:cxn modelId="{DEE290D8-AE6B-4044-9F94-7137700801A8}" type="presOf" srcId="{17A4E9CE-547A-41CC-BABF-F22D8D96E9C3}" destId="{20FE0FAF-FAB9-46CA-B665-B7D6ED677C36}" srcOrd="0" destOrd="0" presId="urn:microsoft.com/office/officeart/2005/8/layout/cycle2"/>
    <dgm:cxn modelId="{8CBADBED-2947-4A4B-BD9E-F615A7924507}" type="presOf" srcId="{50B1C9C4-993D-4955-AFA2-8EA5A959B22B}" destId="{7C0EE7D8-5402-42B1-81A8-712B30A7DB3C}" srcOrd="0" destOrd="0" presId="urn:microsoft.com/office/officeart/2005/8/layout/cycle2"/>
    <dgm:cxn modelId="{8C8713FA-043B-4FBA-8C26-4BD23FBD06FD}" type="presOf" srcId="{9F88C869-568D-4A8E-98F9-7486EC7C5A06}" destId="{0EDD72E8-A645-4DD2-8ADE-6F57ADECB409}" srcOrd="0" destOrd="0" presId="urn:microsoft.com/office/officeart/2005/8/layout/cycle2"/>
    <dgm:cxn modelId="{2A6F0DFC-6ED8-48F6-B8D3-D5214DBE3220}" type="presOf" srcId="{BC60FA7E-458D-4E39-B987-A09CA48AF584}" destId="{4C522C37-A151-4372-8733-BC3E55E6C3CD}" srcOrd="1" destOrd="0" presId="urn:microsoft.com/office/officeart/2005/8/layout/cycle2"/>
    <dgm:cxn modelId="{B83B1531-A2C8-42E8-A11C-3BC05A56FFF7}" type="presParOf" srcId="{4BB2FDE0-94F9-455D-B5EF-1CBE0313FCAC}" destId="{29F9D131-4CFB-4D80-BF80-726E9B92FCB9}" srcOrd="0" destOrd="0" presId="urn:microsoft.com/office/officeart/2005/8/layout/cycle2"/>
    <dgm:cxn modelId="{1FB1E09A-A9A2-4DA9-A378-C57FC0580311}" type="presParOf" srcId="{4BB2FDE0-94F9-455D-B5EF-1CBE0313FCAC}" destId="{3728F6B1-CA38-48B5-A944-400624E47AA3}" srcOrd="1" destOrd="0" presId="urn:microsoft.com/office/officeart/2005/8/layout/cycle2"/>
    <dgm:cxn modelId="{543A72AA-C769-46EE-A677-887AC4B24172}" type="presParOf" srcId="{3728F6B1-CA38-48B5-A944-400624E47AA3}" destId="{6A12596D-B2E2-42C2-B0EA-464CB7E31093}" srcOrd="0" destOrd="0" presId="urn:microsoft.com/office/officeart/2005/8/layout/cycle2"/>
    <dgm:cxn modelId="{7862E514-AD03-41D5-877E-3D46A07CBFD3}" type="presParOf" srcId="{4BB2FDE0-94F9-455D-B5EF-1CBE0313FCAC}" destId="{20FE0FAF-FAB9-46CA-B665-B7D6ED677C36}" srcOrd="2" destOrd="0" presId="urn:microsoft.com/office/officeart/2005/8/layout/cycle2"/>
    <dgm:cxn modelId="{63E86B83-C38D-4651-9ED6-15BA5269A9D1}" type="presParOf" srcId="{4BB2FDE0-94F9-455D-B5EF-1CBE0313FCAC}" destId="{EA132540-95BC-4054-9B94-B2E9B871033A}" srcOrd="3" destOrd="0" presId="urn:microsoft.com/office/officeart/2005/8/layout/cycle2"/>
    <dgm:cxn modelId="{672EACEB-51D8-4774-A541-6ECD633EC2F6}" type="presParOf" srcId="{EA132540-95BC-4054-9B94-B2E9B871033A}" destId="{E5B049E6-C946-4AD9-9909-7927920D4576}" srcOrd="0" destOrd="0" presId="urn:microsoft.com/office/officeart/2005/8/layout/cycle2"/>
    <dgm:cxn modelId="{D193ECEF-FB40-4A38-8418-E6170FDD14E6}" type="presParOf" srcId="{4BB2FDE0-94F9-455D-B5EF-1CBE0313FCAC}" destId="{165A402F-653F-4D04-B5A2-9F9D8A7922E8}" srcOrd="4" destOrd="0" presId="urn:microsoft.com/office/officeart/2005/8/layout/cycle2"/>
    <dgm:cxn modelId="{A7726D3E-D37A-4204-B500-304E44CECF84}" type="presParOf" srcId="{4BB2FDE0-94F9-455D-B5EF-1CBE0313FCAC}" destId="{7C0EE7D8-5402-42B1-81A8-712B30A7DB3C}" srcOrd="5" destOrd="0" presId="urn:microsoft.com/office/officeart/2005/8/layout/cycle2"/>
    <dgm:cxn modelId="{850055DD-045A-421A-A763-B294CB2A3863}" type="presParOf" srcId="{7C0EE7D8-5402-42B1-81A8-712B30A7DB3C}" destId="{663E5BC6-31E0-4DE6-8F21-23423963F87A}" srcOrd="0" destOrd="0" presId="urn:microsoft.com/office/officeart/2005/8/layout/cycle2"/>
    <dgm:cxn modelId="{039DAEA4-EBF5-42A7-852A-6E6418AB5B54}" type="presParOf" srcId="{4BB2FDE0-94F9-455D-B5EF-1CBE0313FCAC}" destId="{0EDD72E8-A645-4DD2-8ADE-6F57ADECB409}" srcOrd="6" destOrd="0" presId="urn:microsoft.com/office/officeart/2005/8/layout/cycle2"/>
    <dgm:cxn modelId="{0C7B86AB-7115-4F70-AF6C-311ED56B249F}" type="presParOf" srcId="{4BB2FDE0-94F9-455D-B5EF-1CBE0313FCAC}" destId="{B2EA8EF9-F12E-4B6F-810D-E42130D1A0F6}" srcOrd="7" destOrd="0" presId="urn:microsoft.com/office/officeart/2005/8/layout/cycle2"/>
    <dgm:cxn modelId="{09452149-74CF-4C7E-B05D-D46802F262E1}" type="presParOf" srcId="{B2EA8EF9-F12E-4B6F-810D-E42130D1A0F6}" destId="{EBD92EC3-E17C-4CBE-A8E7-9FFA47D1FAE6}" srcOrd="0" destOrd="0" presId="urn:microsoft.com/office/officeart/2005/8/layout/cycle2"/>
    <dgm:cxn modelId="{A6CC2705-CEA2-4DE3-BBDD-76882988A95F}" type="presParOf" srcId="{4BB2FDE0-94F9-455D-B5EF-1CBE0313FCAC}" destId="{F21AA34C-0C05-4FFF-868A-F2017B194251}" srcOrd="8" destOrd="0" presId="urn:microsoft.com/office/officeart/2005/8/layout/cycle2"/>
    <dgm:cxn modelId="{93D4D684-369F-4175-9463-FA5987E2E9D7}" type="presParOf" srcId="{4BB2FDE0-94F9-455D-B5EF-1CBE0313FCAC}" destId="{585525F1-AB3D-4E7E-AB9B-9855DC18B4FA}" srcOrd="9" destOrd="0" presId="urn:microsoft.com/office/officeart/2005/8/layout/cycle2"/>
    <dgm:cxn modelId="{6251FF5F-F495-4EE1-9CC0-84D07877A773}" type="presParOf" srcId="{585525F1-AB3D-4E7E-AB9B-9855DC18B4FA}" destId="{4C522C37-A151-4372-8733-BC3E55E6C3CD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A11B9A-BA43-431E-A90E-03AA26509BA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80B51E-9BFC-4CAD-8122-E3E997E23EEC}">
      <dgm:prSet phldrT="[Текст]"/>
      <dgm:spPr/>
      <dgm:t>
        <a:bodyPr/>
        <a:lstStyle/>
        <a:p>
          <a:r>
            <a:rPr lang="ru-RU" dirty="0"/>
            <a:t>Будет реализовано</a:t>
          </a:r>
          <a:endParaRPr lang="en-US" dirty="0"/>
        </a:p>
      </dgm:t>
    </dgm:pt>
    <dgm:pt modelId="{75B7A388-7D9A-4E41-829E-5ADFC9B76D75}" type="parTrans" cxnId="{FF228BDE-CFAB-4BBF-A519-DF42E8F05E7C}">
      <dgm:prSet/>
      <dgm:spPr/>
      <dgm:t>
        <a:bodyPr/>
        <a:lstStyle/>
        <a:p>
          <a:endParaRPr lang="en-US"/>
        </a:p>
      </dgm:t>
    </dgm:pt>
    <dgm:pt modelId="{9DD7F304-62BB-4AEF-A1DE-1B7DA337A9E6}" type="sibTrans" cxnId="{FF228BDE-CFAB-4BBF-A519-DF42E8F05E7C}">
      <dgm:prSet/>
      <dgm:spPr/>
      <dgm:t>
        <a:bodyPr/>
        <a:lstStyle/>
        <a:p>
          <a:endParaRPr lang="en-US"/>
        </a:p>
      </dgm:t>
    </dgm:pt>
    <dgm:pt modelId="{E4E6FBF0-2B25-4A27-A10A-CE28F3703AE1}">
      <dgm:prSet phldrT="[Текст]"/>
      <dgm:spPr/>
      <dgm:t>
        <a:bodyPr/>
        <a:lstStyle/>
        <a:p>
          <a:r>
            <a:rPr lang="ru-RU" dirty="0"/>
            <a:t>Не решено</a:t>
          </a:r>
          <a:endParaRPr lang="en-US" dirty="0"/>
        </a:p>
      </dgm:t>
    </dgm:pt>
    <dgm:pt modelId="{B55DE012-F1DF-4E3C-802B-A53D5763123B}" type="parTrans" cxnId="{4A1C6BED-5974-4C12-A069-629624618946}">
      <dgm:prSet/>
      <dgm:spPr/>
      <dgm:t>
        <a:bodyPr/>
        <a:lstStyle/>
        <a:p>
          <a:endParaRPr lang="en-US"/>
        </a:p>
      </dgm:t>
    </dgm:pt>
    <dgm:pt modelId="{8C38D931-6E91-4D5A-8771-8ECC36D5015F}" type="sibTrans" cxnId="{4A1C6BED-5974-4C12-A069-629624618946}">
      <dgm:prSet/>
      <dgm:spPr/>
      <dgm:t>
        <a:bodyPr/>
        <a:lstStyle/>
        <a:p>
          <a:endParaRPr lang="en-US"/>
        </a:p>
      </dgm:t>
    </dgm:pt>
    <dgm:pt modelId="{A49D5BF5-D70A-4828-AA6A-CF6039EE3CDE}">
      <dgm:prSet phldrT="[Текст]"/>
      <dgm:spPr/>
      <dgm:t>
        <a:bodyPr/>
        <a:lstStyle/>
        <a:p>
          <a:r>
            <a:rPr lang="ru-RU" dirty="0"/>
            <a:t>Не будет реализовано</a:t>
          </a:r>
          <a:endParaRPr lang="en-US" dirty="0"/>
        </a:p>
      </dgm:t>
    </dgm:pt>
    <dgm:pt modelId="{E0154DB1-EE38-4E54-853D-52D68E4B66D4}" type="parTrans" cxnId="{020EA5C2-C9BF-495F-B475-0E93C3734199}">
      <dgm:prSet/>
      <dgm:spPr/>
      <dgm:t>
        <a:bodyPr/>
        <a:lstStyle/>
        <a:p>
          <a:endParaRPr lang="ru-RU"/>
        </a:p>
      </dgm:t>
    </dgm:pt>
    <dgm:pt modelId="{50937D46-3A95-41F3-9809-DE3D79511F2C}" type="sibTrans" cxnId="{020EA5C2-C9BF-495F-B475-0E93C3734199}">
      <dgm:prSet/>
      <dgm:spPr/>
      <dgm:t>
        <a:bodyPr/>
        <a:lstStyle/>
        <a:p>
          <a:endParaRPr lang="ru-RU"/>
        </a:p>
      </dgm:t>
    </dgm:pt>
    <dgm:pt modelId="{8D6C2810-2F4B-4F85-B0EB-CBA4BD154D7E}" type="pres">
      <dgm:prSet presAssocID="{74A11B9A-BA43-431E-A90E-03AA26509BAC}" presName="diagram" presStyleCnt="0">
        <dgm:presLayoutVars>
          <dgm:dir/>
          <dgm:resizeHandles val="exact"/>
        </dgm:presLayoutVars>
      </dgm:prSet>
      <dgm:spPr/>
    </dgm:pt>
    <dgm:pt modelId="{D444C361-6F26-47ED-A178-AE512030F8BF}" type="pres">
      <dgm:prSet presAssocID="{7680B51E-9BFC-4CAD-8122-E3E997E23EEC}" presName="node" presStyleLbl="node1" presStyleIdx="0" presStyleCnt="3">
        <dgm:presLayoutVars>
          <dgm:bulletEnabled val="1"/>
        </dgm:presLayoutVars>
      </dgm:prSet>
      <dgm:spPr/>
    </dgm:pt>
    <dgm:pt modelId="{C093E134-25A5-47BC-BB30-9994900D60C1}" type="pres">
      <dgm:prSet presAssocID="{9DD7F304-62BB-4AEF-A1DE-1B7DA337A9E6}" presName="sibTrans" presStyleCnt="0"/>
      <dgm:spPr/>
    </dgm:pt>
    <dgm:pt modelId="{B005BBE6-8EAF-4099-9254-2C823CA213D4}" type="pres">
      <dgm:prSet presAssocID="{A49D5BF5-D70A-4828-AA6A-CF6039EE3CDE}" presName="node" presStyleLbl="node1" presStyleIdx="1" presStyleCnt="3">
        <dgm:presLayoutVars>
          <dgm:bulletEnabled val="1"/>
        </dgm:presLayoutVars>
      </dgm:prSet>
      <dgm:spPr/>
    </dgm:pt>
    <dgm:pt modelId="{CFF02398-AD05-43A6-90A5-D249D67AD7F6}" type="pres">
      <dgm:prSet presAssocID="{50937D46-3A95-41F3-9809-DE3D79511F2C}" presName="sibTrans" presStyleCnt="0"/>
      <dgm:spPr/>
    </dgm:pt>
    <dgm:pt modelId="{F58F2D29-B979-4FB8-A4AE-A51AD8D5E3F0}" type="pres">
      <dgm:prSet presAssocID="{E4E6FBF0-2B25-4A27-A10A-CE28F3703AE1}" presName="node" presStyleLbl="node1" presStyleIdx="2" presStyleCnt="3">
        <dgm:presLayoutVars>
          <dgm:bulletEnabled val="1"/>
        </dgm:presLayoutVars>
      </dgm:prSet>
      <dgm:spPr/>
    </dgm:pt>
  </dgm:ptLst>
  <dgm:cxnLst>
    <dgm:cxn modelId="{B3C81335-5CE6-4D75-A385-619F6E9D8946}" type="presOf" srcId="{7680B51E-9BFC-4CAD-8122-E3E997E23EEC}" destId="{D444C361-6F26-47ED-A178-AE512030F8BF}" srcOrd="0" destOrd="0" presId="urn:microsoft.com/office/officeart/2005/8/layout/default"/>
    <dgm:cxn modelId="{FD6F7F35-AAD6-4F0A-91EE-4444323EE97E}" type="presOf" srcId="{E4E6FBF0-2B25-4A27-A10A-CE28F3703AE1}" destId="{F58F2D29-B979-4FB8-A4AE-A51AD8D5E3F0}" srcOrd="0" destOrd="0" presId="urn:microsoft.com/office/officeart/2005/8/layout/default"/>
    <dgm:cxn modelId="{EE77423A-39D4-4B92-92E5-F1C0954EBF83}" type="presOf" srcId="{A49D5BF5-D70A-4828-AA6A-CF6039EE3CDE}" destId="{B005BBE6-8EAF-4099-9254-2C823CA213D4}" srcOrd="0" destOrd="0" presId="urn:microsoft.com/office/officeart/2005/8/layout/default"/>
    <dgm:cxn modelId="{020EA5C2-C9BF-495F-B475-0E93C3734199}" srcId="{74A11B9A-BA43-431E-A90E-03AA26509BAC}" destId="{A49D5BF5-D70A-4828-AA6A-CF6039EE3CDE}" srcOrd="1" destOrd="0" parTransId="{E0154DB1-EE38-4E54-853D-52D68E4B66D4}" sibTransId="{50937D46-3A95-41F3-9809-DE3D79511F2C}"/>
    <dgm:cxn modelId="{FF228BDE-CFAB-4BBF-A519-DF42E8F05E7C}" srcId="{74A11B9A-BA43-431E-A90E-03AA26509BAC}" destId="{7680B51E-9BFC-4CAD-8122-E3E997E23EEC}" srcOrd="0" destOrd="0" parTransId="{75B7A388-7D9A-4E41-829E-5ADFC9B76D75}" sibTransId="{9DD7F304-62BB-4AEF-A1DE-1B7DA337A9E6}"/>
    <dgm:cxn modelId="{C912B3EB-D568-401D-A9DC-76BE1FD32173}" type="presOf" srcId="{74A11B9A-BA43-431E-A90E-03AA26509BAC}" destId="{8D6C2810-2F4B-4F85-B0EB-CBA4BD154D7E}" srcOrd="0" destOrd="0" presId="urn:microsoft.com/office/officeart/2005/8/layout/default"/>
    <dgm:cxn modelId="{4A1C6BED-5974-4C12-A069-629624618946}" srcId="{74A11B9A-BA43-431E-A90E-03AA26509BAC}" destId="{E4E6FBF0-2B25-4A27-A10A-CE28F3703AE1}" srcOrd="2" destOrd="0" parTransId="{B55DE012-F1DF-4E3C-802B-A53D5763123B}" sibTransId="{8C38D931-6E91-4D5A-8771-8ECC36D5015F}"/>
    <dgm:cxn modelId="{20779430-3C32-4419-A13C-8A0476729C22}" type="presParOf" srcId="{8D6C2810-2F4B-4F85-B0EB-CBA4BD154D7E}" destId="{D444C361-6F26-47ED-A178-AE512030F8BF}" srcOrd="0" destOrd="0" presId="urn:microsoft.com/office/officeart/2005/8/layout/default"/>
    <dgm:cxn modelId="{04FEE6A8-7F48-4C11-B702-0F5479F6F535}" type="presParOf" srcId="{8D6C2810-2F4B-4F85-B0EB-CBA4BD154D7E}" destId="{C093E134-25A5-47BC-BB30-9994900D60C1}" srcOrd="1" destOrd="0" presId="urn:microsoft.com/office/officeart/2005/8/layout/default"/>
    <dgm:cxn modelId="{BD5B4C03-F8CA-491E-B60B-5A6019E62FC6}" type="presParOf" srcId="{8D6C2810-2F4B-4F85-B0EB-CBA4BD154D7E}" destId="{B005BBE6-8EAF-4099-9254-2C823CA213D4}" srcOrd="2" destOrd="0" presId="urn:microsoft.com/office/officeart/2005/8/layout/default"/>
    <dgm:cxn modelId="{CE489CC8-5DC4-4E8D-9488-35835F453CDC}" type="presParOf" srcId="{8D6C2810-2F4B-4F85-B0EB-CBA4BD154D7E}" destId="{CFF02398-AD05-43A6-90A5-D249D67AD7F6}" srcOrd="3" destOrd="0" presId="urn:microsoft.com/office/officeart/2005/8/layout/default"/>
    <dgm:cxn modelId="{7E141C45-4D9B-4086-942E-7C67493EFA56}" type="presParOf" srcId="{8D6C2810-2F4B-4F85-B0EB-CBA4BD154D7E}" destId="{F58F2D29-B979-4FB8-A4AE-A51AD8D5E3F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CE5D2-DAC1-49B3-B88C-6FCB42E0605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D53C878-F6BA-452F-A3DF-AB078AAA3559}">
      <dgm:prSet phldrT="[Текст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Стать</a:t>
          </a:r>
          <a:r>
            <a:rPr lang="ru-RU" sz="1200" kern="1200" dirty="0">
              <a:latin typeface="+mn-lt"/>
            </a:rPr>
            <a:t> топ-1 в нашем сегменте рынка по обороту</a:t>
          </a:r>
        </a:p>
      </dgm:t>
    </dgm:pt>
    <dgm:pt modelId="{85254FFD-D37C-443D-B786-A4582CB56809}" type="parTrans" cxnId="{C7D6CBF7-87DC-413E-B33E-B97A8B1226AA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3A9890DF-490A-4C69-813E-3C2A55351D3C}" type="sibTrans" cxnId="{C7D6CBF7-87DC-413E-B33E-B97A8B1226AA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0D8BA88A-F2D8-4F70-8396-998CCEEB1639}">
      <dgm:prSet phldrT="[Текст]" custT="1"/>
      <dgm:spPr/>
      <dgm:t>
        <a:bodyPr/>
        <a:lstStyle/>
        <a:p>
          <a:r>
            <a:rPr lang="ru-RU" sz="1200" dirty="0">
              <a:latin typeface="+mn-lt"/>
            </a:rPr>
            <a:t>Запустить новую версию продукта</a:t>
          </a:r>
        </a:p>
      </dgm:t>
    </dgm:pt>
    <dgm:pt modelId="{B5181CD4-39FA-4F92-9FE2-2FCFB49611CC}" type="parTrans" cxnId="{A55331AB-AAAE-40BD-8C9C-437324E940A7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66EFFE66-52C8-4CCF-8EE3-262877654E97}" type="sibTrans" cxnId="{A55331AB-AAAE-40BD-8C9C-437324E940A7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46A25C7E-F2F3-4536-9354-36D8212A9E71}">
      <dgm:prSet phldrT="[Текст]" custT="1"/>
      <dgm:spPr/>
      <dgm:t>
        <a:bodyPr/>
        <a:lstStyle/>
        <a:p>
          <a:r>
            <a:rPr lang="ru-RU" sz="1200" dirty="0">
              <a:latin typeface="+mn-lt"/>
            </a:rPr>
            <a:t>Открыть 5 дополнительных магазинов</a:t>
          </a:r>
        </a:p>
      </dgm:t>
    </dgm:pt>
    <dgm:pt modelId="{F823675F-D9FC-4FB2-A869-100D2B1094EC}" type="parTrans" cxnId="{65F9B4F8-B9AB-49C7-AC46-EA3E85341742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8F6AC83D-AE69-4396-8DC5-DEFCDE9F86AA}" type="sibTrans" cxnId="{65F9B4F8-B9AB-49C7-AC46-EA3E85341742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DE67BCF0-D16A-45A9-924E-9FC6AFFCE72C}">
      <dgm:prSet phldrT="[Текст]" custT="1"/>
      <dgm:spPr/>
      <dgm:t>
        <a:bodyPr/>
        <a:lstStyle/>
        <a:p>
          <a:r>
            <a:rPr lang="ru-RU" sz="1200" dirty="0">
              <a:latin typeface="+mn-lt"/>
            </a:rPr>
            <a:t>Наладить финансы</a:t>
          </a:r>
        </a:p>
      </dgm:t>
    </dgm:pt>
    <dgm:pt modelId="{82C22336-17A9-4529-B286-78606ED4A8AA}" type="parTrans" cxnId="{B49170B9-50E0-474C-8E06-92ED77B5F687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00DA40ED-62C7-4F46-A022-FD717B3827F7}" type="sibTrans" cxnId="{B49170B9-50E0-474C-8E06-92ED77B5F687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96B577C7-B220-4063-8197-2DBC03ED4B35}">
      <dgm:prSet phldrT="[Текст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ru-RU" sz="1200" dirty="0">
              <a:latin typeface="+mn-lt"/>
            </a:rPr>
            <a:t>Получить 100000 новых регистраций в первый месяц</a:t>
          </a:r>
        </a:p>
      </dgm:t>
    </dgm:pt>
    <dgm:pt modelId="{8781AD83-35EC-40FD-8AA2-FC3D98193E63}" type="parTrans" cxnId="{8B111BAD-F69F-4DD8-8D35-14F6B621139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 sz="1200">
            <a:latin typeface="+mn-lt"/>
          </a:endParaRPr>
        </a:p>
      </dgm:t>
    </dgm:pt>
    <dgm:pt modelId="{BC8874CF-DB30-4152-BA74-3FBF38E028C3}" type="sibTrans" cxnId="{8B111BAD-F69F-4DD8-8D35-14F6B6211393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889C682E-C534-4A18-93BD-E0521A5A729E}">
      <dgm:prSet phldrT="[Текст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ru-RU" sz="1200" dirty="0">
              <a:latin typeface="+mn-lt"/>
            </a:rPr>
            <a:t>Получить 20 публикаций в медиа</a:t>
          </a:r>
        </a:p>
      </dgm:t>
    </dgm:pt>
    <dgm:pt modelId="{B8EF9D75-5F06-4CD7-AEDB-990AEEC4F82D}" type="parTrans" cxnId="{6FAC3BC4-F411-4A1C-A368-B008E04EECC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 sz="1200">
            <a:latin typeface="+mn-lt"/>
          </a:endParaRPr>
        </a:p>
      </dgm:t>
    </dgm:pt>
    <dgm:pt modelId="{F16366CA-E2BB-44B4-BBA5-B1FC17A77F33}" type="sibTrans" cxnId="{6FAC3BC4-F411-4A1C-A368-B008E04EECC6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A614F59A-D53F-432A-8B8C-18ABD2F32B0C}">
      <dgm:prSet phldrT="[Текст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ru-RU" sz="1200" dirty="0">
              <a:latin typeface="+mn-lt"/>
            </a:rPr>
            <a:t>Достигнуть конверсии в оплату в 30%</a:t>
          </a:r>
        </a:p>
      </dgm:t>
    </dgm:pt>
    <dgm:pt modelId="{3EE6984B-2A99-4255-BE04-37C745556A76}" type="parTrans" cxnId="{C59CA547-C17A-4258-955C-465B62AB733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 sz="1200">
            <a:latin typeface="+mn-lt"/>
          </a:endParaRPr>
        </a:p>
      </dgm:t>
    </dgm:pt>
    <dgm:pt modelId="{21F2FA79-B8F7-4914-AE8D-6B346CC99BDA}" type="sibTrans" cxnId="{C59CA547-C17A-4258-955C-465B62AB733C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67DD7190-5FDD-4C30-B4F3-6D75E893AEA3}">
      <dgm:prSet phldrT="[Текст]" custT="1"/>
      <dgm:spPr/>
      <dgm:t>
        <a:bodyPr/>
        <a:lstStyle/>
        <a:p>
          <a:r>
            <a:rPr lang="ru-RU" sz="1200" dirty="0">
              <a:latin typeface="+mn-lt"/>
            </a:rPr>
            <a:t>Внедрить новые процессы найма за 1 месяц</a:t>
          </a:r>
        </a:p>
      </dgm:t>
    </dgm:pt>
    <dgm:pt modelId="{6179FE57-D51E-40B2-BD57-B3559B3B6C6C}" type="parTrans" cxnId="{206345DC-F29E-4F28-BFA2-7FEBAA414B09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DD9665A5-7962-491F-A030-DEA7C81F165F}" type="sibTrans" cxnId="{206345DC-F29E-4F28-BFA2-7FEBAA414B09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19797E66-94A2-4F95-8D69-28CE860A681B}">
      <dgm:prSet phldrT="[Текст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Нанять 100 сотрудников к середине года</a:t>
          </a:r>
        </a:p>
      </dgm:t>
    </dgm:pt>
    <dgm:pt modelId="{AF2670B6-9122-474F-AA00-1147DC0FFD27}" type="parTrans" cxnId="{630489D5-A0D6-49D7-8F11-EAADED394B3E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 sz="1200">
            <a:latin typeface="+mn-lt"/>
          </a:endParaRPr>
        </a:p>
      </dgm:t>
    </dgm:pt>
    <dgm:pt modelId="{A3E4C969-FEAF-40D7-AFAB-159487C52003}" type="sibTrans" cxnId="{630489D5-A0D6-49D7-8F11-EAADED394B3E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B1F1E1FD-7FCF-4CE9-9F05-0E50DA297962}">
      <dgm:prSet phldrT="[Текст]" custT="1"/>
      <dgm:spPr/>
      <dgm:t>
        <a:bodyPr/>
        <a:lstStyle/>
        <a:p>
          <a:r>
            <a:rPr lang="ru-RU" sz="1200" dirty="0">
              <a:latin typeface="+mn-lt"/>
            </a:rPr>
            <a:t>Перейти на новую систему учета за 2 месяца</a:t>
          </a:r>
        </a:p>
      </dgm:t>
    </dgm:pt>
    <dgm:pt modelId="{3C708E1B-B5A0-4304-BE52-F77B3E22DD6B}" type="parTrans" cxnId="{B3CD1BAE-A5BB-49F4-A26F-14E99C893A98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7E3B8985-B71F-435F-9D61-A55E270E1058}" type="sibTrans" cxnId="{B3CD1BAE-A5BB-49F4-A26F-14E99C893A98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4B75D914-988B-4DC6-982E-DC1B1907B9E7}">
      <dgm:prSet phldrT="[Текст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Уменьшить дебиторскую задолженность на 50%</a:t>
          </a:r>
        </a:p>
      </dgm:t>
    </dgm:pt>
    <dgm:pt modelId="{46A83071-DAB0-4DF7-B6E1-DF077DD29473}" type="parTrans" cxnId="{A287D9C7-1236-40ED-899C-F90584E80760}">
      <dgm:prSet/>
      <dgm:spPr>
        <a:noFill/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endParaRPr lang="ru-RU" sz="1200">
            <a:latin typeface="+mn-lt"/>
          </a:endParaRPr>
        </a:p>
      </dgm:t>
    </dgm:pt>
    <dgm:pt modelId="{DB3477CE-FEEA-47DF-8506-1F63844F9CAE}" type="sibTrans" cxnId="{A287D9C7-1236-40ED-899C-F90584E80760}">
      <dgm:prSet/>
      <dgm:spPr/>
      <dgm:t>
        <a:bodyPr/>
        <a:lstStyle/>
        <a:p>
          <a:endParaRPr lang="ru-RU" sz="1200">
            <a:latin typeface="+mn-lt"/>
          </a:endParaRPr>
        </a:p>
      </dgm:t>
    </dgm:pt>
    <dgm:pt modelId="{7A3022D7-4F02-4CB9-B38F-D6E7AA10E62B}" type="pres">
      <dgm:prSet presAssocID="{16FCE5D2-DAC1-49B3-B88C-6FCB42E060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9484C6D-ACFB-421F-B698-FCD95FB102FE}" type="pres">
      <dgm:prSet presAssocID="{4D53C878-F6BA-452F-A3DF-AB078AAA3559}" presName="hierRoot1" presStyleCnt="0"/>
      <dgm:spPr/>
    </dgm:pt>
    <dgm:pt modelId="{7BF2D9C6-2055-4EB2-A656-0EF35466E5EA}" type="pres">
      <dgm:prSet presAssocID="{4D53C878-F6BA-452F-A3DF-AB078AAA3559}" presName="composite" presStyleCnt="0"/>
      <dgm:spPr/>
    </dgm:pt>
    <dgm:pt modelId="{87A42FDA-8664-41F3-B4F8-DD43177C338C}" type="pres">
      <dgm:prSet presAssocID="{4D53C878-F6BA-452F-A3DF-AB078AAA3559}" presName="background" presStyleLbl="node0" presStyleIdx="0" presStyleCnt="1"/>
      <dgm:spPr>
        <a:xfrm>
          <a:off x="5338669" y="288983"/>
          <a:ext cx="1455650" cy="92433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EE8F7643-524B-4AAA-A52B-8E9D86E05008}" type="pres">
      <dgm:prSet presAssocID="{4D53C878-F6BA-452F-A3DF-AB078AAA3559}" presName="text" presStyleLbl="fgAcc0" presStyleIdx="0" presStyleCnt="1" custScaleX="110914">
        <dgm:presLayoutVars>
          <dgm:chPref val="3"/>
        </dgm:presLayoutVars>
      </dgm:prSet>
      <dgm:spPr>
        <a:xfrm>
          <a:off x="5500408" y="442635"/>
          <a:ext cx="1455650" cy="924338"/>
        </a:xfrm>
        <a:prstGeom prst="roundRect">
          <a:avLst>
            <a:gd name="adj" fmla="val 10000"/>
          </a:avLst>
        </a:prstGeom>
      </dgm:spPr>
    </dgm:pt>
    <dgm:pt modelId="{8CB721EB-E354-47D0-AB95-1A8EFB4FF16C}" type="pres">
      <dgm:prSet presAssocID="{4D53C878-F6BA-452F-A3DF-AB078AAA3559}" presName="hierChild2" presStyleCnt="0"/>
      <dgm:spPr/>
    </dgm:pt>
    <dgm:pt modelId="{7E38E1C7-C968-4C67-934E-F458756D5648}" type="pres">
      <dgm:prSet presAssocID="{B5181CD4-39FA-4F92-9FE2-2FCFB49611CC}" presName="Name10" presStyleLbl="parChTrans1D2" presStyleIdx="0" presStyleCnt="3"/>
      <dgm:spPr/>
    </dgm:pt>
    <dgm:pt modelId="{F04CDCE0-639B-4316-8734-08CDFCD3E4A2}" type="pres">
      <dgm:prSet presAssocID="{0D8BA88A-F2D8-4F70-8396-998CCEEB1639}" presName="hierRoot2" presStyleCnt="0"/>
      <dgm:spPr/>
    </dgm:pt>
    <dgm:pt modelId="{D56A4FE0-0852-42E7-AF1C-3CE0AA9E2428}" type="pres">
      <dgm:prSet presAssocID="{0D8BA88A-F2D8-4F70-8396-998CCEEB1639}" presName="composite2" presStyleCnt="0"/>
      <dgm:spPr/>
    </dgm:pt>
    <dgm:pt modelId="{D29EA70F-8A3C-48DB-8A57-451CEE258D4B}" type="pres">
      <dgm:prSet presAssocID="{0D8BA88A-F2D8-4F70-8396-998CCEEB1639}" presName="background2" presStyleLbl="node2" presStyleIdx="0" presStyleCnt="3"/>
      <dgm:spPr/>
    </dgm:pt>
    <dgm:pt modelId="{E298546C-619D-44A4-ACA8-BEC6DE3DA1C1}" type="pres">
      <dgm:prSet presAssocID="{0D8BA88A-F2D8-4F70-8396-998CCEEB1639}" presName="text2" presStyleLbl="fgAcc2" presStyleIdx="0" presStyleCnt="3">
        <dgm:presLayoutVars>
          <dgm:chPref val="3"/>
        </dgm:presLayoutVars>
      </dgm:prSet>
      <dgm:spPr/>
    </dgm:pt>
    <dgm:pt modelId="{0975206C-D0CC-474E-B069-D7305D19A305}" type="pres">
      <dgm:prSet presAssocID="{0D8BA88A-F2D8-4F70-8396-998CCEEB1639}" presName="hierChild3" presStyleCnt="0"/>
      <dgm:spPr/>
    </dgm:pt>
    <dgm:pt modelId="{2DC4598A-0BF5-46B5-B39F-0C93AF84033F}" type="pres">
      <dgm:prSet presAssocID="{8781AD83-35EC-40FD-8AA2-FC3D98193E63}" presName="Name17" presStyleLbl="parChTrans1D3" presStyleIdx="0" presStyleCnt="7"/>
      <dgm:spPr/>
    </dgm:pt>
    <dgm:pt modelId="{97647C1D-2118-48B8-A22E-69BC2C97CF19}" type="pres">
      <dgm:prSet presAssocID="{96B577C7-B220-4063-8197-2DBC03ED4B35}" presName="hierRoot3" presStyleCnt="0"/>
      <dgm:spPr/>
    </dgm:pt>
    <dgm:pt modelId="{60D18E69-FC28-49B6-ABFB-4A89E2D5C2AC}" type="pres">
      <dgm:prSet presAssocID="{96B577C7-B220-4063-8197-2DBC03ED4B35}" presName="composite3" presStyleCnt="0"/>
      <dgm:spPr/>
    </dgm:pt>
    <dgm:pt modelId="{C4EDA318-585F-490C-8044-9E8B62ACC2B2}" type="pres">
      <dgm:prSet presAssocID="{96B577C7-B220-4063-8197-2DBC03ED4B35}" presName="background3" presStyleLbl="node3" presStyleIdx="0" presStyleCnt="7"/>
      <dgm:spPr>
        <a:xfrm>
          <a:off x="9242" y="2866268"/>
          <a:ext cx="1243079" cy="789355"/>
        </a:xfrm>
        <a:prstGeom prst="roundRect">
          <a:avLst>
            <a:gd name="adj" fmla="val 10000"/>
          </a:avLst>
        </a:prstGeom>
        <a:solidFill>
          <a:schemeClr val="accent2"/>
        </a:solidFill>
      </dgm:spPr>
    </dgm:pt>
    <dgm:pt modelId="{EF6F32DA-06C5-4CF1-89B9-5E3A23222F39}" type="pres">
      <dgm:prSet presAssocID="{96B577C7-B220-4063-8197-2DBC03ED4B35}" presName="text3" presStyleLbl="fgAcc3" presStyleIdx="0" presStyleCnt="7">
        <dgm:presLayoutVars>
          <dgm:chPref val="3"/>
        </dgm:presLayoutVars>
      </dgm:prSet>
      <dgm:spPr/>
    </dgm:pt>
    <dgm:pt modelId="{C01971FB-979C-444F-9B2A-3A1700F6235E}" type="pres">
      <dgm:prSet presAssocID="{96B577C7-B220-4063-8197-2DBC03ED4B35}" presName="hierChild4" presStyleCnt="0"/>
      <dgm:spPr/>
    </dgm:pt>
    <dgm:pt modelId="{F111C317-2CDA-45E7-9AF4-E9F42BD73DED}" type="pres">
      <dgm:prSet presAssocID="{B8EF9D75-5F06-4CD7-AEDB-990AEEC4F82D}" presName="Name17" presStyleLbl="parChTrans1D3" presStyleIdx="1" presStyleCnt="7"/>
      <dgm:spPr/>
    </dgm:pt>
    <dgm:pt modelId="{8C944511-0624-4DEE-AA69-E118B93AE38E}" type="pres">
      <dgm:prSet presAssocID="{889C682E-C534-4A18-93BD-E0521A5A729E}" presName="hierRoot3" presStyleCnt="0"/>
      <dgm:spPr/>
    </dgm:pt>
    <dgm:pt modelId="{52CBA929-54E8-4F09-AF20-2945347C3052}" type="pres">
      <dgm:prSet presAssocID="{889C682E-C534-4A18-93BD-E0521A5A729E}" presName="composite3" presStyleCnt="0"/>
      <dgm:spPr/>
    </dgm:pt>
    <dgm:pt modelId="{E889EAB7-A065-4C4D-B965-9FB7804AD880}" type="pres">
      <dgm:prSet presAssocID="{889C682E-C534-4A18-93BD-E0521A5A729E}" presName="background3" presStyleLbl="node3" presStyleIdx="1" presStyleCnt="7"/>
      <dgm:spPr>
        <a:xfrm>
          <a:off x="3047880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548943AA-26E1-498C-8992-6F19B949DD21}" type="pres">
      <dgm:prSet presAssocID="{889C682E-C534-4A18-93BD-E0521A5A729E}" presName="text3" presStyleLbl="fgAcc3" presStyleIdx="1" presStyleCnt="7">
        <dgm:presLayoutVars>
          <dgm:chPref val="3"/>
        </dgm:presLayoutVars>
      </dgm:prSet>
      <dgm:spPr/>
    </dgm:pt>
    <dgm:pt modelId="{C8FAE0C1-F6B3-4D93-B0D7-DE750EA4437A}" type="pres">
      <dgm:prSet presAssocID="{889C682E-C534-4A18-93BD-E0521A5A729E}" presName="hierChild4" presStyleCnt="0"/>
      <dgm:spPr/>
    </dgm:pt>
    <dgm:pt modelId="{DB1E7990-D5CD-4B5E-9BDF-0316244D4211}" type="pres">
      <dgm:prSet presAssocID="{3EE6984B-2A99-4255-BE04-37C745556A76}" presName="Name17" presStyleLbl="parChTrans1D3" presStyleIdx="2" presStyleCnt="7"/>
      <dgm:spPr/>
    </dgm:pt>
    <dgm:pt modelId="{98CCDFC6-184F-4F0F-81C5-E25AB51B8338}" type="pres">
      <dgm:prSet presAssocID="{A614F59A-D53F-432A-8B8C-18ABD2F32B0C}" presName="hierRoot3" presStyleCnt="0"/>
      <dgm:spPr/>
    </dgm:pt>
    <dgm:pt modelId="{0196B4B5-443C-40B0-A1C7-080841C62572}" type="pres">
      <dgm:prSet presAssocID="{A614F59A-D53F-432A-8B8C-18ABD2F32B0C}" presName="composite3" presStyleCnt="0"/>
      <dgm:spPr/>
    </dgm:pt>
    <dgm:pt modelId="{6F9B8069-5BB9-4F2C-A0FB-F0F1E01F4DC1}" type="pres">
      <dgm:prSet presAssocID="{A614F59A-D53F-432A-8B8C-18ABD2F32B0C}" presName="background3" presStyleLbl="node3" presStyleIdx="2" presStyleCnt="7"/>
      <dgm:spPr>
        <a:xfrm>
          <a:off x="4567200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10ED8109-8B55-4056-A1BB-08E8A9B35AEB}" type="pres">
      <dgm:prSet presAssocID="{A614F59A-D53F-432A-8B8C-18ABD2F32B0C}" presName="text3" presStyleLbl="fgAcc3" presStyleIdx="2" presStyleCnt="7">
        <dgm:presLayoutVars>
          <dgm:chPref val="3"/>
        </dgm:presLayoutVars>
      </dgm:prSet>
      <dgm:spPr/>
    </dgm:pt>
    <dgm:pt modelId="{58746CFF-6FCE-4F87-B118-1896E2FB4067}" type="pres">
      <dgm:prSet presAssocID="{A614F59A-D53F-432A-8B8C-18ABD2F32B0C}" presName="hierChild4" presStyleCnt="0"/>
      <dgm:spPr/>
    </dgm:pt>
    <dgm:pt modelId="{A75DEC5E-C492-46C8-8375-D41390D9FB74}" type="pres">
      <dgm:prSet presAssocID="{F823675F-D9FC-4FB2-A869-100D2B1094EC}" presName="Name10" presStyleLbl="parChTrans1D2" presStyleIdx="1" presStyleCnt="3"/>
      <dgm:spPr/>
    </dgm:pt>
    <dgm:pt modelId="{FB845BFF-BBAD-4BDA-B885-49529D80314D}" type="pres">
      <dgm:prSet presAssocID="{46A25C7E-F2F3-4536-9354-36D8212A9E71}" presName="hierRoot2" presStyleCnt="0"/>
      <dgm:spPr/>
    </dgm:pt>
    <dgm:pt modelId="{884A1C67-97DD-47AE-8B80-C97B2B58EF65}" type="pres">
      <dgm:prSet presAssocID="{46A25C7E-F2F3-4536-9354-36D8212A9E71}" presName="composite2" presStyleCnt="0"/>
      <dgm:spPr/>
    </dgm:pt>
    <dgm:pt modelId="{CAD29DDD-AC49-4E95-B344-2A577C95D3C3}" type="pres">
      <dgm:prSet presAssocID="{46A25C7E-F2F3-4536-9354-36D8212A9E71}" presName="background2" presStyleLbl="node2" presStyleIdx="1" presStyleCnt="3"/>
      <dgm:spPr/>
    </dgm:pt>
    <dgm:pt modelId="{542C7F5F-2A9B-42F5-B90C-DA1779CDA41E}" type="pres">
      <dgm:prSet presAssocID="{46A25C7E-F2F3-4536-9354-36D8212A9E71}" presName="text2" presStyleLbl="fgAcc2" presStyleIdx="1" presStyleCnt="3">
        <dgm:presLayoutVars>
          <dgm:chPref val="3"/>
        </dgm:presLayoutVars>
      </dgm:prSet>
      <dgm:spPr/>
    </dgm:pt>
    <dgm:pt modelId="{1C325B08-20EB-4ECE-B0E6-DFD15E09459E}" type="pres">
      <dgm:prSet presAssocID="{46A25C7E-F2F3-4536-9354-36D8212A9E71}" presName="hierChild3" presStyleCnt="0"/>
      <dgm:spPr/>
    </dgm:pt>
    <dgm:pt modelId="{795528B9-EDC2-4281-8BD2-AE3251FB5D4D}" type="pres">
      <dgm:prSet presAssocID="{6179FE57-D51E-40B2-BD57-B3559B3B6C6C}" presName="Name17" presStyleLbl="parChTrans1D3" presStyleIdx="3" presStyleCnt="7"/>
      <dgm:spPr/>
    </dgm:pt>
    <dgm:pt modelId="{3BEE99CD-12C6-4999-9D97-E70DF0E934B2}" type="pres">
      <dgm:prSet presAssocID="{67DD7190-5FDD-4C30-B4F3-6D75E893AEA3}" presName="hierRoot3" presStyleCnt="0"/>
      <dgm:spPr/>
    </dgm:pt>
    <dgm:pt modelId="{1C83FF99-5D95-4F9E-BDD2-1C0A5DF5C72E}" type="pres">
      <dgm:prSet presAssocID="{67DD7190-5FDD-4C30-B4F3-6D75E893AEA3}" presName="composite3" presStyleCnt="0"/>
      <dgm:spPr/>
    </dgm:pt>
    <dgm:pt modelId="{E09B8775-D016-42D9-B5FA-A84FD85D7FA9}" type="pres">
      <dgm:prSet presAssocID="{67DD7190-5FDD-4C30-B4F3-6D75E893AEA3}" presName="background3" presStyleLbl="node3" presStyleIdx="3" presStyleCnt="7"/>
      <dgm:spPr/>
    </dgm:pt>
    <dgm:pt modelId="{3EDD7BF3-F023-4A89-BECD-50043ABFE54E}" type="pres">
      <dgm:prSet presAssocID="{67DD7190-5FDD-4C30-B4F3-6D75E893AEA3}" presName="text3" presStyleLbl="fgAcc3" presStyleIdx="3" presStyleCnt="7">
        <dgm:presLayoutVars>
          <dgm:chPref val="3"/>
        </dgm:presLayoutVars>
      </dgm:prSet>
      <dgm:spPr/>
    </dgm:pt>
    <dgm:pt modelId="{C738801F-E19C-478C-8C05-5253B29C065A}" type="pres">
      <dgm:prSet presAssocID="{67DD7190-5FDD-4C30-B4F3-6D75E893AEA3}" presName="hierChild4" presStyleCnt="0"/>
      <dgm:spPr/>
    </dgm:pt>
    <dgm:pt modelId="{F4CF8FC3-DD79-4755-974C-4D6D59431DCE}" type="pres">
      <dgm:prSet presAssocID="{AF2670B6-9122-474F-AA00-1147DC0FFD27}" presName="Name17" presStyleLbl="parChTrans1D3" presStyleIdx="4" presStyleCnt="7"/>
      <dgm:spPr/>
    </dgm:pt>
    <dgm:pt modelId="{AF193DFD-FD4B-4568-A3BF-AF7EAEBB9129}" type="pres">
      <dgm:prSet presAssocID="{19797E66-94A2-4F95-8D69-28CE860A681B}" presName="hierRoot3" presStyleCnt="0"/>
      <dgm:spPr/>
    </dgm:pt>
    <dgm:pt modelId="{8F5CEDB2-11CE-4EE6-94EE-DFBB7954927C}" type="pres">
      <dgm:prSet presAssocID="{19797E66-94A2-4F95-8D69-28CE860A681B}" presName="composite3" presStyleCnt="0"/>
      <dgm:spPr/>
    </dgm:pt>
    <dgm:pt modelId="{FCFA4588-E887-4443-9290-21091E35CB40}" type="pres">
      <dgm:prSet presAssocID="{19797E66-94A2-4F95-8D69-28CE860A681B}" presName="background3" presStyleLbl="node3" presStyleIdx="4" presStyleCnt="7"/>
      <dgm:spPr>
        <a:xfrm>
          <a:off x="7117798" y="2984363"/>
          <a:ext cx="1455650" cy="924338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387D5276-634F-47C9-9A94-023AB713141F}" type="pres">
      <dgm:prSet presAssocID="{19797E66-94A2-4F95-8D69-28CE860A681B}" presName="text3" presStyleLbl="fgAcc3" presStyleIdx="4" presStyleCnt="7">
        <dgm:presLayoutVars>
          <dgm:chPref val="3"/>
        </dgm:presLayoutVars>
      </dgm:prSet>
      <dgm:spPr>
        <a:xfrm>
          <a:off x="7279537" y="3138015"/>
          <a:ext cx="1455650" cy="924338"/>
        </a:xfrm>
        <a:prstGeom prst="roundRect">
          <a:avLst>
            <a:gd name="adj" fmla="val 10000"/>
          </a:avLst>
        </a:prstGeom>
      </dgm:spPr>
    </dgm:pt>
    <dgm:pt modelId="{BB552B5C-FC49-491D-8480-AE76AAA6E72D}" type="pres">
      <dgm:prSet presAssocID="{19797E66-94A2-4F95-8D69-28CE860A681B}" presName="hierChild4" presStyleCnt="0"/>
      <dgm:spPr/>
    </dgm:pt>
    <dgm:pt modelId="{A427AA38-0AF7-4221-B038-322C4DA83342}" type="pres">
      <dgm:prSet presAssocID="{82C22336-17A9-4529-B286-78606ED4A8AA}" presName="Name10" presStyleLbl="parChTrans1D2" presStyleIdx="2" presStyleCnt="3"/>
      <dgm:spPr/>
    </dgm:pt>
    <dgm:pt modelId="{14CC36E7-1187-4BFC-9DEF-0C3812103902}" type="pres">
      <dgm:prSet presAssocID="{DE67BCF0-D16A-45A9-924E-9FC6AFFCE72C}" presName="hierRoot2" presStyleCnt="0"/>
      <dgm:spPr/>
    </dgm:pt>
    <dgm:pt modelId="{EF7B8651-824D-4A51-B6C5-A3AC89A99F4B}" type="pres">
      <dgm:prSet presAssocID="{DE67BCF0-D16A-45A9-924E-9FC6AFFCE72C}" presName="composite2" presStyleCnt="0"/>
      <dgm:spPr/>
    </dgm:pt>
    <dgm:pt modelId="{F4435CFA-D17F-4108-A3AA-FF8951F3F4D1}" type="pres">
      <dgm:prSet presAssocID="{DE67BCF0-D16A-45A9-924E-9FC6AFFCE72C}" presName="background2" presStyleLbl="node2" presStyleIdx="2" presStyleCnt="3"/>
      <dgm:spPr/>
    </dgm:pt>
    <dgm:pt modelId="{3D405A96-B137-457A-BFCE-DB875289F941}" type="pres">
      <dgm:prSet presAssocID="{DE67BCF0-D16A-45A9-924E-9FC6AFFCE72C}" presName="text2" presStyleLbl="fgAcc2" presStyleIdx="2" presStyleCnt="3">
        <dgm:presLayoutVars>
          <dgm:chPref val="3"/>
        </dgm:presLayoutVars>
      </dgm:prSet>
      <dgm:spPr/>
    </dgm:pt>
    <dgm:pt modelId="{11E892DE-2B30-4766-95FE-4454BA9362E8}" type="pres">
      <dgm:prSet presAssocID="{DE67BCF0-D16A-45A9-924E-9FC6AFFCE72C}" presName="hierChild3" presStyleCnt="0"/>
      <dgm:spPr/>
    </dgm:pt>
    <dgm:pt modelId="{F558BFD3-DAE2-4BBE-A762-0B4A6EFAACDC}" type="pres">
      <dgm:prSet presAssocID="{3C708E1B-B5A0-4304-BE52-F77B3E22DD6B}" presName="Name17" presStyleLbl="parChTrans1D3" presStyleIdx="5" presStyleCnt="7"/>
      <dgm:spPr/>
    </dgm:pt>
    <dgm:pt modelId="{D3850FB1-87BF-41EF-830D-0A53B28FDA0A}" type="pres">
      <dgm:prSet presAssocID="{B1F1E1FD-7FCF-4CE9-9F05-0E50DA297962}" presName="hierRoot3" presStyleCnt="0"/>
      <dgm:spPr/>
    </dgm:pt>
    <dgm:pt modelId="{EA6A599A-BCE6-4BB8-9A93-C7EFD94B104E}" type="pres">
      <dgm:prSet presAssocID="{B1F1E1FD-7FCF-4CE9-9F05-0E50DA297962}" presName="composite3" presStyleCnt="0"/>
      <dgm:spPr/>
    </dgm:pt>
    <dgm:pt modelId="{C88B3C57-EB05-44EF-AAD2-F27E63FBCC2C}" type="pres">
      <dgm:prSet presAssocID="{B1F1E1FD-7FCF-4CE9-9F05-0E50DA297962}" presName="background3" presStyleLbl="node3" presStyleIdx="5" presStyleCnt="7"/>
      <dgm:spPr/>
    </dgm:pt>
    <dgm:pt modelId="{26685027-A57B-4A06-ACE6-AC2D2D6C7106}" type="pres">
      <dgm:prSet presAssocID="{B1F1E1FD-7FCF-4CE9-9F05-0E50DA297962}" presName="text3" presStyleLbl="fgAcc3" presStyleIdx="5" presStyleCnt="7">
        <dgm:presLayoutVars>
          <dgm:chPref val="3"/>
        </dgm:presLayoutVars>
      </dgm:prSet>
      <dgm:spPr/>
    </dgm:pt>
    <dgm:pt modelId="{5211B0AF-D1D0-4778-8E9E-38ED08CB070F}" type="pres">
      <dgm:prSet presAssocID="{B1F1E1FD-7FCF-4CE9-9F05-0E50DA297962}" presName="hierChild4" presStyleCnt="0"/>
      <dgm:spPr/>
    </dgm:pt>
    <dgm:pt modelId="{3DBA3F33-4B52-497D-89A7-C5B1A3A0E8EA}" type="pres">
      <dgm:prSet presAssocID="{46A83071-DAB0-4DF7-B6E1-DF077DD29473}" presName="Name17" presStyleLbl="parChTrans1D3" presStyleIdx="6" presStyleCnt="7"/>
      <dgm:spPr>
        <a:xfrm>
          <a:off x="8987038" y="2504739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759659" y="246371"/>
              </a:lnTo>
              <a:lnTo>
                <a:pt x="759659" y="361528"/>
              </a:lnTo>
            </a:path>
          </a:pathLst>
        </a:custGeom>
      </dgm:spPr>
    </dgm:pt>
    <dgm:pt modelId="{B8F6D77C-3D4D-47E4-9991-CA9569939A31}" type="pres">
      <dgm:prSet presAssocID="{4B75D914-988B-4DC6-982E-DC1B1907B9E7}" presName="hierRoot3" presStyleCnt="0"/>
      <dgm:spPr/>
    </dgm:pt>
    <dgm:pt modelId="{B8733F6C-21ED-497E-B57D-50B6BA678DF8}" type="pres">
      <dgm:prSet presAssocID="{4B75D914-988B-4DC6-982E-DC1B1907B9E7}" presName="composite3" presStyleCnt="0"/>
      <dgm:spPr/>
    </dgm:pt>
    <dgm:pt modelId="{4C906D73-9CA7-4F7E-92AA-D8D9BE5C7931}" type="pres">
      <dgm:prSet presAssocID="{4B75D914-988B-4DC6-982E-DC1B1907B9E7}" presName="background3" presStyleLbl="node3" presStyleIdx="6" presStyleCnt="7"/>
      <dgm:spPr>
        <a:xfrm>
          <a:off x="9125158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4EC33C7C-4089-4535-AB39-5ED810CA1682}" type="pres">
      <dgm:prSet presAssocID="{4B75D914-988B-4DC6-982E-DC1B1907B9E7}" presName="text3" presStyleLbl="fgAcc3" presStyleIdx="6" presStyleCnt="7">
        <dgm:presLayoutVars>
          <dgm:chPref val="3"/>
        </dgm:presLayoutVars>
      </dgm:prSet>
      <dgm:spPr>
        <a:xfrm>
          <a:off x="9263278" y="2997482"/>
          <a:ext cx="1243079" cy="789355"/>
        </a:xfrm>
        <a:prstGeom prst="roundRect">
          <a:avLst>
            <a:gd name="adj" fmla="val 10000"/>
          </a:avLst>
        </a:prstGeom>
      </dgm:spPr>
    </dgm:pt>
    <dgm:pt modelId="{94F0E411-2D9B-4606-8F05-62FC3A8B13DE}" type="pres">
      <dgm:prSet presAssocID="{4B75D914-988B-4DC6-982E-DC1B1907B9E7}" presName="hierChild4" presStyleCnt="0"/>
      <dgm:spPr/>
    </dgm:pt>
  </dgm:ptLst>
  <dgm:cxnLst>
    <dgm:cxn modelId="{DE784E00-04B7-4157-B732-F9EA7323782A}" type="presOf" srcId="{8781AD83-35EC-40FD-8AA2-FC3D98193E63}" destId="{2DC4598A-0BF5-46B5-B39F-0C93AF84033F}" srcOrd="0" destOrd="0" presId="urn:microsoft.com/office/officeart/2005/8/layout/hierarchy1"/>
    <dgm:cxn modelId="{EA545405-0D6F-4720-A9E2-C3C0EC06488D}" type="presOf" srcId="{3EE6984B-2A99-4255-BE04-37C745556A76}" destId="{DB1E7990-D5CD-4B5E-9BDF-0316244D4211}" srcOrd="0" destOrd="0" presId="urn:microsoft.com/office/officeart/2005/8/layout/hierarchy1"/>
    <dgm:cxn modelId="{CC9CEB06-0530-4F12-84A5-568DD5734862}" type="presOf" srcId="{6179FE57-D51E-40B2-BD57-B3559B3B6C6C}" destId="{795528B9-EDC2-4281-8BD2-AE3251FB5D4D}" srcOrd="0" destOrd="0" presId="urn:microsoft.com/office/officeart/2005/8/layout/hierarchy1"/>
    <dgm:cxn modelId="{9F58E329-E475-4D4B-A86F-51842D281BCC}" type="presOf" srcId="{0D8BA88A-F2D8-4F70-8396-998CCEEB1639}" destId="{E298546C-619D-44A4-ACA8-BEC6DE3DA1C1}" srcOrd="0" destOrd="0" presId="urn:microsoft.com/office/officeart/2005/8/layout/hierarchy1"/>
    <dgm:cxn modelId="{CFDE6F2E-C350-4BE0-97E0-DFD043763140}" type="presOf" srcId="{67DD7190-5FDD-4C30-B4F3-6D75E893AEA3}" destId="{3EDD7BF3-F023-4A89-BECD-50043ABFE54E}" srcOrd="0" destOrd="0" presId="urn:microsoft.com/office/officeart/2005/8/layout/hierarchy1"/>
    <dgm:cxn modelId="{02532940-EB2B-42CA-B832-A1495A74B055}" type="presOf" srcId="{B1F1E1FD-7FCF-4CE9-9F05-0E50DA297962}" destId="{26685027-A57B-4A06-ACE6-AC2D2D6C7106}" srcOrd="0" destOrd="0" presId="urn:microsoft.com/office/officeart/2005/8/layout/hierarchy1"/>
    <dgm:cxn modelId="{CB5ED05B-B7FE-4B4D-A084-3A1F0B0AB19C}" type="presOf" srcId="{19797E66-94A2-4F95-8D69-28CE860A681B}" destId="{387D5276-634F-47C9-9A94-023AB713141F}" srcOrd="0" destOrd="0" presId="urn:microsoft.com/office/officeart/2005/8/layout/hierarchy1"/>
    <dgm:cxn modelId="{E2BE4E5D-F802-429D-BB9D-7BFB5423C1C9}" type="presOf" srcId="{4B75D914-988B-4DC6-982E-DC1B1907B9E7}" destId="{4EC33C7C-4089-4535-AB39-5ED810CA1682}" srcOrd="0" destOrd="0" presId="urn:microsoft.com/office/officeart/2005/8/layout/hierarchy1"/>
    <dgm:cxn modelId="{C83F7941-35D7-4998-848F-FD0D7D7BC639}" type="presOf" srcId="{4D53C878-F6BA-452F-A3DF-AB078AAA3559}" destId="{EE8F7643-524B-4AAA-A52B-8E9D86E05008}" srcOrd="0" destOrd="0" presId="urn:microsoft.com/office/officeart/2005/8/layout/hierarchy1"/>
    <dgm:cxn modelId="{C59CA547-C17A-4258-955C-465B62AB733C}" srcId="{0D8BA88A-F2D8-4F70-8396-998CCEEB1639}" destId="{A614F59A-D53F-432A-8B8C-18ABD2F32B0C}" srcOrd="2" destOrd="0" parTransId="{3EE6984B-2A99-4255-BE04-37C745556A76}" sibTransId="{21F2FA79-B8F7-4914-AE8D-6B346CC99BDA}"/>
    <dgm:cxn modelId="{3619344E-6D79-4784-88F6-B7B579D11F08}" type="presOf" srcId="{46A25C7E-F2F3-4536-9354-36D8212A9E71}" destId="{542C7F5F-2A9B-42F5-B90C-DA1779CDA41E}" srcOrd="0" destOrd="0" presId="urn:microsoft.com/office/officeart/2005/8/layout/hierarchy1"/>
    <dgm:cxn modelId="{7938B473-00AC-4B0D-9C96-FBBB9E35618D}" type="presOf" srcId="{DE67BCF0-D16A-45A9-924E-9FC6AFFCE72C}" destId="{3D405A96-B137-457A-BFCE-DB875289F941}" srcOrd="0" destOrd="0" presId="urn:microsoft.com/office/officeart/2005/8/layout/hierarchy1"/>
    <dgm:cxn modelId="{C5B3E556-1E88-4264-BFDD-BCA3C64EEE37}" type="presOf" srcId="{B8EF9D75-5F06-4CD7-AEDB-990AEEC4F82D}" destId="{F111C317-2CDA-45E7-9AF4-E9F42BD73DED}" srcOrd="0" destOrd="0" presId="urn:microsoft.com/office/officeart/2005/8/layout/hierarchy1"/>
    <dgm:cxn modelId="{AD38A75A-5EF2-42CC-82FF-92D4AF6E3A4B}" type="presOf" srcId="{16FCE5D2-DAC1-49B3-B88C-6FCB42E06055}" destId="{7A3022D7-4F02-4CB9-B38F-D6E7AA10E62B}" srcOrd="0" destOrd="0" presId="urn:microsoft.com/office/officeart/2005/8/layout/hierarchy1"/>
    <dgm:cxn modelId="{75FA4C93-CDE2-4C29-9B1B-65B6302FB4A9}" type="presOf" srcId="{3C708E1B-B5A0-4304-BE52-F77B3E22DD6B}" destId="{F558BFD3-DAE2-4BBE-A762-0B4A6EFAACDC}" srcOrd="0" destOrd="0" presId="urn:microsoft.com/office/officeart/2005/8/layout/hierarchy1"/>
    <dgm:cxn modelId="{F7175AA3-06BC-4424-94B1-CBDFD762742F}" type="presOf" srcId="{AF2670B6-9122-474F-AA00-1147DC0FFD27}" destId="{F4CF8FC3-DD79-4755-974C-4D6D59431DCE}" srcOrd="0" destOrd="0" presId="urn:microsoft.com/office/officeart/2005/8/layout/hierarchy1"/>
    <dgm:cxn modelId="{A55331AB-AAAE-40BD-8C9C-437324E940A7}" srcId="{4D53C878-F6BA-452F-A3DF-AB078AAA3559}" destId="{0D8BA88A-F2D8-4F70-8396-998CCEEB1639}" srcOrd="0" destOrd="0" parTransId="{B5181CD4-39FA-4F92-9FE2-2FCFB49611CC}" sibTransId="{66EFFE66-52C8-4CCF-8EE3-262877654E97}"/>
    <dgm:cxn modelId="{8B111BAD-F69F-4DD8-8D35-14F6B6211393}" srcId="{0D8BA88A-F2D8-4F70-8396-998CCEEB1639}" destId="{96B577C7-B220-4063-8197-2DBC03ED4B35}" srcOrd="0" destOrd="0" parTransId="{8781AD83-35EC-40FD-8AA2-FC3D98193E63}" sibTransId="{BC8874CF-DB30-4152-BA74-3FBF38E028C3}"/>
    <dgm:cxn modelId="{B3CD1BAE-A5BB-49F4-A26F-14E99C893A98}" srcId="{DE67BCF0-D16A-45A9-924E-9FC6AFFCE72C}" destId="{B1F1E1FD-7FCF-4CE9-9F05-0E50DA297962}" srcOrd="0" destOrd="0" parTransId="{3C708E1B-B5A0-4304-BE52-F77B3E22DD6B}" sibTransId="{7E3B8985-B71F-435F-9D61-A55E270E1058}"/>
    <dgm:cxn modelId="{F99D5CAE-8679-4B8C-A282-10615727D788}" type="presOf" srcId="{889C682E-C534-4A18-93BD-E0521A5A729E}" destId="{548943AA-26E1-498C-8992-6F19B949DD21}" srcOrd="0" destOrd="0" presId="urn:microsoft.com/office/officeart/2005/8/layout/hierarchy1"/>
    <dgm:cxn modelId="{B49170B9-50E0-474C-8E06-92ED77B5F687}" srcId="{4D53C878-F6BA-452F-A3DF-AB078AAA3559}" destId="{DE67BCF0-D16A-45A9-924E-9FC6AFFCE72C}" srcOrd="2" destOrd="0" parTransId="{82C22336-17A9-4529-B286-78606ED4A8AA}" sibTransId="{00DA40ED-62C7-4F46-A022-FD717B3827F7}"/>
    <dgm:cxn modelId="{F38988C1-D411-475B-9722-1E416E96FCCC}" type="presOf" srcId="{B5181CD4-39FA-4F92-9FE2-2FCFB49611CC}" destId="{7E38E1C7-C968-4C67-934E-F458756D5648}" srcOrd="0" destOrd="0" presId="urn:microsoft.com/office/officeart/2005/8/layout/hierarchy1"/>
    <dgm:cxn modelId="{6FAC3BC4-F411-4A1C-A368-B008E04EECC6}" srcId="{0D8BA88A-F2D8-4F70-8396-998CCEEB1639}" destId="{889C682E-C534-4A18-93BD-E0521A5A729E}" srcOrd="1" destOrd="0" parTransId="{B8EF9D75-5F06-4CD7-AEDB-990AEEC4F82D}" sibTransId="{F16366CA-E2BB-44B4-BBA5-B1FC17A77F33}"/>
    <dgm:cxn modelId="{A287D9C7-1236-40ED-899C-F90584E80760}" srcId="{DE67BCF0-D16A-45A9-924E-9FC6AFFCE72C}" destId="{4B75D914-988B-4DC6-982E-DC1B1907B9E7}" srcOrd="1" destOrd="0" parTransId="{46A83071-DAB0-4DF7-B6E1-DF077DD29473}" sibTransId="{DB3477CE-FEEA-47DF-8506-1F63844F9CAE}"/>
    <dgm:cxn modelId="{630489D5-A0D6-49D7-8F11-EAADED394B3E}" srcId="{46A25C7E-F2F3-4536-9354-36D8212A9E71}" destId="{19797E66-94A2-4F95-8D69-28CE860A681B}" srcOrd="1" destOrd="0" parTransId="{AF2670B6-9122-474F-AA00-1147DC0FFD27}" sibTransId="{A3E4C969-FEAF-40D7-AFAB-159487C52003}"/>
    <dgm:cxn modelId="{F6C63ED6-9AC8-41C7-94B0-A3F1E4173948}" type="presOf" srcId="{A614F59A-D53F-432A-8B8C-18ABD2F32B0C}" destId="{10ED8109-8B55-4056-A1BB-08E8A9B35AEB}" srcOrd="0" destOrd="0" presId="urn:microsoft.com/office/officeart/2005/8/layout/hierarchy1"/>
    <dgm:cxn modelId="{206345DC-F29E-4F28-BFA2-7FEBAA414B09}" srcId="{46A25C7E-F2F3-4536-9354-36D8212A9E71}" destId="{67DD7190-5FDD-4C30-B4F3-6D75E893AEA3}" srcOrd="0" destOrd="0" parTransId="{6179FE57-D51E-40B2-BD57-B3559B3B6C6C}" sibTransId="{DD9665A5-7962-491F-A030-DEA7C81F165F}"/>
    <dgm:cxn modelId="{6BA23CDD-5F15-4494-9410-34C890A9CFAD}" type="presOf" srcId="{46A83071-DAB0-4DF7-B6E1-DF077DD29473}" destId="{3DBA3F33-4B52-497D-89A7-C5B1A3A0E8EA}" srcOrd="0" destOrd="0" presId="urn:microsoft.com/office/officeart/2005/8/layout/hierarchy1"/>
    <dgm:cxn modelId="{9996DBDD-4063-4425-A1CF-FD5B851F4B48}" type="presOf" srcId="{96B577C7-B220-4063-8197-2DBC03ED4B35}" destId="{EF6F32DA-06C5-4CF1-89B9-5E3A23222F39}" srcOrd="0" destOrd="0" presId="urn:microsoft.com/office/officeart/2005/8/layout/hierarchy1"/>
    <dgm:cxn modelId="{7333B7F4-DCF9-445D-926B-1C7D947A0088}" type="presOf" srcId="{F823675F-D9FC-4FB2-A869-100D2B1094EC}" destId="{A75DEC5E-C492-46C8-8375-D41390D9FB74}" srcOrd="0" destOrd="0" presId="urn:microsoft.com/office/officeart/2005/8/layout/hierarchy1"/>
    <dgm:cxn modelId="{C7D6CBF7-87DC-413E-B33E-B97A8B1226AA}" srcId="{16FCE5D2-DAC1-49B3-B88C-6FCB42E06055}" destId="{4D53C878-F6BA-452F-A3DF-AB078AAA3559}" srcOrd="0" destOrd="0" parTransId="{85254FFD-D37C-443D-B786-A4582CB56809}" sibTransId="{3A9890DF-490A-4C69-813E-3C2A55351D3C}"/>
    <dgm:cxn modelId="{65F9B4F8-B9AB-49C7-AC46-EA3E85341742}" srcId="{4D53C878-F6BA-452F-A3DF-AB078AAA3559}" destId="{46A25C7E-F2F3-4536-9354-36D8212A9E71}" srcOrd="1" destOrd="0" parTransId="{F823675F-D9FC-4FB2-A869-100D2B1094EC}" sibTransId="{8F6AC83D-AE69-4396-8DC5-DEFCDE9F86AA}"/>
    <dgm:cxn modelId="{FDB1CBFA-7940-4580-A005-9711BB51C5B1}" type="presOf" srcId="{82C22336-17A9-4529-B286-78606ED4A8AA}" destId="{A427AA38-0AF7-4221-B038-322C4DA83342}" srcOrd="0" destOrd="0" presId="urn:microsoft.com/office/officeart/2005/8/layout/hierarchy1"/>
    <dgm:cxn modelId="{B36A2FD7-3A4F-45A5-AD69-739E00C78FCC}" type="presParOf" srcId="{7A3022D7-4F02-4CB9-B38F-D6E7AA10E62B}" destId="{79484C6D-ACFB-421F-B698-FCD95FB102FE}" srcOrd="0" destOrd="0" presId="urn:microsoft.com/office/officeart/2005/8/layout/hierarchy1"/>
    <dgm:cxn modelId="{5BB63A11-88BE-4307-BCDD-7FDA33F29E9A}" type="presParOf" srcId="{79484C6D-ACFB-421F-B698-FCD95FB102FE}" destId="{7BF2D9C6-2055-4EB2-A656-0EF35466E5EA}" srcOrd="0" destOrd="0" presId="urn:microsoft.com/office/officeart/2005/8/layout/hierarchy1"/>
    <dgm:cxn modelId="{6427F27C-F664-496F-9149-42F060771F57}" type="presParOf" srcId="{7BF2D9C6-2055-4EB2-A656-0EF35466E5EA}" destId="{87A42FDA-8664-41F3-B4F8-DD43177C338C}" srcOrd="0" destOrd="0" presId="urn:microsoft.com/office/officeart/2005/8/layout/hierarchy1"/>
    <dgm:cxn modelId="{6B85C69B-20FD-4D6D-80FB-AFC42194FB1D}" type="presParOf" srcId="{7BF2D9C6-2055-4EB2-A656-0EF35466E5EA}" destId="{EE8F7643-524B-4AAA-A52B-8E9D86E05008}" srcOrd="1" destOrd="0" presId="urn:microsoft.com/office/officeart/2005/8/layout/hierarchy1"/>
    <dgm:cxn modelId="{29E27268-25EF-49E3-94F4-240352536C8B}" type="presParOf" srcId="{79484C6D-ACFB-421F-B698-FCD95FB102FE}" destId="{8CB721EB-E354-47D0-AB95-1A8EFB4FF16C}" srcOrd="1" destOrd="0" presId="urn:microsoft.com/office/officeart/2005/8/layout/hierarchy1"/>
    <dgm:cxn modelId="{503DF39E-8426-43CE-A4CF-418857F9C546}" type="presParOf" srcId="{8CB721EB-E354-47D0-AB95-1A8EFB4FF16C}" destId="{7E38E1C7-C968-4C67-934E-F458756D5648}" srcOrd="0" destOrd="0" presId="urn:microsoft.com/office/officeart/2005/8/layout/hierarchy1"/>
    <dgm:cxn modelId="{B79B43A6-CA65-4807-A39B-57483F48F422}" type="presParOf" srcId="{8CB721EB-E354-47D0-AB95-1A8EFB4FF16C}" destId="{F04CDCE0-639B-4316-8734-08CDFCD3E4A2}" srcOrd="1" destOrd="0" presId="urn:microsoft.com/office/officeart/2005/8/layout/hierarchy1"/>
    <dgm:cxn modelId="{DFCF01EC-52BE-4686-8C12-E9DD176B76A2}" type="presParOf" srcId="{F04CDCE0-639B-4316-8734-08CDFCD3E4A2}" destId="{D56A4FE0-0852-42E7-AF1C-3CE0AA9E2428}" srcOrd="0" destOrd="0" presId="urn:microsoft.com/office/officeart/2005/8/layout/hierarchy1"/>
    <dgm:cxn modelId="{F3C5A425-2CF4-46B0-9E84-C5BCD5CDF275}" type="presParOf" srcId="{D56A4FE0-0852-42E7-AF1C-3CE0AA9E2428}" destId="{D29EA70F-8A3C-48DB-8A57-451CEE258D4B}" srcOrd="0" destOrd="0" presId="urn:microsoft.com/office/officeart/2005/8/layout/hierarchy1"/>
    <dgm:cxn modelId="{B6D73E56-4330-4195-881A-0E97B74DE86E}" type="presParOf" srcId="{D56A4FE0-0852-42E7-AF1C-3CE0AA9E2428}" destId="{E298546C-619D-44A4-ACA8-BEC6DE3DA1C1}" srcOrd="1" destOrd="0" presId="urn:microsoft.com/office/officeart/2005/8/layout/hierarchy1"/>
    <dgm:cxn modelId="{7113F40C-D835-4FFE-966D-2416792CDEF9}" type="presParOf" srcId="{F04CDCE0-639B-4316-8734-08CDFCD3E4A2}" destId="{0975206C-D0CC-474E-B069-D7305D19A305}" srcOrd="1" destOrd="0" presId="urn:microsoft.com/office/officeart/2005/8/layout/hierarchy1"/>
    <dgm:cxn modelId="{896C591F-4BA8-4E05-95CF-00C2EAC7E9C1}" type="presParOf" srcId="{0975206C-D0CC-474E-B069-D7305D19A305}" destId="{2DC4598A-0BF5-46B5-B39F-0C93AF84033F}" srcOrd="0" destOrd="0" presId="urn:microsoft.com/office/officeart/2005/8/layout/hierarchy1"/>
    <dgm:cxn modelId="{823C3975-D77E-44C2-BCB7-19AF5997CBDB}" type="presParOf" srcId="{0975206C-D0CC-474E-B069-D7305D19A305}" destId="{97647C1D-2118-48B8-A22E-69BC2C97CF19}" srcOrd="1" destOrd="0" presId="urn:microsoft.com/office/officeart/2005/8/layout/hierarchy1"/>
    <dgm:cxn modelId="{0A9EB6B9-0DFD-4409-8880-BB0E7CAFFE75}" type="presParOf" srcId="{97647C1D-2118-48B8-A22E-69BC2C97CF19}" destId="{60D18E69-FC28-49B6-ABFB-4A89E2D5C2AC}" srcOrd="0" destOrd="0" presId="urn:microsoft.com/office/officeart/2005/8/layout/hierarchy1"/>
    <dgm:cxn modelId="{0DABDEAA-79B8-4E26-BC47-BEBC30B3DBDC}" type="presParOf" srcId="{60D18E69-FC28-49B6-ABFB-4A89E2D5C2AC}" destId="{C4EDA318-585F-490C-8044-9E8B62ACC2B2}" srcOrd="0" destOrd="0" presId="urn:microsoft.com/office/officeart/2005/8/layout/hierarchy1"/>
    <dgm:cxn modelId="{096BC363-9C09-46FE-81B1-0C3181ED2E6B}" type="presParOf" srcId="{60D18E69-FC28-49B6-ABFB-4A89E2D5C2AC}" destId="{EF6F32DA-06C5-4CF1-89B9-5E3A23222F39}" srcOrd="1" destOrd="0" presId="urn:microsoft.com/office/officeart/2005/8/layout/hierarchy1"/>
    <dgm:cxn modelId="{CCC7B442-150F-4996-A5D0-6BF9BC68A73C}" type="presParOf" srcId="{97647C1D-2118-48B8-A22E-69BC2C97CF19}" destId="{C01971FB-979C-444F-9B2A-3A1700F6235E}" srcOrd="1" destOrd="0" presId="urn:microsoft.com/office/officeart/2005/8/layout/hierarchy1"/>
    <dgm:cxn modelId="{0F5C85A3-447E-4B27-934C-04ED1210BF70}" type="presParOf" srcId="{0975206C-D0CC-474E-B069-D7305D19A305}" destId="{F111C317-2CDA-45E7-9AF4-E9F42BD73DED}" srcOrd="2" destOrd="0" presId="urn:microsoft.com/office/officeart/2005/8/layout/hierarchy1"/>
    <dgm:cxn modelId="{7FB9169B-2001-4D4C-923B-4D244335982D}" type="presParOf" srcId="{0975206C-D0CC-474E-B069-D7305D19A305}" destId="{8C944511-0624-4DEE-AA69-E118B93AE38E}" srcOrd="3" destOrd="0" presId="urn:microsoft.com/office/officeart/2005/8/layout/hierarchy1"/>
    <dgm:cxn modelId="{FA48E4DB-040B-4781-A0F5-58EB303A7668}" type="presParOf" srcId="{8C944511-0624-4DEE-AA69-E118B93AE38E}" destId="{52CBA929-54E8-4F09-AF20-2945347C3052}" srcOrd="0" destOrd="0" presId="urn:microsoft.com/office/officeart/2005/8/layout/hierarchy1"/>
    <dgm:cxn modelId="{FC8EEB52-079B-4BD4-93F3-FDD12E378FC5}" type="presParOf" srcId="{52CBA929-54E8-4F09-AF20-2945347C3052}" destId="{E889EAB7-A065-4C4D-B965-9FB7804AD880}" srcOrd="0" destOrd="0" presId="urn:microsoft.com/office/officeart/2005/8/layout/hierarchy1"/>
    <dgm:cxn modelId="{947113BC-6C28-43D5-92C7-2733BA9E27A5}" type="presParOf" srcId="{52CBA929-54E8-4F09-AF20-2945347C3052}" destId="{548943AA-26E1-498C-8992-6F19B949DD21}" srcOrd="1" destOrd="0" presId="urn:microsoft.com/office/officeart/2005/8/layout/hierarchy1"/>
    <dgm:cxn modelId="{34057D7A-9897-459B-9EB8-A7255DCA6E62}" type="presParOf" srcId="{8C944511-0624-4DEE-AA69-E118B93AE38E}" destId="{C8FAE0C1-F6B3-4D93-B0D7-DE750EA4437A}" srcOrd="1" destOrd="0" presId="urn:microsoft.com/office/officeart/2005/8/layout/hierarchy1"/>
    <dgm:cxn modelId="{268F3977-A06D-4E33-A222-04B455ECF80D}" type="presParOf" srcId="{0975206C-D0CC-474E-B069-D7305D19A305}" destId="{DB1E7990-D5CD-4B5E-9BDF-0316244D4211}" srcOrd="4" destOrd="0" presId="urn:microsoft.com/office/officeart/2005/8/layout/hierarchy1"/>
    <dgm:cxn modelId="{AFF44F40-13C3-4A53-8296-966F1B991FD6}" type="presParOf" srcId="{0975206C-D0CC-474E-B069-D7305D19A305}" destId="{98CCDFC6-184F-4F0F-81C5-E25AB51B8338}" srcOrd="5" destOrd="0" presId="urn:microsoft.com/office/officeart/2005/8/layout/hierarchy1"/>
    <dgm:cxn modelId="{AE8F43B0-F792-4EC4-B92A-B7D3322A3B0B}" type="presParOf" srcId="{98CCDFC6-184F-4F0F-81C5-E25AB51B8338}" destId="{0196B4B5-443C-40B0-A1C7-080841C62572}" srcOrd="0" destOrd="0" presId="urn:microsoft.com/office/officeart/2005/8/layout/hierarchy1"/>
    <dgm:cxn modelId="{0C53E5CE-EDED-46F3-872E-4CD763757488}" type="presParOf" srcId="{0196B4B5-443C-40B0-A1C7-080841C62572}" destId="{6F9B8069-5BB9-4F2C-A0FB-F0F1E01F4DC1}" srcOrd="0" destOrd="0" presId="urn:microsoft.com/office/officeart/2005/8/layout/hierarchy1"/>
    <dgm:cxn modelId="{A5475315-AB37-43CB-A088-C0E561C125FB}" type="presParOf" srcId="{0196B4B5-443C-40B0-A1C7-080841C62572}" destId="{10ED8109-8B55-4056-A1BB-08E8A9B35AEB}" srcOrd="1" destOrd="0" presId="urn:microsoft.com/office/officeart/2005/8/layout/hierarchy1"/>
    <dgm:cxn modelId="{122BA50C-C032-4F0D-8ADC-4776CD0CF931}" type="presParOf" srcId="{98CCDFC6-184F-4F0F-81C5-E25AB51B8338}" destId="{58746CFF-6FCE-4F87-B118-1896E2FB4067}" srcOrd="1" destOrd="0" presId="urn:microsoft.com/office/officeart/2005/8/layout/hierarchy1"/>
    <dgm:cxn modelId="{A9B572AE-2EAD-42AA-B6E9-5A2399A5C58C}" type="presParOf" srcId="{8CB721EB-E354-47D0-AB95-1A8EFB4FF16C}" destId="{A75DEC5E-C492-46C8-8375-D41390D9FB74}" srcOrd="2" destOrd="0" presId="urn:microsoft.com/office/officeart/2005/8/layout/hierarchy1"/>
    <dgm:cxn modelId="{A5538179-C7D4-438A-BC48-9F1AA8C0180C}" type="presParOf" srcId="{8CB721EB-E354-47D0-AB95-1A8EFB4FF16C}" destId="{FB845BFF-BBAD-4BDA-B885-49529D80314D}" srcOrd="3" destOrd="0" presId="urn:microsoft.com/office/officeart/2005/8/layout/hierarchy1"/>
    <dgm:cxn modelId="{A1BC7E1C-12F9-45DE-BD39-F23B0183BEC0}" type="presParOf" srcId="{FB845BFF-BBAD-4BDA-B885-49529D80314D}" destId="{884A1C67-97DD-47AE-8B80-C97B2B58EF65}" srcOrd="0" destOrd="0" presId="urn:microsoft.com/office/officeart/2005/8/layout/hierarchy1"/>
    <dgm:cxn modelId="{FD9CC75D-8A25-4E3D-A408-66E6FA979304}" type="presParOf" srcId="{884A1C67-97DD-47AE-8B80-C97B2B58EF65}" destId="{CAD29DDD-AC49-4E95-B344-2A577C95D3C3}" srcOrd="0" destOrd="0" presId="urn:microsoft.com/office/officeart/2005/8/layout/hierarchy1"/>
    <dgm:cxn modelId="{12489150-7C55-4EB1-B16B-3831E3F2B349}" type="presParOf" srcId="{884A1C67-97DD-47AE-8B80-C97B2B58EF65}" destId="{542C7F5F-2A9B-42F5-B90C-DA1779CDA41E}" srcOrd="1" destOrd="0" presId="urn:microsoft.com/office/officeart/2005/8/layout/hierarchy1"/>
    <dgm:cxn modelId="{840CFF65-855E-4176-BC5B-6801D26CC755}" type="presParOf" srcId="{FB845BFF-BBAD-4BDA-B885-49529D80314D}" destId="{1C325B08-20EB-4ECE-B0E6-DFD15E09459E}" srcOrd="1" destOrd="0" presId="urn:microsoft.com/office/officeart/2005/8/layout/hierarchy1"/>
    <dgm:cxn modelId="{9CBBF6E8-D73B-4D77-A9EA-C2ED82F353F8}" type="presParOf" srcId="{1C325B08-20EB-4ECE-B0E6-DFD15E09459E}" destId="{795528B9-EDC2-4281-8BD2-AE3251FB5D4D}" srcOrd="0" destOrd="0" presId="urn:microsoft.com/office/officeart/2005/8/layout/hierarchy1"/>
    <dgm:cxn modelId="{0CC8579F-3651-4625-A530-5C037778604D}" type="presParOf" srcId="{1C325B08-20EB-4ECE-B0E6-DFD15E09459E}" destId="{3BEE99CD-12C6-4999-9D97-E70DF0E934B2}" srcOrd="1" destOrd="0" presId="urn:microsoft.com/office/officeart/2005/8/layout/hierarchy1"/>
    <dgm:cxn modelId="{8FA2E2BA-2D29-42BC-BD62-C3F576FB0FEA}" type="presParOf" srcId="{3BEE99CD-12C6-4999-9D97-E70DF0E934B2}" destId="{1C83FF99-5D95-4F9E-BDD2-1C0A5DF5C72E}" srcOrd="0" destOrd="0" presId="urn:microsoft.com/office/officeart/2005/8/layout/hierarchy1"/>
    <dgm:cxn modelId="{3CF581A4-BA64-4DE2-88C7-750E2755990D}" type="presParOf" srcId="{1C83FF99-5D95-4F9E-BDD2-1C0A5DF5C72E}" destId="{E09B8775-D016-42D9-B5FA-A84FD85D7FA9}" srcOrd="0" destOrd="0" presId="urn:microsoft.com/office/officeart/2005/8/layout/hierarchy1"/>
    <dgm:cxn modelId="{365171A3-EF23-459B-A33C-4E77E0818811}" type="presParOf" srcId="{1C83FF99-5D95-4F9E-BDD2-1C0A5DF5C72E}" destId="{3EDD7BF3-F023-4A89-BECD-50043ABFE54E}" srcOrd="1" destOrd="0" presId="urn:microsoft.com/office/officeart/2005/8/layout/hierarchy1"/>
    <dgm:cxn modelId="{67CF4353-4DF8-4638-A34D-882217A8FF6B}" type="presParOf" srcId="{3BEE99CD-12C6-4999-9D97-E70DF0E934B2}" destId="{C738801F-E19C-478C-8C05-5253B29C065A}" srcOrd="1" destOrd="0" presId="urn:microsoft.com/office/officeart/2005/8/layout/hierarchy1"/>
    <dgm:cxn modelId="{D2D27048-F2C9-42C3-A835-8125A7238313}" type="presParOf" srcId="{1C325B08-20EB-4ECE-B0E6-DFD15E09459E}" destId="{F4CF8FC3-DD79-4755-974C-4D6D59431DCE}" srcOrd="2" destOrd="0" presId="urn:microsoft.com/office/officeart/2005/8/layout/hierarchy1"/>
    <dgm:cxn modelId="{8E50FBB7-1B1E-458D-BD77-BE52DAF763EC}" type="presParOf" srcId="{1C325B08-20EB-4ECE-B0E6-DFD15E09459E}" destId="{AF193DFD-FD4B-4568-A3BF-AF7EAEBB9129}" srcOrd="3" destOrd="0" presId="urn:microsoft.com/office/officeart/2005/8/layout/hierarchy1"/>
    <dgm:cxn modelId="{A82F03E0-A233-4D13-AAFF-7D665E09906D}" type="presParOf" srcId="{AF193DFD-FD4B-4568-A3BF-AF7EAEBB9129}" destId="{8F5CEDB2-11CE-4EE6-94EE-DFBB7954927C}" srcOrd="0" destOrd="0" presId="urn:microsoft.com/office/officeart/2005/8/layout/hierarchy1"/>
    <dgm:cxn modelId="{A95A93DE-809C-46D6-B357-73361F045B1A}" type="presParOf" srcId="{8F5CEDB2-11CE-4EE6-94EE-DFBB7954927C}" destId="{FCFA4588-E887-4443-9290-21091E35CB40}" srcOrd="0" destOrd="0" presId="urn:microsoft.com/office/officeart/2005/8/layout/hierarchy1"/>
    <dgm:cxn modelId="{AC2A59EF-8DCD-433E-9293-432571D49255}" type="presParOf" srcId="{8F5CEDB2-11CE-4EE6-94EE-DFBB7954927C}" destId="{387D5276-634F-47C9-9A94-023AB713141F}" srcOrd="1" destOrd="0" presId="urn:microsoft.com/office/officeart/2005/8/layout/hierarchy1"/>
    <dgm:cxn modelId="{AA9624FB-E129-4737-87E5-F0EEE86A60F4}" type="presParOf" srcId="{AF193DFD-FD4B-4568-A3BF-AF7EAEBB9129}" destId="{BB552B5C-FC49-491D-8480-AE76AAA6E72D}" srcOrd="1" destOrd="0" presId="urn:microsoft.com/office/officeart/2005/8/layout/hierarchy1"/>
    <dgm:cxn modelId="{71379444-A85F-41F0-B8DF-076CD55DFD77}" type="presParOf" srcId="{8CB721EB-E354-47D0-AB95-1A8EFB4FF16C}" destId="{A427AA38-0AF7-4221-B038-322C4DA83342}" srcOrd="4" destOrd="0" presId="urn:microsoft.com/office/officeart/2005/8/layout/hierarchy1"/>
    <dgm:cxn modelId="{CF3BA65E-80A6-4B85-9C19-F4B0B3D3606A}" type="presParOf" srcId="{8CB721EB-E354-47D0-AB95-1A8EFB4FF16C}" destId="{14CC36E7-1187-4BFC-9DEF-0C3812103902}" srcOrd="5" destOrd="0" presId="urn:microsoft.com/office/officeart/2005/8/layout/hierarchy1"/>
    <dgm:cxn modelId="{557308EC-36AE-41F6-8415-E3FA3D53EE56}" type="presParOf" srcId="{14CC36E7-1187-4BFC-9DEF-0C3812103902}" destId="{EF7B8651-824D-4A51-B6C5-A3AC89A99F4B}" srcOrd="0" destOrd="0" presId="urn:microsoft.com/office/officeart/2005/8/layout/hierarchy1"/>
    <dgm:cxn modelId="{3F95325B-4839-4DA5-9F57-93F6148B6161}" type="presParOf" srcId="{EF7B8651-824D-4A51-B6C5-A3AC89A99F4B}" destId="{F4435CFA-D17F-4108-A3AA-FF8951F3F4D1}" srcOrd="0" destOrd="0" presId="urn:microsoft.com/office/officeart/2005/8/layout/hierarchy1"/>
    <dgm:cxn modelId="{353F54B6-3D0F-4097-937B-3249F4883F66}" type="presParOf" srcId="{EF7B8651-824D-4A51-B6C5-A3AC89A99F4B}" destId="{3D405A96-B137-457A-BFCE-DB875289F941}" srcOrd="1" destOrd="0" presId="urn:microsoft.com/office/officeart/2005/8/layout/hierarchy1"/>
    <dgm:cxn modelId="{F666A29D-A994-4508-9B02-053C906C3471}" type="presParOf" srcId="{14CC36E7-1187-4BFC-9DEF-0C3812103902}" destId="{11E892DE-2B30-4766-95FE-4454BA9362E8}" srcOrd="1" destOrd="0" presId="urn:microsoft.com/office/officeart/2005/8/layout/hierarchy1"/>
    <dgm:cxn modelId="{0D575A82-EB19-4A96-B57C-786B642534F6}" type="presParOf" srcId="{11E892DE-2B30-4766-95FE-4454BA9362E8}" destId="{F558BFD3-DAE2-4BBE-A762-0B4A6EFAACDC}" srcOrd="0" destOrd="0" presId="urn:microsoft.com/office/officeart/2005/8/layout/hierarchy1"/>
    <dgm:cxn modelId="{F05F9546-20F1-4F1E-A369-7878D21535F6}" type="presParOf" srcId="{11E892DE-2B30-4766-95FE-4454BA9362E8}" destId="{D3850FB1-87BF-41EF-830D-0A53B28FDA0A}" srcOrd="1" destOrd="0" presId="urn:microsoft.com/office/officeart/2005/8/layout/hierarchy1"/>
    <dgm:cxn modelId="{78FB4F75-5BAC-4FC7-B7B8-0D31F74346D5}" type="presParOf" srcId="{D3850FB1-87BF-41EF-830D-0A53B28FDA0A}" destId="{EA6A599A-BCE6-4BB8-9A93-C7EFD94B104E}" srcOrd="0" destOrd="0" presId="urn:microsoft.com/office/officeart/2005/8/layout/hierarchy1"/>
    <dgm:cxn modelId="{CE8B464B-B974-497B-BBFB-823596DFEB12}" type="presParOf" srcId="{EA6A599A-BCE6-4BB8-9A93-C7EFD94B104E}" destId="{C88B3C57-EB05-44EF-AAD2-F27E63FBCC2C}" srcOrd="0" destOrd="0" presId="urn:microsoft.com/office/officeart/2005/8/layout/hierarchy1"/>
    <dgm:cxn modelId="{E1396391-1009-4764-B052-E8DE46C473CB}" type="presParOf" srcId="{EA6A599A-BCE6-4BB8-9A93-C7EFD94B104E}" destId="{26685027-A57B-4A06-ACE6-AC2D2D6C7106}" srcOrd="1" destOrd="0" presId="urn:microsoft.com/office/officeart/2005/8/layout/hierarchy1"/>
    <dgm:cxn modelId="{48BEB82F-0BFE-4664-9FB3-5A84F6E16EBE}" type="presParOf" srcId="{D3850FB1-87BF-41EF-830D-0A53B28FDA0A}" destId="{5211B0AF-D1D0-4778-8E9E-38ED08CB070F}" srcOrd="1" destOrd="0" presId="urn:microsoft.com/office/officeart/2005/8/layout/hierarchy1"/>
    <dgm:cxn modelId="{506FD09F-AE0C-4F8D-9A3A-7EAEC6589028}" type="presParOf" srcId="{11E892DE-2B30-4766-95FE-4454BA9362E8}" destId="{3DBA3F33-4B52-497D-89A7-C5B1A3A0E8EA}" srcOrd="2" destOrd="0" presId="urn:microsoft.com/office/officeart/2005/8/layout/hierarchy1"/>
    <dgm:cxn modelId="{80F80224-9AD6-4DC8-8583-429954A63F02}" type="presParOf" srcId="{11E892DE-2B30-4766-95FE-4454BA9362E8}" destId="{B8F6D77C-3D4D-47E4-9991-CA9569939A31}" srcOrd="3" destOrd="0" presId="urn:microsoft.com/office/officeart/2005/8/layout/hierarchy1"/>
    <dgm:cxn modelId="{9FE177B7-6362-47D9-99E6-D3060163E3F3}" type="presParOf" srcId="{B8F6D77C-3D4D-47E4-9991-CA9569939A31}" destId="{B8733F6C-21ED-497E-B57D-50B6BA678DF8}" srcOrd="0" destOrd="0" presId="urn:microsoft.com/office/officeart/2005/8/layout/hierarchy1"/>
    <dgm:cxn modelId="{9159AF83-5FEB-4161-BA9E-291AC6446CD6}" type="presParOf" srcId="{B8733F6C-21ED-497E-B57D-50B6BA678DF8}" destId="{4C906D73-9CA7-4F7E-92AA-D8D9BE5C7931}" srcOrd="0" destOrd="0" presId="urn:microsoft.com/office/officeart/2005/8/layout/hierarchy1"/>
    <dgm:cxn modelId="{C13F6870-4536-48B1-A334-02F827EC852D}" type="presParOf" srcId="{B8733F6C-21ED-497E-B57D-50B6BA678DF8}" destId="{4EC33C7C-4089-4535-AB39-5ED810CA1682}" srcOrd="1" destOrd="0" presId="urn:microsoft.com/office/officeart/2005/8/layout/hierarchy1"/>
    <dgm:cxn modelId="{8C7A52EF-67AF-4F1F-92DA-A9B9ABD59269}" type="presParOf" srcId="{B8F6D77C-3D4D-47E4-9991-CA9569939A31}" destId="{94F0E411-2D9B-4606-8F05-62FC3A8B13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5BA0A-CFC9-46F6-8FA8-88397AF9ED19}">
      <dsp:nvSpPr>
        <dsp:cNvPr id="0" name=""/>
        <dsp:cNvSpPr/>
      </dsp:nvSpPr>
      <dsp:spPr>
        <a:xfrm>
          <a:off x="3518899" y="308821"/>
          <a:ext cx="4165854" cy="4165854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Планируйте, что и как делать</a:t>
          </a:r>
          <a:endParaRPr lang="en-US" sz="1500" kern="1200" dirty="0"/>
        </a:p>
      </dsp:txBody>
      <dsp:txXfrm>
        <a:off x="5730274" y="1172243"/>
        <a:ext cx="1537398" cy="1140650"/>
      </dsp:txXfrm>
    </dsp:sp>
    <dsp:sp modelId="{81E213BA-E6BD-4D0A-8004-D238DCDDBC7F}">
      <dsp:nvSpPr>
        <dsp:cNvPr id="0" name=""/>
        <dsp:cNvSpPr/>
      </dsp:nvSpPr>
      <dsp:spPr>
        <a:xfrm>
          <a:off x="3518899" y="448674"/>
          <a:ext cx="4165854" cy="4165854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Do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Делайте то, что запланировано</a:t>
          </a:r>
        </a:p>
      </dsp:txBody>
      <dsp:txXfrm>
        <a:off x="5730274" y="2610455"/>
        <a:ext cx="1537398" cy="1140650"/>
      </dsp:txXfrm>
    </dsp:sp>
    <dsp:sp modelId="{B18FA5E1-0784-40E1-9F24-2978BF5151B3}">
      <dsp:nvSpPr>
        <dsp:cNvPr id="0" name=""/>
        <dsp:cNvSpPr/>
      </dsp:nvSpPr>
      <dsp:spPr>
        <a:xfrm>
          <a:off x="3379046" y="448674"/>
          <a:ext cx="4165854" cy="4165854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Check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Проверьте, получилось ли согласно плану</a:t>
          </a:r>
        </a:p>
      </dsp:txBody>
      <dsp:txXfrm>
        <a:off x="3796127" y="2610455"/>
        <a:ext cx="1537398" cy="1140650"/>
      </dsp:txXfrm>
    </dsp:sp>
    <dsp:sp modelId="{A8F422FB-011E-4881-A912-1D35603FB50B}">
      <dsp:nvSpPr>
        <dsp:cNvPr id="0" name=""/>
        <dsp:cNvSpPr/>
      </dsp:nvSpPr>
      <dsp:spPr>
        <a:xfrm>
          <a:off x="3379046" y="308821"/>
          <a:ext cx="4165854" cy="4165854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Act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Работайте над улучшением результата</a:t>
          </a:r>
        </a:p>
      </dsp:txBody>
      <dsp:txXfrm>
        <a:off x="3796127" y="1172243"/>
        <a:ext cx="1537398" cy="1140650"/>
      </dsp:txXfrm>
    </dsp:sp>
    <dsp:sp modelId="{CA3CE456-9BAA-4B82-91D7-50CBBF668D3F}">
      <dsp:nvSpPr>
        <dsp:cNvPr id="0" name=""/>
        <dsp:cNvSpPr/>
      </dsp:nvSpPr>
      <dsp:spPr>
        <a:xfrm>
          <a:off x="3261013" y="50934"/>
          <a:ext cx="4681626" cy="468162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365C5-F7A7-4063-BEF9-AFDBFEC351D0}">
      <dsp:nvSpPr>
        <dsp:cNvPr id="0" name=""/>
        <dsp:cNvSpPr/>
      </dsp:nvSpPr>
      <dsp:spPr>
        <a:xfrm>
          <a:off x="3261013" y="190788"/>
          <a:ext cx="4681626" cy="468162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985BD-303B-4409-9EF1-CDDED41AC84E}">
      <dsp:nvSpPr>
        <dsp:cNvPr id="0" name=""/>
        <dsp:cNvSpPr/>
      </dsp:nvSpPr>
      <dsp:spPr>
        <a:xfrm>
          <a:off x="3121159" y="190788"/>
          <a:ext cx="4681626" cy="468162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C8586-5FCC-40FE-AB1B-B5778D24639C}">
      <dsp:nvSpPr>
        <dsp:cNvPr id="0" name=""/>
        <dsp:cNvSpPr/>
      </dsp:nvSpPr>
      <dsp:spPr>
        <a:xfrm>
          <a:off x="3121159" y="50934"/>
          <a:ext cx="4681626" cy="468162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9D131-4CFB-4D80-BF80-726E9B92FCB9}">
      <dsp:nvSpPr>
        <dsp:cNvPr id="0" name=""/>
        <dsp:cNvSpPr/>
      </dsp:nvSpPr>
      <dsp:spPr>
        <a:xfrm>
          <a:off x="4354183" y="211558"/>
          <a:ext cx="1482699" cy="14016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Дизайн</a:t>
          </a:r>
          <a:endParaRPr lang="en-US" sz="1800" kern="1200" dirty="0"/>
        </a:p>
      </dsp:txBody>
      <dsp:txXfrm>
        <a:off x="4571319" y="416821"/>
        <a:ext cx="1048427" cy="991096"/>
      </dsp:txXfrm>
    </dsp:sp>
    <dsp:sp modelId="{3728F6B1-CA38-48B5-A944-400624E47AA3}">
      <dsp:nvSpPr>
        <dsp:cNvPr id="0" name=""/>
        <dsp:cNvSpPr/>
      </dsp:nvSpPr>
      <dsp:spPr>
        <a:xfrm rot="654620">
          <a:off x="5964740" y="880092"/>
          <a:ext cx="358307" cy="468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965711" y="963661"/>
        <a:ext cx="250815" cy="281228"/>
      </dsp:txXfrm>
    </dsp:sp>
    <dsp:sp modelId="{20FE0FAF-FAB9-46CA-B665-B7D6ED677C36}">
      <dsp:nvSpPr>
        <dsp:cNvPr id="0" name=""/>
        <dsp:cNvSpPr/>
      </dsp:nvSpPr>
      <dsp:spPr>
        <a:xfrm>
          <a:off x="6470820" y="619554"/>
          <a:ext cx="1482699" cy="14016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Реализация</a:t>
          </a:r>
          <a:endParaRPr lang="en-US" sz="1800" kern="1200" dirty="0"/>
        </a:p>
      </dsp:txBody>
      <dsp:txXfrm>
        <a:off x="6687956" y="824817"/>
        <a:ext cx="1048427" cy="991096"/>
      </dsp:txXfrm>
    </dsp:sp>
    <dsp:sp modelId="{EA132540-95BC-4054-9B94-B2E9B871033A}">
      <dsp:nvSpPr>
        <dsp:cNvPr id="0" name=""/>
        <dsp:cNvSpPr/>
      </dsp:nvSpPr>
      <dsp:spPr>
        <a:xfrm rot="8605716">
          <a:off x="4903256" y="2280603"/>
          <a:ext cx="1397427" cy="468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5030028" y="2332454"/>
        <a:ext cx="1256813" cy="281228"/>
      </dsp:txXfrm>
    </dsp:sp>
    <dsp:sp modelId="{165A402F-653F-4D04-B5A2-9F9D8A7922E8}">
      <dsp:nvSpPr>
        <dsp:cNvPr id="0" name=""/>
        <dsp:cNvSpPr/>
      </dsp:nvSpPr>
      <dsp:spPr>
        <a:xfrm>
          <a:off x="3034672" y="3074097"/>
          <a:ext cx="1681308" cy="14436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Поддержка</a:t>
          </a:r>
          <a:endParaRPr lang="en-US" sz="1800" kern="1200" dirty="0"/>
        </a:p>
      </dsp:txBody>
      <dsp:txXfrm>
        <a:off x="3280894" y="3285520"/>
        <a:ext cx="1188864" cy="1020842"/>
      </dsp:txXfrm>
    </dsp:sp>
    <dsp:sp modelId="{7C0EE7D8-5402-42B1-81A8-712B30A7DB3C}">
      <dsp:nvSpPr>
        <dsp:cNvPr id="0" name=""/>
        <dsp:cNvSpPr/>
      </dsp:nvSpPr>
      <dsp:spPr>
        <a:xfrm rot="13021012">
          <a:off x="1672987" y="2382151"/>
          <a:ext cx="1276269" cy="468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1799431" y="2518221"/>
        <a:ext cx="1135655" cy="281228"/>
      </dsp:txXfrm>
    </dsp:sp>
    <dsp:sp modelId="{0EDD72E8-A645-4DD2-8ADE-6F57ADECB409}">
      <dsp:nvSpPr>
        <dsp:cNvPr id="0" name=""/>
        <dsp:cNvSpPr/>
      </dsp:nvSpPr>
      <dsp:spPr>
        <a:xfrm>
          <a:off x="0" y="732062"/>
          <a:ext cx="1482699" cy="14016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Планирование</a:t>
          </a:r>
          <a:endParaRPr lang="en-US" sz="1800" kern="1200" dirty="0"/>
        </a:p>
      </dsp:txBody>
      <dsp:txXfrm>
        <a:off x="217136" y="937325"/>
        <a:ext cx="1048427" cy="991096"/>
      </dsp:txXfrm>
    </dsp:sp>
    <dsp:sp modelId="{B2EA8EF9-F12E-4B6F-810D-E42130D1A0F6}">
      <dsp:nvSpPr>
        <dsp:cNvPr id="0" name=""/>
        <dsp:cNvSpPr/>
      </dsp:nvSpPr>
      <dsp:spPr>
        <a:xfrm rot="20788064">
          <a:off x="1609012" y="943610"/>
          <a:ext cx="382950" cy="468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610607" y="1050793"/>
        <a:ext cx="268065" cy="281228"/>
      </dsp:txXfrm>
    </dsp:sp>
    <dsp:sp modelId="{F21AA34C-0C05-4FFF-868A-F2017B194251}">
      <dsp:nvSpPr>
        <dsp:cNvPr id="0" name=""/>
        <dsp:cNvSpPr/>
      </dsp:nvSpPr>
      <dsp:spPr>
        <a:xfrm>
          <a:off x="2139350" y="217176"/>
          <a:ext cx="1482699" cy="140162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Анализ</a:t>
          </a:r>
          <a:endParaRPr lang="en-US" sz="1800" kern="1200" dirty="0"/>
        </a:p>
      </dsp:txBody>
      <dsp:txXfrm>
        <a:off x="2356486" y="422439"/>
        <a:ext cx="1048427" cy="991096"/>
      </dsp:txXfrm>
    </dsp:sp>
    <dsp:sp modelId="{585525F1-AB3D-4E7E-AB9B-9855DC18B4FA}">
      <dsp:nvSpPr>
        <dsp:cNvPr id="0" name=""/>
        <dsp:cNvSpPr/>
      </dsp:nvSpPr>
      <dsp:spPr>
        <a:xfrm rot="21591281">
          <a:off x="3783117" y="680850"/>
          <a:ext cx="388034" cy="468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783117" y="774740"/>
        <a:ext cx="271624" cy="281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4C361-6F26-47ED-A178-AE512030F8BF}">
      <dsp:nvSpPr>
        <dsp:cNvPr id="0" name=""/>
        <dsp:cNvSpPr/>
      </dsp:nvSpPr>
      <dsp:spPr>
        <a:xfrm>
          <a:off x="790528" y="3081"/>
          <a:ext cx="2476593" cy="14859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Будет реализовано</a:t>
          </a:r>
          <a:endParaRPr lang="en-US" sz="3100" kern="1200" dirty="0"/>
        </a:p>
      </dsp:txBody>
      <dsp:txXfrm>
        <a:off x="790528" y="3081"/>
        <a:ext cx="2476593" cy="1485955"/>
      </dsp:txXfrm>
    </dsp:sp>
    <dsp:sp modelId="{B005BBE6-8EAF-4099-9254-2C823CA213D4}">
      <dsp:nvSpPr>
        <dsp:cNvPr id="0" name=""/>
        <dsp:cNvSpPr/>
      </dsp:nvSpPr>
      <dsp:spPr>
        <a:xfrm>
          <a:off x="790528" y="1736697"/>
          <a:ext cx="2476593" cy="14859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Не будет реализовано</a:t>
          </a:r>
          <a:endParaRPr lang="en-US" sz="3100" kern="1200" dirty="0"/>
        </a:p>
      </dsp:txBody>
      <dsp:txXfrm>
        <a:off x="790528" y="1736697"/>
        <a:ext cx="2476593" cy="1485955"/>
      </dsp:txXfrm>
    </dsp:sp>
    <dsp:sp modelId="{F58F2D29-B979-4FB8-A4AE-A51AD8D5E3F0}">
      <dsp:nvSpPr>
        <dsp:cNvPr id="0" name=""/>
        <dsp:cNvSpPr/>
      </dsp:nvSpPr>
      <dsp:spPr>
        <a:xfrm>
          <a:off x="790528" y="3470312"/>
          <a:ext cx="2476593" cy="1485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Не решено</a:t>
          </a:r>
          <a:endParaRPr lang="en-US" sz="3100" kern="1200" dirty="0"/>
        </a:p>
      </dsp:txBody>
      <dsp:txXfrm>
        <a:off x="790528" y="3470312"/>
        <a:ext cx="2476593" cy="14859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A3F33-4B52-497D-89A7-C5B1A3A0E8EA}">
      <dsp:nvSpPr>
        <dsp:cNvPr id="0" name=""/>
        <dsp:cNvSpPr/>
      </dsp:nvSpPr>
      <dsp:spPr>
        <a:xfrm>
          <a:off x="8987038" y="2504739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759659" y="246371"/>
              </a:lnTo>
              <a:lnTo>
                <a:pt x="759659" y="361528"/>
              </a:lnTo>
            </a:path>
          </a:pathLst>
        </a:custGeom>
        <a:noFill/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8BFD3-DAE2-4BBE-A762-0B4A6EFAACDC}">
      <dsp:nvSpPr>
        <dsp:cNvPr id="0" name=""/>
        <dsp:cNvSpPr/>
      </dsp:nvSpPr>
      <dsp:spPr>
        <a:xfrm>
          <a:off x="8227378" y="2504739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759659" y="0"/>
              </a:moveTo>
              <a:lnTo>
                <a:pt x="75965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7AA38-0AF7-4221-B038-322C4DA83342}">
      <dsp:nvSpPr>
        <dsp:cNvPr id="0" name=""/>
        <dsp:cNvSpPr/>
      </dsp:nvSpPr>
      <dsp:spPr>
        <a:xfrm>
          <a:off x="5568569" y="1353855"/>
          <a:ext cx="3418468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3418468" y="246371"/>
              </a:lnTo>
              <a:lnTo>
                <a:pt x="3418468" y="3615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F8FC3-DD79-4755-974C-4D6D59431DCE}">
      <dsp:nvSpPr>
        <dsp:cNvPr id="0" name=""/>
        <dsp:cNvSpPr/>
      </dsp:nvSpPr>
      <dsp:spPr>
        <a:xfrm>
          <a:off x="5948399" y="2504739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759659" y="246371"/>
              </a:lnTo>
              <a:lnTo>
                <a:pt x="759659" y="361528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528B9-EDC2-4281-8BD2-AE3251FB5D4D}">
      <dsp:nvSpPr>
        <dsp:cNvPr id="0" name=""/>
        <dsp:cNvSpPr/>
      </dsp:nvSpPr>
      <dsp:spPr>
        <a:xfrm>
          <a:off x="5188740" y="2504739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759659" y="0"/>
              </a:moveTo>
              <a:lnTo>
                <a:pt x="75965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DEC5E-C492-46C8-8375-D41390D9FB74}">
      <dsp:nvSpPr>
        <dsp:cNvPr id="0" name=""/>
        <dsp:cNvSpPr/>
      </dsp:nvSpPr>
      <dsp:spPr>
        <a:xfrm>
          <a:off x="5568569" y="1353855"/>
          <a:ext cx="37982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379829" y="246371"/>
              </a:lnTo>
              <a:lnTo>
                <a:pt x="379829" y="3615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E7990-D5CD-4B5E-9BDF-0316244D4211}">
      <dsp:nvSpPr>
        <dsp:cNvPr id="0" name=""/>
        <dsp:cNvSpPr/>
      </dsp:nvSpPr>
      <dsp:spPr>
        <a:xfrm>
          <a:off x="2150101" y="2504739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1519319" y="246371"/>
              </a:lnTo>
              <a:lnTo>
                <a:pt x="1519319" y="361528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1C317-2CDA-45E7-9AF4-E9F42BD73DED}">
      <dsp:nvSpPr>
        <dsp:cNvPr id="0" name=""/>
        <dsp:cNvSpPr/>
      </dsp:nvSpPr>
      <dsp:spPr>
        <a:xfrm>
          <a:off x="2104381" y="2504739"/>
          <a:ext cx="91440" cy="361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528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4598A-0BF5-46B5-B39F-0C93AF84033F}">
      <dsp:nvSpPr>
        <dsp:cNvPr id="0" name=""/>
        <dsp:cNvSpPr/>
      </dsp:nvSpPr>
      <dsp:spPr>
        <a:xfrm>
          <a:off x="630781" y="2504739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1519319" y="0"/>
              </a:moveTo>
              <a:lnTo>
                <a:pt x="151931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E1C7-C968-4C67-934E-F458756D5648}">
      <dsp:nvSpPr>
        <dsp:cNvPr id="0" name=""/>
        <dsp:cNvSpPr/>
      </dsp:nvSpPr>
      <dsp:spPr>
        <a:xfrm>
          <a:off x="2150101" y="1353855"/>
          <a:ext cx="3418468" cy="361528"/>
        </a:xfrm>
        <a:custGeom>
          <a:avLst/>
          <a:gdLst/>
          <a:ahLst/>
          <a:cxnLst/>
          <a:rect l="0" t="0" r="0" b="0"/>
          <a:pathLst>
            <a:path>
              <a:moveTo>
                <a:pt x="3418468" y="0"/>
              </a:moveTo>
              <a:lnTo>
                <a:pt x="3418468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42FDA-8664-41F3-B4F8-DD43177C338C}">
      <dsp:nvSpPr>
        <dsp:cNvPr id="0" name=""/>
        <dsp:cNvSpPr/>
      </dsp:nvSpPr>
      <dsp:spPr>
        <a:xfrm>
          <a:off x="4879195" y="564499"/>
          <a:ext cx="1378749" cy="789355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F7643-524B-4AAA-A52B-8E9D86E05008}">
      <dsp:nvSpPr>
        <dsp:cNvPr id="0" name=""/>
        <dsp:cNvSpPr/>
      </dsp:nvSpPr>
      <dsp:spPr>
        <a:xfrm>
          <a:off x="5017315" y="695713"/>
          <a:ext cx="1378749" cy="789355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Стать</a:t>
          </a:r>
          <a:r>
            <a:rPr lang="ru-RU" sz="1200" kern="1200" dirty="0">
              <a:latin typeface="+mn-lt"/>
            </a:rPr>
            <a:t> топ-1 в нашем сегменте рынка по обороту</a:t>
          </a:r>
        </a:p>
      </dsp:txBody>
      <dsp:txXfrm>
        <a:off x="5040434" y="718832"/>
        <a:ext cx="1332511" cy="743117"/>
      </dsp:txXfrm>
    </dsp:sp>
    <dsp:sp modelId="{D29EA70F-8A3C-48DB-8A57-451CEE258D4B}">
      <dsp:nvSpPr>
        <dsp:cNvPr id="0" name=""/>
        <dsp:cNvSpPr/>
      </dsp:nvSpPr>
      <dsp:spPr>
        <a:xfrm>
          <a:off x="1528561" y="1715384"/>
          <a:ext cx="1243079" cy="7893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8546C-619D-44A4-ACA8-BEC6DE3DA1C1}">
      <dsp:nvSpPr>
        <dsp:cNvPr id="0" name=""/>
        <dsp:cNvSpPr/>
      </dsp:nvSpPr>
      <dsp:spPr>
        <a:xfrm>
          <a:off x="1666681" y="1846598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Запустить новую версию продукта</a:t>
          </a:r>
        </a:p>
      </dsp:txBody>
      <dsp:txXfrm>
        <a:off x="1689800" y="1869717"/>
        <a:ext cx="1196841" cy="743117"/>
      </dsp:txXfrm>
    </dsp:sp>
    <dsp:sp modelId="{C4EDA318-585F-490C-8044-9E8B62ACC2B2}">
      <dsp:nvSpPr>
        <dsp:cNvPr id="0" name=""/>
        <dsp:cNvSpPr/>
      </dsp:nvSpPr>
      <dsp:spPr>
        <a:xfrm>
          <a:off x="9242" y="2866268"/>
          <a:ext cx="1243079" cy="78935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F32DA-06C5-4CF1-89B9-5E3A23222F39}">
      <dsp:nvSpPr>
        <dsp:cNvPr id="0" name=""/>
        <dsp:cNvSpPr/>
      </dsp:nvSpPr>
      <dsp:spPr>
        <a:xfrm>
          <a:off x="147362" y="2997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Получить 100000 новых регистраций в первый месяц</a:t>
          </a:r>
        </a:p>
      </dsp:txBody>
      <dsp:txXfrm>
        <a:off x="170481" y="3020601"/>
        <a:ext cx="1196841" cy="743117"/>
      </dsp:txXfrm>
    </dsp:sp>
    <dsp:sp modelId="{E889EAB7-A065-4C4D-B965-9FB7804AD880}">
      <dsp:nvSpPr>
        <dsp:cNvPr id="0" name=""/>
        <dsp:cNvSpPr/>
      </dsp:nvSpPr>
      <dsp:spPr>
        <a:xfrm>
          <a:off x="1528561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943AA-26E1-498C-8992-6F19B949DD21}">
      <dsp:nvSpPr>
        <dsp:cNvPr id="0" name=""/>
        <dsp:cNvSpPr/>
      </dsp:nvSpPr>
      <dsp:spPr>
        <a:xfrm>
          <a:off x="1666681" y="2997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Получить 20 публикаций в медиа</a:t>
          </a:r>
        </a:p>
      </dsp:txBody>
      <dsp:txXfrm>
        <a:off x="1689800" y="3020601"/>
        <a:ext cx="1196841" cy="743117"/>
      </dsp:txXfrm>
    </dsp:sp>
    <dsp:sp modelId="{6F9B8069-5BB9-4F2C-A0FB-F0F1E01F4DC1}">
      <dsp:nvSpPr>
        <dsp:cNvPr id="0" name=""/>
        <dsp:cNvSpPr/>
      </dsp:nvSpPr>
      <dsp:spPr>
        <a:xfrm>
          <a:off x="3047880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D8109-8B55-4056-A1BB-08E8A9B35AEB}">
      <dsp:nvSpPr>
        <dsp:cNvPr id="0" name=""/>
        <dsp:cNvSpPr/>
      </dsp:nvSpPr>
      <dsp:spPr>
        <a:xfrm>
          <a:off x="3186000" y="2997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Достигнуть конверсии в оплату в 30%</a:t>
          </a:r>
        </a:p>
      </dsp:txBody>
      <dsp:txXfrm>
        <a:off x="3209119" y="3020601"/>
        <a:ext cx="1196841" cy="743117"/>
      </dsp:txXfrm>
    </dsp:sp>
    <dsp:sp modelId="{CAD29DDD-AC49-4E95-B344-2A577C95D3C3}">
      <dsp:nvSpPr>
        <dsp:cNvPr id="0" name=""/>
        <dsp:cNvSpPr/>
      </dsp:nvSpPr>
      <dsp:spPr>
        <a:xfrm>
          <a:off x="5326859" y="1715384"/>
          <a:ext cx="1243079" cy="7893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C7F5F-2A9B-42F5-B90C-DA1779CDA41E}">
      <dsp:nvSpPr>
        <dsp:cNvPr id="0" name=""/>
        <dsp:cNvSpPr/>
      </dsp:nvSpPr>
      <dsp:spPr>
        <a:xfrm>
          <a:off x="5464979" y="1846598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Открыть 5 дополнительных магазинов</a:t>
          </a:r>
        </a:p>
      </dsp:txBody>
      <dsp:txXfrm>
        <a:off x="5488098" y="1869717"/>
        <a:ext cx="1196841" cy="743117"/>
      </dsp:txXfrm>
    </dsp:sp>
    <dsp:sp modelId="{E09B8775-D016-42D9-B5FA-A84FD85D7FA9}">
      <dsp:nvSpPr>
        <dsp:cNvPr id="0" name=""/>
        <dsp:cNvSpPr/>
      </dsp:nvSpPr>
      <dsp:spPr>
        <a:xfrm>
          <a:off x="4567200" y="2866268"/>
          <a:ext cx="1243079" cy="78935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D7BF3-F023-4A89-BECD-50043ABFE54E}">
      <dsp:nvSpPr>
        <dsp:cNvPr id="0" name=""/>
        <dsp:cNvSpPr/>
      </dsp:nvSpPr>
      <dsp:spPr>
        <a:xfrm>
          <a:off x="4705320" y="2997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Внедрить новые процессы найма за 1 месяц</a:t>
          </a:r>
        </a:p>
      </dsp:txBody>
      <dsp:txXfrm>
        <a:off x="4728439" y="3020601"/>
        <a:ext cx="1196841" cy="743117"/>
      </dsp:txXfrm>
    </dsp:sp>
    <dsp:sp modelId="{FCFA4588-E887-4443-9290-21091E35CB40}">
      <dsp:nvSpPr>
        <dsp:cNvPr id="0" name=""/>
        <dsp:cNvSpPr/>
      </dsp:nvSpPr>
      <dsp:spPr>
        <a:xfrm>
          <a:off x="6086519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D5276-634F-47C9-9A94-023AB713141F}">
      <dsp:nvSpPr>
        <dsp:cNvPr id="0" name=""/>
        <dsp:cNvSpPr/>
      </dsp:nvSpPr>
      <dsp:spPr>
        <a:xfrm>
          <a:off x="6224639" y="2997482"/>
          <a:ext cx="1243079" cy="789355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Нанять 100 сотрудников к середине года</a:t>
          </a:r>
        </a:p>
      </dsp:txBody>
      <dsp:txXfrm>
        <a:off x="6247758" y="3020601"/>
        <a:ext cx="1196841" cy="743117"/>
      </dsp:txXfrm>
    </dsp:sp>
    <dsp:sp modelId="{F4435CFA-D17F-4108-A3AA-FF8951F3F4D1}">
      <dsp:nvSpPr>
        <dsp:cNvPr id="0" name=""/>
        <dsp:cNvSpPr/>
      </dsp:nvSpPr>
      <dsp:spPr>
        <a:xfrm>
          <a:off x="8365498" y="1715384"/>
          <a:ext cx="1243079" cy="7893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05A96-B137-457A-BFCE-DB875289F941}">
      <dsp:nvSpPr>
        <dsp:cNvPr id="0" name=""/>
        <dsp:cNvSpPr/>
      </dsp:nvSpPr>
      <dsp:spPr>
        <a:xfrm>
          <a:off x="8503618" y="1846598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Наладить финансы</a:t>
          </a:r>
        </a:p>
      </dsp:txBody>
      <dsp:txXfrm>
        <a:off x="8526737" y="1869717"/>
        <a:ext cx="1196841" cy="743117"/>
      </dsp:txXfrm>
    </dsp:sp>
    <dsp:sp modelId="{C88B3C57-EB05-44EF-AAD2-F27E63FBCC2C}">
      <dsp:nvSpPr>
        <dsp:cNvPr id="0" name=""/>
        <dsp:cNvSpPr/>
      </dsp:nvSpPr>
      <dsp:spPr>
        <a:xfrm>
          <a:off x="7605839" y="2866268"/>
          <a:ext cx="1243079" cy="78935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85027-A57B-4A06-ACE6-AC2D2D6C7106}">
      <dsp:nvSpPr>
        <dsp:cNvPr id="0" name=""/>
        <dsp:cNvSpPr/>
      </dsp:nvSpPr>
      <dsp:spPr>
        <a:xfrm>
          <a:off x="7743958" y="2997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n-lt"/>
            </a:rPr>
            <a:t>Перейти на новую систему учета за 2 месяца</a:t>
          </a:r>
        </a:p>
      </dsp:txBody>
      <dsp:txXfrm>
        <a:off x="7767077" y="3020601"/>
        <a:ext cx="1196841" cy="743117"/>
      </dsp:txXfrm>
    </dsp:sp>
    <dsp:sp modelId="{4C906D73-9CA7-4F7E-92AA-D8D9BE5C7931}">
      <dsp:nvSpPr>
        <dsp:cNvPr id="0" name=""/>
        <dsp:cNvSpPr/>
      </dsp:nvSpPr>
      <dsp:spPr>
        <a:xfrm>
          <a:off x="9125158" y="2866268"/>
          <a:ext cx="1243079" cy="789355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33C7C-4089-4535-AB39-5ED810CA1682}">
      <dsp:nvSpPr>
        <dsp:cNvPr id="0" name=""/>
        <dsp:cNvSpPr/>
      </dsp:nvSpPr>
      <dsp:spPr>
        <a:xfrm>
          <a:off x="9263278" y="2997482"/>
          <a:ext cx="1243079" cy="789355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Уменьшить дебиторскую задолженность на 50%</a:t>
          </a:r>
        </a:p>
      </dsp:txBody>
      <dsp:txXfrm>
        <a:off x="9286397" y="3020601"/>
        <a:ext cx="1196841" cy="743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9261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1219200">
              <a:defRPr kumimoji="0"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4E3FCB-C196-464B-9771-CA261C8205D2}" type="datetimeFigureOut">
              <a:rPr lang="ru-RU"/>
              <a:pPr>
                <a:defRPr/>
              </a:pPr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9261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1219200">
              <a:defRPr kumimoji="0" sz="1200"/>
            </a:lvl1pPr>
          </a:lstStyle>
          <a:p>
            <a:fld id="{4219BB72-BD7E-4782-95B4-51F5C77E66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158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90500" rtl="0" eaLnBrk="0" fontAlgn="base" hangingPunct="0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190500" algn="l" defTabSz="190500" rtl="0" eaLnBrk="0" fontAlgn="base" hangingPunct="0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382588" algn="l" defTabSz="190500" rtl="0" eaLnBrk="0" fontAlgn="base" hangingPunct="0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574675" algn="l" defTabSz="190500" rtl="0" eaLnBrk="0" fontAlgn="base" hangingPunct="0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766763" algn="l" defTabSz="190500" rtl="0" eaLnBrk="0" fontAlgn="base" hangingPunct="0">
      <a:spcBef>
        <a:spcPct val="30000"/>
      </a:spcBef>
      <a:spcAft>
        <a:spcPct val="0"/>
      </a:spcAft>
      <a:defRPr kumimoji="1" sz="5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959722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1667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3611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5555" algn="l" defTabSz="19194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9BB72-BD7E-4782-95B4-51F5C77E6664}" type="slidenum">
              <a:rPr lang="ru-RU" altLang="ru-RU" smtClean="0"/>
              <a:pPr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28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EE6F7-010C-4923-BCC5-3F389BEBAF75}" type="slidenum">
              <a:rPr kumimoji="0" lang="en-US" altLang="ru-RU" sz="1200"/>
              <a:pPr eaLnBrk="1" hangingPunct="1">
                <a:spcBef>
                  <a:spcPct val="0"/>
                </a:spcBef>
              </a:pPr>
              <a:t>54</a:t>
            </a:fld>
            <a:endParaRPr kumimoji="0" lang="en-US" altLang="ru-RU" sz="1200"/>
          </a:p>
        </p:txBody>
      </p:sp>
    </p:spTree>
    <p:extLst>
      <p:ext uri="{BB962C8B-B14F-4D97-AF65-F5344CB8AC3E}">
        <p14:creationId xmlns:p14="http://schemas.microsoft.com/office/powerpoint/2010/main" val="33541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Здесь важно отметить «невсесильность» информационных технологий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64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FCFA74-63B3-4747-85D0-49C93C6A44AE}" type="slidenum">
              <a:rPr kumimoji="0" lang="ru-RU" altLang="ru-RU" sz="1200"/>
              <a:pPr eaLnBrk="1" hangingPunct="1">
                <a:spcBef>
                  <a:spcPct val="0"/>
                </a:spcBef>
              </a:pPr>
              <a:t>61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23953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Далее я планирую рассмотреть кейс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65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C8DF00-C71A-494B-83B5-783947817D34}" type="slidenum">
              <a:rPr kumimoji="0" lang="ru-RU" altLang="ru-RU" sz="1200"/>
              <a:pPr eaLnBrk="1" hangingPunct="1">
                <a:spcBef>
                  <a:spcPct val="0"/>
                </a:spcBef>
              </a:pPr>
              <a:t>67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07578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Распечатать </a:t>
            </a:r>
            <a:r>
              <a:rPr lang="en-US" altLang="ru-RU">
                <a:cs typeface="Arial" panose="020B0604020202020204" pitchFamily="34" charset="0"/>
              </a:rPr>
              <a:t>http://www.cutter.com/content-and-analysis/resource-centers/agile-project-management/sample-our-research/apmr0502.html</a:t>
            </a:r>
            <a:r>
              <a:rPr lang="ru-RU" altLang="ru-RU">
                <a:cs typeface="Arial" panose="020B0604020202020204" pitchFamily="34" charset="0"/>
              </a:rPr>
              <a:t> в качестве подсказки</a:t>
            </a:r>
          </a:p>
          <a:p>
            <a:endParaRPr lang="ru-RU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Достижение целей проекта тестируется через проверку условий во внешней среде, а не через контроль способов достижения цели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63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591913-EEB7-4D39-922C-1C0775E84FB9}" type="slidenum">
              <a:rPr kumimoji="0" lang="en-US" altLang="ru-RU" sz="1200"/>
              <a:pPr eaLnBrk="1" hangingPunct="1">
                <a:spcBef>
                  <a:spcPct val="0"/>
                </a:spcBef>
              </a:pPr>
              <a:t>76</a:t>
            </a:fld>
            <a:endParaRPr kumimoji="0" lang="en-US" altLang="ru-RU" sz="1200"/>
          </a:p>
        </p:txBody>
      </p:sp>
    </p:spTree>
    <p:extLst>
      <p:ext uri="{BB962C8B-B14F-4D97-AF65-F5344CB8AC3E}">
        <p14:creationId xmlns:p14="http://schemas.microsoft.com/office/powerpoint/2010/main" val="298125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Стр 56-57 книги про настоящих самураев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66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CACD26-ADB3-4594-9508-1277602F0B5C}" type="slidenum">
              <a:rPr kumimoji="0" lang="ru-RU" altLang="ru-RU" sz="1200"/>
              <a:pPr eaLnBrk="1" hangingPunct="1">
                <a:spcBef>
                  <a:spcPct val="0"/>
                </a:spcBef>
              </a:pPr>
              <a:t>114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472582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i="1">
                <a:cs typeface="Arial" panose="020B0604020202020204" pitchFamily="34" charset="0"/>
              </a:rPr>
              <a:t>Постоянство цели</a:t>
            </a:r>
            <a:r>
              <a:rPr lang="ru-RU" altLang="ru-RU">
                <a:cs typeface="Arial" panose="020B0604020202020204" pitchFamily="34" charset="0"/>
              </a:rPr>
              <a:t> — поставьте перед собой цель непрерывного улучшения продукции и услуг и будьте неизменно твердыми и постоянными в ее достижении.</a:t>
            </a:r>
          </a:p>
          <a:p>
            <a:r>
              <a:rPr lang="ru-RU" altLang="ru-RU" i="1">
                <a:cs typeface="Arial" panose="020B0604020202020204" pitchFamily="34" charset="0"/>
              </a:rPr>
              <a:t>Новая философия</a:t>
            </a:r>
            <a:r>
              <a:rPr lang="ru-RU" altLang="ru-RU">
                <a:cs typeface="Arial" panose="020B0604020202020204" pitchFamily="34" charset="0"/>
              </a:rPr>
              <a:t> — примите новую философию: радикально переосмыслите свои взгляды на суть менеджмента и роль менеджера в современном мире. Мы вступили в новую экономическую эру, и в этом огромная заслуга Японии.</a:t>
            </a:r>
          </a:p>
          <a:p>
            <a:r>
              <a:rPr lang="ru-RU" altLang="ru-RU" i="1">
                <a:cs typeface="Arial" panose="020B0604020202020204" pitchFamily="34" charset="0"/>
              </a:rPr>
              <a:t>Покончите с зависимостью от массового контроля</a:t>
            </a:r>
            <a:r>
              <a:rPr lang="ru-RU" altLang="ru-RU">
                <a:cs typeface="Arial" panose="020B0604020202020204" pitchFamily="34" charset="0"/>
              </a:rPr>
              <a:t> — уничтожьте потребность в массовых проверках и инспекции как способе достижения высокого качества.</a:t>
            </a:r>
          </a:p>
          <a:p>
            <a:r>
              <a:rPr lang="ru-RU" altLang="ru-RU" i="1">
                <a:cs typeface="Arial" panose="020B0604020202020204" pitchFamily="34" charset="0"/>
              </a:rPr>
              <a:t>Покончите с практикой закупок по самой низкой цене</a:t>
            </a:r>
            <a:r>
              <a:rPr lang="ru-RU" altLang="ru-RU">
                <a:cs typeface="Arial" panose="020B0604020202020204" pitchFamily="34" charset="0"/>
              </a:rPr>
              <a:t> — откажитесь от оценки и выбора поставщиков, принимая во внимание только цены на их продукцию.</a:t>
            </a:r>
          </a:p>
          <a:p>
            <a:r>
              <a:rPr lang="ru-RU" altLang="ru-RU" i="1">
                <a:cs typeface="Arial" panose="020B0604020202020204" pitchFamily="34" charset="0"/>
              </a:rPr>
              <a:t>Улучшайте каждый процесс</a:t>
            </a:r>
            <a:r>
              <a:rPr lang="ru-RU" altLang="ru-RU">
                <a:cs typeface="Arial" panose="020B0604020202020204" pitchFamily="34" charset="0"/>
              </a:rPr>
              <a:t> в целях достижения более высокого качества, повышения производительности и уменьшения затрат.</a:t>
            </a:r>
          </a:p>
          <a:p>
            <a:r>
              <a:rPr lang="ru-RU" altLang="ru-RU" i="1">
                <a:cs typeface="Arial" panose="020B0604020202020204" pitchFamily="34" charset="0"/>
              </a:rPr>
              <a:t>Введите в практику современные подходы</a:t>
            </a:r>
            <a:r>
              <a:rPr lang="ru-RU" altLang="ru-RU">
                <a:cs typeface="Arial" panose="020B0604020202020204" pitchFamily="34" charset="0"/>
              </a:rPr>
              <a:t> к подготовке и переподготовке кадров.</a:t>
            </a:r>
          </a:p>
          <a:p>
            <a:r>
              <a:rPr lang="ru-RU" altLang="ru-RU" i="1">
                <a:cs typeface="Arial" panose="020B0604020202020204" pitchFamily="34" charset="0"/>
              </a:rPr>
              <a:t>Учредите «лидерство»</a:t>
            </a:r>
            <a:r>
              <a:rPr lang="ru-RU" altLang="ru-RU">
                <a:cs typeface="Arial" panose="020B0604020202020204" pitchFamily="34" charset="0"/>
              </a:rPr>
              <a:t> — усвойте и введите в практику систему «лидерства» как метод работы, имеющий целью помочь работникам выполнять работу наилучшим образом.</a:t>
            </a:r>
          </a:p>
          <a:p>
            <a:r>
              <a:rPr lang="ru-RU" altLang="ru-RU" i="1">
                <a:cs typeface="Arial" panose="020B0604020202020204" pitchFamily="34" charset="0"/>
              </a:rPr>
              <a:t>Изгоняйте страхи</a:t>
            </a:r>
            <a:r>
              <a:rPr lang="ru-RU" altLang="ru-RU">
                <a:cs typeface="Arial" panose="020B0604020202020204" pitchFamily="34" charset="0"/>
              </a:rPr>
              <a:t> — поощряйте эффективные двусторонние связи, используйте другие средства для искоренения страха, опасений и враждебности внутри организации.</a:t>
            </a:r>
          </a:p>
          <a:p>
            <a:r>
              <a:rPr lang="ru-RU" altLang="ru-RU" i="1">
                <a:cs typeface="Arial" panose="020B0604020202020204" pitchFamily="34" charset="0"/>
              </a:rPr>
              <a:t>Разрушайте барьеры</a:t>
            </a:r>
            <a:r>
              <a:rPr lang="ru-RU" altLang="ru-RU">
                <a:cs typeface="Arial" panose="020B0604020202020204" pitchFamily="34" charset="0"/>
              </a:rPr>
              <a:t> между подразделениями, службами, отделами.</a:t>
            </a:r>
          </a:p>
          <a:p>
            <a:r>
              <a:rPr lang="ru-RU" altLang="ru-RU" i="1">
                <a:cs typeface="Arial" panose="020B0604020202020204" pitchFamily="34" charset="0"/>
              </a:rPr>
              <a:t>Откажитесь от использования плакатов</a:t>
            </a:r>
            <a:r>
              <a:rPr lang="ru-RU" altLang="ru-RU">
                <a:cs typeface="Arial" panose="020B0604020202020204" pitchFamily="34" charset="0"/>
              </a:rPr>
              <a:t>, лозунгов, призывов к работникам, так как подавляющее большинство проблем возникает в системе и не во власти работников что-то в ней изменить.</a:t>
            </a:r>
          </a:p>
          <a:p>
            <a:r>
              <a:rPr lang="ru-RU" altLang="ru-RU" i="1">
                <a:cs typeface="Arial" panose="020B0604020202020204" pitchFamily="34" charset="0"/>
              </a:rPr>
              <a:t>Устраните произвольно установленные задания и количественные нормы</a:t>
            </a:r>
            <a:r>
              <a:rPr lang="ru-RU" altLang="ru-RU">
                <a:cs typeface="Arial" panose="020B0604020202020204" pitchFamily="34" charset="0"/>
              </a:rPr>
              <a:t>— откажитесь от рабочих инструкций и стандартов, устанавливающих производственные нормы, квоты для работников и задания для руководителей.</a:t>
            </a:r>
          </a:p>
          <a:p>
            <a:r>
              <a:rPr lang="ru-RU" altLang="ru-RU" i="1">
                <a:cs typeface="Arial" panose="020B0604020202020204" pitchFamily="34" charset="0"/>
              </a:rPr>
              <a:t>Дайте работникам возможность гордиться своим трудом</a:t>
            </a:r>
            <a:r>
              <a:rPr lang="ru-RU" altLang="ru-RU">
                <a:cs typeface="Arial" panose="020B0604020202020204" pitchFamily="34" charset="0"/>
              </a:rPr>
              <a:t> — устраните барьеры, которые лишают их возможности гордиться своим трудом.</a:t>
            </a:r>
          </a:p>
          <a:p>
            <a:r>
              <a:rPr lang="ru-RU" altLang="ru-RU" i="1">
                <a:cs typeface="Arial" panose="020B0604020202020204" pitchFamily="34" charset="0"/>
              </a:rPr>
              <a:t>Поощряйте стремление к образованию и совершенствованию</a:t>
            </a:r>
            <a:r>
              <a:rPr lang="ru-RU" altLang="ru-RU">
                <a:cs typeface="Arial" panose="020B0604020202020204" pitchFamily="34" charset="0"/>
              </a:rPr>
              <a:t> — учредите программу образования для сотрудников и всемерно поддерживайте стремление к самосовершенствованию.</a:t>
            </a:r>
          </a:p>
          <a:p>
            <a:r>
              <a:rPr lang="ru-RU" altLang="ru-RU" i="1">
                <a:cs typeface="Arial" panose="020B0604020202020204" pitchFamily="34" charset="0"/>
              </a:rPr>
              <a:t>Необходима приверженность делу повышения качества</a:t>
            </a:r>
            <a:r>
              <a:rPr lang="ru-RU" altLang="ru-RU">
                <a:cs typeface="Arial" panose="020B0604020202020204" pitchFamily="34" charset="0"/>
              </a:rPr>
              <a:t> и действенность высшего руководства — ясно определите непоколебимую приверженность топ-менеджмента организации постоянному улучшению качества и производительности.</a:t>
            </a:r>
          </a:p>
          <a:p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E69CE3-8D44-429B-81CA-13012DE768DE}" type="slidenum">
              <a:rPr kumimoji="0" lang="ru-RU" altLang="ru-RU" sz="1200"/>
              <a:pPr eaLnBrk="1" hangingPunct="1">
                <a:spcBef>
                  <a:spcPct val="0"/>
                </a:spcBef>
              </a:pPr>
              <a:t>253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221073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Кроме того меняется структура принимаемых решений. Если раньше руководитель проекта являлся некоторым посредником между заказчиком и командой и находился между ними, как между молотом и наковальней. Теперь же скрам-мастер помогает работать команде и синхронизиует заказчика и исполнителей. В этом случае доля решений, принимаемых непосредственно исполнителями и заказчком существенно возрастает, и за счет этого так же повышается вовлеченность (было 80% ПМ и по 10% на исполнителей и заказчиков, стало 20% сраммастер и по 40% на исполнителей и заказчиков).</a:t>
            </a:r>
          </a:p>
        </p:txBody>
      </p:sp>
      <p:sp>
        <p:nvSpPr>
          <p:cNvPr id="168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219200" eaLnBrk="0" hangingPunct="0">
              <a:spcBef>
                <a:spcPct val="30000"/>
              </a:spcBef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kumimoji="1" sz="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1FE676-EA24-41D8-A84D-D5B7796F74F5}" type="slidenum">
              <a:rPr kumimoji="0" lang="ru-RU" altLang="ru-RU" sz="1200"/>
              <a:pPr eaLnBrk="1" hangingPunct="1">
                <a:spcBef>
                  <a:spcPct val="0"/>
                </a:spcBef>
              </a:pPr>
              <a:t>264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2476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 userDrawn="1"/>
        </p:nvSpPr>
        <p:spPr bwMode="auto">
          <a:xfrm>
            <a:off x="-95250" y="2346325"/>
            <a:ext cx="11743268" cy="2703513"/>
          </a:xfrm>
          <a:prstGeom prst="rightArrow">
            <a:avLst>
              <a:gd name="adj1" fmla="val 100000"/>
              <a:gd name="adj2" fmla="val 29018"/>
            </a:avLst>
          </a:prstGeom>
          <a:noFill/>
          <a:ln w="1143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kumimoji="0" lang="en-US" sz="200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1199286" y="6311900"/>
            <a:ext cx="476249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434116" y="2345532"/>
            <a:ext cx="9214237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4116" y="5319717"/>
            <a:ext cx="9214237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 baseline="0">
                <a:solidFill>
                  <a:srgbClr val="5A6C6E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5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7222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66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24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9B8EC-164D-4088-AD04-688A58F0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D4B21-4A92-465C-8191-B97CD418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charset="0"/>
                <a:ea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91E7C-677A-4BB1-917B-570D231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2E22B1D-E1D7-44D5-A0AE-6D292D28CE3C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1061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273CA4-8668-8D40-89E1-2DF41C77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52" y="1714925"/>
            <a:ext cx="10613078" cy="4409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latin typeface="+mn-lt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2400"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2400"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2400"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057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Eng" hidden="1">
            <a:extLst>
              <a:ext uri="{FF2B5EF4-FFF2-40B4-BE49-F238E27FC236}">
                <a16:creationId xmlns:a16="http://schemas.microsoft.com/office/drawing/2014/main" id="{14A44DEE-CE10-CA46-AD73-F9481496D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1227" y="2728963"/>
            <a:ext cx="3291514" cy="1212199"/>
          </a:xfrm>
          <a:prstGeom prst="rect">
            <a:avLst/>
          </a:prstGeom>
        </p:spPr>
      </p:pic>
      <p:pic>
        <p:nvPicPr>
          <p:cNvPr id="5" name="LogoRus">
            <a:extLst>
              <a:ext uri="{FF2B5EF4-FFF2-40B4-BE49-F238E27FC236}">
                <a16:creationId xmlns:a16="http://schemas.microsoft.com/office/drawing/2014/main" id="{40923594-8447-5A46-8A64-5871B7E0E6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7671" y="2818397"/>
            <a:ext cx="3295070" cy="12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Рисунок 7">
            <a:extLst>
              <a:ext uri="{FF2B5EF4-FFF2-40B4-BE49-F238E27FC236}">
                <a16:creationId xmlns:a16="http://schemas.microsoft.com/office/drawing/2014/main" id="{79352FF1-22B2-114D-B504-DB00F440C2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4925" y="874139"/>
            <a:ext cx="4381785" cy="6096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1600" b="0" i="0" baseline="0">
                <a:latin typeface="YS Text Light" pitchFamily="2" charset="-52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1099" y="5030548"/>
            <a:ext cx="9154740" cy="909084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latin typeface="YS Text Ligh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10" indent="0" algn="ctr">
              <a:buNone/>
              <a:defRPr sz="1600"/>
            </a:lvl5pPr>
            <a:lvl6pPr marL="2285887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2" indent="0" algn="ctr">
              <a:buNone/>
              <a:defRPr sz="1600"/>
            </a:lvl8pPr>
            <a:lvl9pPr marL="3657419" indent="0" algn="ctr">
              <a:buNone/>
              <a:defRPr sz="16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458" y="1915584"/>
            <a:ext cx="9154740" cy="2746904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pic>
        <p:nvPicPr>
          <p:cNvPr id="33" name="LogoRus">
            <a:extLst>
              <a:ext uri="{FF2B5EF4-FFF2-40B4-BE49-F238E27FC236}">
                <a16:creationId xmlns:a16="http://schemas.microsoft.com/office/drawing/2014/main" id="{6AD2487E-ADA1-114F-B592-8318F0583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2990" y="981517"/>
            <a:ext cx="1144807" cy="438684"/>
          </a:xfrm>
          <a:prstGeom prst="rect">
            <a:avLst/>
          </a:prstGeom>
        </p:spPr>
      </p:pic>
      <p:sp>
        <p:nvSpPr>
          <p:cNvPr id="35" name="Рисунок 9">
            <a:extLst>
              <a:ext uri="{FF2B5EF4-FFF2-40B4-BE49-F238E27FC236}">
                <a16:creationId xmlns:a16="http://schemas.microsoft.com/office/drawing/2014/main" id="{48D1D383-E3AC-5F4C-BB7C-F076B9B83E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42741" y="876856"/>
            <a:ext cx="2933098" cy="613617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1600" b="0" i="0" baseline="0">
                <a:latin typeface="YS Text Light" pitchFamily="2" charset="-52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  <p:pic>
        <p:nvPicPr>
          <p:cNvPr id="7" name="LogoEng" hidden="1">
            <a:extLst>
              <a:ext uri="{FF2B5EF4-FFF2-40B4-BE49-F238E27FC236}">
                <a16:creationId xmlns:a16="http://schemas.microsoft.com/office/drawing/2014/main" id="{4BDDB143-F27E-4A4F-81EF-CF473B4BC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070" y="942112"/>
            <a:ext cx="1164588" cy="4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1099" y="457945"/>
            <a:ext cx="9154740" cy="542975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18877E-EFDC-BB45-AB21-136CBDAED2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458" y="1915584"/>
            <a:ext cx="9154740" cy="2746904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41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121498A8-B247-8E41-B989-21A7A9E9BA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4589" y="2780578"/>
            <a:ext cx="1455839" cy="1219480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3A226A-A6E5-FC45-8E25-292A9270E5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22986" y="457945"/>
            <a:ext cx="8052853" cy="542975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78064-496F-884F-B574-B9E9DA8CA6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23345" y="1915584"/>
            <a:ext cx="8052494" cy="2746904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62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61527DB0-CF55-144D-9CA7-48B711C591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7030" y="0"/>
            <a:ext cx="4440766" cy="6864913"/>
          </a:xfrm>
          <a:custGeom>
            <a:avLst/>
            <a:gdLst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0 w 9936178"/>
              <a:gd name="connsiteY4" fmla="*/ 0 h 13716000"/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0 w 9936178"/>
              <a:gd name="connsiteY5" fmla="*/ 0 h 13716000"/>
              <a:gd name="connsiteX0" fmla="*/ 175245 w 10111423"/>
              <a:gd name="connsiteY0" fmla="*/ 0 h 13716000"/>
              <a:gd name="connsiteX1" fmla="*/ 10111423 w 10111423"/>
              <a:gd name="connsiteY1" fmla="*/ 0 h 13716000"/>
              <a:gd name="connsiteX2" fmla="*/ 10111423 w 10111423"/>
              <a:gd name="connsiteY2" fmla="*/ 13716000 h 13716000"/>
              <a:gd name="connsiteX3" fmla="*/ 175245 w 10111423"/>
              <a:gd name="connsiteY3" fmla="*/ 13716000 h 13716000"/>
              <a:gd name="connsiteX4" fmla="*/ 3131170 w 10111423"/>
              <a:gd name="connsiteY4" fmla="*/ 6680200 h 13716000"/>
              <a:gd name="connsiteX5" fmla="*/ 175245 w 10111423"/>
              <a:gd name="connsiteY5" fmla="*/ 0 h 13716000"/>
              <a:gd name="connsiteX0" fmla="*/ 207023 w 10143201"/>
              <a:gd name="connsiteY0" fmla="*/ 0 h 15045022"/>
              <a:gd name="connsiteX1" fmla="*/ 10143201 w 10143201"/>
              <a:gd name="connsiteY1" fmla="*/ 0 h 15045022"/>
              <a:gd name="connsiteX2" fmla="*/ 10143201 w 10143201"/>
              <a:gd name="connsiteY2" fmla="*/ 13716000 h 15045022"/>
              <a:gd name="connsiteX3" fmla="*/ 207023 w 10143201"/>
              <a:gd name="connsiteY3" fmla="*/ 13716000 h 15045022"/>
              <a:gd name="connsiteX4" fmla="*/ 3162948 w 10143201"/>
              <a:gd name="connsiteY4" fmla="*/ 6680200 h 15045022"/>
              <a:gd name="connsiteX5" fmla="*/ 207023 w 10143201"/>
              <a:gd name="connsiteY5" fmla="*/ 0 h 15045022"/>
              <a:gd name="connsiteX0" fmla="*/ 207023 w 10143201"/>
              <a:gd name="connsiteY0" fmla="*/ 0 h 14732000"/>
              <a:gd name="connsiteX1" fmla="*/ 10143201 w 10143201"/>
              <a:gd name="connsiteY1" fmla="*/ 0 h 14732000"/>
              <a:gd name="connsiteX2" fmla="*/ 10143201 w 10143201"/>
              <a:gd name="connsiteY2" fmla="*/ 13716000 h 14732000"/>
              <a:gd name="connsiteX3" fmla="*/ 207023 w 10143201"/>
              <a:gd name="connsiteY3" fmla="*/ 13716000 h 14732000"/>
              <a:gd name="connsiteX4" fmla="*/ 3162948 w 10143201"/>
              <a:gd name="connsiteY4" fmla="*/ 6680200 h 14732000"/>
              <a:gd name="connsiteX5" fmla="*/ 207023 w 10143201"/>
              <a:gd name="connsiteY5" fmla="*/ 0 h 14732000"/>
              <a:gd name="connsiteX0" fmla="*/ 207023 w 10143201"/>
              <a:gd name="connsiteY0" fmla="*/ 0 h 14732000"/>
              <a:gd name="connsiteX1" fmla="*/ 10143201 w 10143201"/>
              <a:gd name="connsiteY1" fmla="*/ 0 h 14732000"/>
              <a:gd name="connsiteX2" fmla="*/ 10143201 w 10143201"/>
              <a:gd name="connsiteY2" fmla="*/ 13716000 h 14732000"/>
              <a:gd name="connsiteX3" fmla="*/ 207023 w 10143201"/>
              <a:gd name="connsiteY3" fmla="*/ 13716000 h 14732000"/>
              <a:gd name="connsiteX4" fmla="*/ 3162948 w 10143201"/>
              <a:gd name="connsiteY4" fmla="*/ 6680200 h 14732000"/>
              <a:gd name="connsiteX5" fmla="*/ 207023 w 10143201"/>
              <a:gd name="connsiteY5" fmla="*/ 0 h 14732000"/>
              <a:gd name="connsiteX0" fmla="*/ 207023 w 10143201"/>
              <a:gd name="connsiteY0" fmla="*/ 0 h 14732000"/>
              <a:gd name="connsiteX1" fmla="*/ 10143201 w 10143201"/>
              <a:gd name="connsiteY1" fmla="*/ 0 h 14732000"/>
              <a:gd name="connsiteX2" fmla="*/ 10143201 w 10143201"/>
              <a:gd name="connsiteY2" fmla="*/ 13716000 h 14732000"/>
              <a:gd name="connsiteX3" fmla="*/ 207023 w 10143201"/>
              <a:gd name="connsiteY3" fmla="*/ 13716000 h 14732000"/>
              <a:gd name="connsiteX4" fmla="*/ 3162948 w 10143201"/>
              <a:gd name="connsiteY4" fmla="*/ 6680200 h 14732000"/>
              <a:gd name="connsiteX5" fmla="*/ 207023 w 10143201"/>
              <a:gd name="connsiteY5" fmla="*/ 0 h 14732000"/>
              <a:gd name="connsiteX0" fmla="*/ 207023 w 11385223"/>
              <a:gd name="connsiteY0" fmla="*/ 0 h 15045022"/>
              <a:gd name="connsiteX1" fmla="*/ 10143201 w 11385223"/>
              <a:gd name="connsiteY1" fmla="*/ 0 h 15045022"/>
              <a:gd name="connsiteX2" fmla="*/ 10143201 w 11385223"/>
              <a:gd name="connsiteY2" fmla="*/ 13716000 h 15045022"/>
              <a:gd name="connsiteX3" fmla="*/ 207023 w 11385223"/>
              <a:gd name="connsiteY3" fmla="*/ 13716000 h 15045022"/>
              <a:gd name="connsiteX4" fmla="*/ 3162948 w 11385223"/>
              <a:gd name="connsiteY4" fmla="*/ 6680200 h 15045022"/>
              <a:gd name="connsiteX5" fmla="*/ 207023 w 11385223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1385223"/>
              <a:gd name="connsiteY0" fmla="*/ 0 h 15045022"/>
              <a:gd name="connsiteX1" fmla="*/ 10143201 w 11385223"/>
              <a:gd name="connsiteY1" fmla="*/ 0 h 15045022"/>
              <a:gd name="connsiteX2" fmla="*/ 10143201 w 11385223"/>
              <a:gd name="connsiteY2" fmla="*/ 13716000 h 15045022"/>
              <a:gd name="connsiteX3" fmla="*/ 207023 w 11385223"/>
              <a:gd name="connsiteY3" fmla="*/ 13716000 h 15045022"/>
              <a:gd name="connsiteX4" fmla="*/ 3162948 w 11385223"/>
              <a:gd name="connsiteY4" fmla="*/ 6680200 h 15045022"/>
              <a:gd name="connsiteX5" fmla="*/ 207023 w 11385223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0879214"/>
              <a:gd name="connsiteY0" fmla="*/ 0 h 15045022"/>
              <a:gd name="connsiteX1" fmla="*/ 10143201 w 10879214"/>
              <a:gd name="connsiteY1" fmla="*/ 0 h 15045022"/>
              <a:gd name="connsiteX2" fmla="*/ 10143201 w 10879214"/>
              <a:gd name="connsiteY2" fmla="*/ 13716000 h 15045022"/>
              <a:gd name="connsiteX3" fmla="*/ 207023 w 10879214"/>
              <a:gd name="connsiteY3" fmla="*/ 13716000 h 15045022"/>
              <a:gd name="connsiteX4" fmla="*/ 3162948 w 10879214"/>
              <a:gd name="connsiteY4" fmla="*/ 6680200 h 15045022"/>
              <a:gd name="connsiteX5" fmla="*/ 207023 w 10879214"/>
              <a:gd name="connsiteY5" fmla="*/ 0 h 15045022"/>
              <a:gd name="connsiteX0" fmla="*/ 207023 w 10143201"/>
              <a:gd name="connsiteY0" fmla="*/ 0 h 15045022"/>
              <a:gd name="connsiteX1" fmla="*/ 10143201 w 10143201"/>
              <a:gd name="connsiteY1" fmla="*/ 0 h 15045022"/>
              <a:gd name="connsiteX2" fmla="*/ 10143201 w 10143201"/>
              <a:gd name="connsiteY2" fmla="*/ 13716000 h 15045022"/>
              <a:gd name="connsiteX3" fmla="*/ 207023 w 10143201"/>
              <a:gd name="connsiteY3" fmla="*/ 13716000 h 15045022"/>
              <a:gd name="connsiteX4" fmla="*/ 3162948 w 10143201"/>
              <a:gd name="connsiteY4" fmla="*/ 6680200 h 15045022"/>
              <a:gd name="connsiteX5" fmla="*/ 207023 w 10143201"/>
              <a:gd name="connsiteY5" fmla="*/ 0 h 15045022"/>
              <a:gd name="connsiteX0" fmla="*/ 207023 w 10143201"/>
              <a:gd name="connsiteY0" fmla="*/ 0 h 15045022"/>
              <a:gd name="connsiteX1" fmla="*/ 10143201 w 10143201"/>
              <a:gd name="connsiteY1" fmla="*/ 0 h 15045022"/>
              <a:gd name="connsiteX2" fmla="*/ 10143201 w 10143201"/>
              <a:gd name="connsiteY2" fmla="*/ 13716000 h 15045022"/>
              <a:gd name="connsiteX3" fmla="*/ 207023 w 10143201"/>
              <a:gd name="connsiteY3" fmla="*/ 13716000 h 15045022"/>
              <a:gd name="connsiteX4" fmla="*/ 3162948 w 10143201"/>
              <a:gd name="connsiteY4" fmla="*/ 6680200 h 15045022"/>
              <a:gd name="connsiteX5" fmla="*/ 207023 w 10143201"/>
              <a:gd name="connsiteY5" fmla="*/ 0 h 15045022"/>
              <a:gd name="connsiteX0" fmla="*/ 207023 w 10143201"/>
              <a:gd name="connsiteY0" fmla="*/ 0 h 14237170"/>
              <a:gd name="connsiteX1" fmla="*/ 10143201 w 10143201"/>
              <a:gd name="connsiteY1" fmla="*/ 0 h 14237170"/>
              <a:gd name="connsiteX2" fmla="*/ 10143201 w 10143201"/>
              <a:gd name="connsiteY2" fmla="*/ 13716000 h 14237170"/>
              <a:gd name="connsiteX3" fmla="*/ 207023 w 10143201"/>
              <a:gd name="connsiteY3" fmla="*/ 13716000 h 14237170"/>
              <a:gd name="connsiteX4" fmla="*/ 3162948 w 10143201"/>
              <a:gd name="connsiteY4" fmla="*/ 6680200 h 14237170"/>
              <a:gd name="connsiteX5" fmla="*/ 207023 w 10143201"/>
              <a:gd name="connsiteY5" fmla="*/ 0 h 14237170"/>
              <a:gd name="connsiteX0" fmla="*/ 207023 w 10143201"/>
              <a:gd name="connsiteY0" fmla="*/ 0 h 13716000"/>
              <a:gd name="connsiteX1" fmla="*/ 10143201 w 10143201"/>
              <a:gd name="connsiteY1" fmla="*/ 0 h 13716000"/>
              <a:gd name="connsiteX2" fmla="*/ 10143201 w 10143201"/>
              <a:gd name="connsiteY2" fmla="*/ 13716000 h 13716000"/>
              <a:gd name="connsiteX3" fmla="*/ 207023 w 10143201"/>
              <a:gd name="connsiteY3" fmla="*/ 13716000 h 13716000"/>
              <a:gd name="connsiteX4" fmla="*/ 3162948 w 10143201"/>
              <a:gd name="connsiteY4" fmla="*/ 6680200 h 13716000"/>
              <a:gd name="connsiteX5" fmla="*/ 207023 w 10143201"/>
              <a:gd name="connsiteY5" fmla="*/ 0 h 13716000"/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0 w 9936178"/>
              <a:gd name="connsiteY5" fmla="*/ 0 h 13716000"/>
              <a:gd name="connsiteX0" fmla="*/ 0 w 9936178"/>
              <a:gd name="connsiteY0" fmla="*/ 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0 w 9936178"/>
              <a:gd name="connsiteY5" fmla="*/ 0 h 13716000"/>
              <a:gd name="connsiteX0" fmla="*/ 355600 w 9936178"/>
              <a:gd name="connsiteY0" fmla="*/ 25400 h 13716000"/>
              <a:gd name="connsiteX1" fmla="*/ 9936178 w 9936178"/>
              <a:gd name="connsiteY1" fmla="*/ 0 h 13716000"/>
              <a:gd name="connsiteX2" fmla="*/ 9936178 w 9936178"/>
              <a:gd name="connsiteY2" fmla="*/ 13716000 h 13716000"/>
              <a:gd name="connsiteX3" fmla="*/ 0 w 9936178"/>
              <a:gd name="connsiteY3" fmla="*/ 13716000 h 13716000"/>
              <a:gd name="connsiteX4" fmla="*/ 2955925 w 9936178"/>
              <a:gd name="connsiteY4" fmla="*/ 6680200 h 13716000"/>
              <a:gd name="connsiteX5" fmla="*/ 355600 w 9936178"/>
              <a:gd name="connsiteY5" fmla="*/ 25400 h 13716000"/>
              <a:gd name="connsiteX0" fmla="*/ 50800 w 9631378"/>
              <a:gd name="connsiteY0" fmla="*/ 25400 h 13716000"/>
              <a:gd name="connsiteX1" fmla="*/ 9631378 w 9631378"/>
              <a:gd name="connsiteY1" fmla="*/ 0 h 13716000"/>
              <a:gd name="connsiteX2" fmla="*/ 9631378 w 9631378"/>
              <a:gd name="connsiteY2" fmla="*/ 13716000 h 13716000"/>
              <a:gd name="connsiteX3" fmla="*/ 0 w 9631378"/>
              <a:gd name="connsiteY3" fmla="*/ 13690600 h 13716000"/>
              <a:gd name="connsiteX4" fmla="*/ 2651125 w 9631378"/>
              <a:gd name="connsiteY4" fmla="*/ 6680200 h 13716000"/>
              <a:gd name="connsiteX5" fmla="*/ 50800 w 9631378"/>
              <a:gd name="connsiteY5" fmla="*/ 25400 h 13716000"/>
              <a:gd name="connsiteX0" fmla="*/ 50800 w 9631378"/>
              <a:gd name="connsiteY0" fmla="*/ 25400 h 13716000"/>
              <a:gd name="connsiteX1" fmla="*/ 9631378 w 9631378"/>
              <a:gd name="connsiteY1" fmla="*/ 0 h 13716000"/>
              <a:gd name="connsiteX2" fmla="*/ 9631378 w 9631378"/>
              <a:gd name="connsiteY2" fmla="*/ 13716000 h 13716000"/>
              <a:gd name="connsiteX3" fmla="*/ 0 w 9631378"/>
              <a:gd name="connsiteY3" fmla="*/ 13690600 h 13716000"/>
              <a:gd name="connsiteX4" fmla="*/ 2610485 w 9631378"/>
              <a:gd name="connsiteY4" fmla="*/ 6791960 h 13716000"/>
              <a:gd name="connsiteX5" fmla="*/ 50800 w 9631378"/>
              <a:gd name="connsiteY5" fmla="*/ 25400 h 13716000"/>
              <a:gd name="connsiteX0" fmla="*/ 50800 w 9631378"/>
              <a:gd name="connsiteY0" fmla="*/ 25400 h 13716000"/>
              <a:gd name="connsiteX1" fmla="*/ 9631378 w 9631378"/>
              <a:gd name="connsiteY1" fmla="*/ 0 h 13716000"/>
              <a:gd name="connsiteX2" fmla="*/ 9631378 w 9631378"/>
              <a:gd name="connsiteY2" fmla="*/ 13716000 h 13716000"/>
              <a:gd name="connsiteX3" fmla="*/ 0 w 9631378"/>
              <a:gd name="connsiteY3" fmla="*/ 13690600 h 13716000"/>
              <a:gd name="connsiteX4" fmla="*/ 2620645 w 9631378"/>
              <a:gd name="connsiteY4" fmla="*/ 6751320 h 13716000"/>
              <a:gd name="connsiteX5" fmla="*/ 50800 w 9631378"/>
              <a:gd name="connsiteY5" fmla="*/ 25400 h 13716000"/>
              <a:gd name="connsiteX0" fmla="*/ 62375 w 9642953"/>
              <a:gd name="connsiteY0" fmla="*/ 25400 h 13725324"/>
              <a:gd name="connsiteX1" fmla="*/ 9642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632220 w 9642953"/>
              <a:gd name="connsiteY4" fmla="*/ 6751320 h 13725324"/>
              <a:gd name="connsiteX5" fmla="*/ 62375 w 9642953"/>
              <a:gd name="connsiteY5" fmla="*/ 25400 h 13725324"/>
              <a:gd name="connsiteX0" fmla="*/ 16077 w 9642953"/>
              <a:gd name="connsiteY0" fmla="*/ 2250 h 13725324"/>
              <a:gd name="connsiteX1" fmla="*/ 9642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632220 w 9642953"/>
              <a:gd name="connsiteY4" fmla="*/ 6751320 h 13725324"/>
              <a:gd name="connsiteX5" fmla="*/ 16077 w 9642953"/>
              <a:gd name="connsiteY5" fmla="*/ 2250 h 13725324"/>
              <a:gd name="connsiteX0" fmla="*/ 16077 w 9642953"/>
              <a:gd name="connsiteY0" fmla="*/ 2250 h 13725324"/>
              <a:gd name="connsiteX1" fmla="*/ 9642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585921 w 9642953"/>
              <a:gd name="connsiteY4" fmla="*/ 6751320 h 13725324"/>
              <a:gd name="connsiteX5" fmla="*/ 16077 w 9642953"/>
              <a:gd name="connsiteY5" fmla="*/ 2250 h 13725324"/>
              <a:gd name="connsiteX0" fmla="*/ 16077 w 9642953"/>
              <a:gd name="connsiteY0" fmla="*/ 2250 h 13725324"/>
              <a:gd name="connsiteX1" fmla="*/ 8880953 w 9642953"/>
              <a:gd name="connsiteY1" fmla="*/ 0 h 13725324"/>
              <a:gd name="connsiteX2" fmla="*/ 9642953 w 9642953"/>
              <a:gd name="connsiteY2" fmla="*/ 13716000 h 13725324"/>
              <a:gd name="connsiteX3" fmla="*/ 0 w 9642953"/>
              <a:gd name="connsiteY3" fmla="*/ 13725324 h 13725324"/>
              <a:gd name="connsiteX4" fmla="*/ 2585921 w 9642953"/>
              <a:gd name="connsiteY4" fmla="*/ 6751320 h 13725324"/>
              <a:gd name="connsiteX5" fmla="*/ 16077 w 9642953"/>
              <a:gd name="connsiteY5" fmla="*/ 2250 h 13725324"/>
              <a:gd name="connsiteX0" fmla="*/ 16077 w 8880953"/>
              <a:gd name="connsiteY0" fmla="*/ 2250 h 13741400"/>
              <a:gd name="connsiteX1" fmla="*/ 8880953 w 8880953"/>
              <a:gd name="connsiteY1" fmla="*/ 0 h 13741400"/>
              <a:gd name="connsiteX2" fmla="*/ 8880953 w 8880953"/>
              <a:gd name="connsiteY2" fmla="*/ 13741400 h 13741400"/>
              <a:gd name="connsiteX3" fmla="*/ 0 w 8880953"/>
              <a:gd name="connsiteY3" fmla="*/ 13725324 h 13741400"/>
              <a:gd name="connsiteX4" fmla="*/ 2585921 w 8880953"/>
              <a:gd name="connsiteY4" fmla="*/ 6751320 h 13741400"/>
              <a:gd name="connsiteX5" fmla="*/ 16077 w 8880953"/>
              <a:gd name="connsiteY5" fmla="*/ 2250 h 13741400"/>
              <a:gd name="connsiteX0" fmla="*/ 16077 w 8880953"/>
              <a:gd name="connsiteY0" fmla="*/ 2250 h 13725324"/>
              <a:gd name="connsiteX1" fmla="*/ 8880953 w 8880953"/>
              <a:gd name="connsiteY1" fmla="*/ 0 h 13725324"/>
              <a:gd name="connsiteX2" fmla="*/ 8880953 w 8880953"/>
              <a:gd name="connsiteY2" fmla="*/ 13718251 h 13725324"/>
              <a:gd name="connsiteX3" fmla="*/ 0 w 8880953"/>
              <a:gd name="connsiteY3" fmla="*/ 13725324 h 13725324"/>
              <a:gd name="connsiteX4" fmla="*/ 2585921 w 8880953"/>
              <a:gd name="connsiteY4" fmla="*/ 6751320 h 13725324"/>
              <a:gd name="connsiteX5" fmla="*/ 16077 w 8880953"/>
              <a:gd name="connsiteY5" fmla="*/ 2250 h 13725324"/>
              <a:gd name="connsiteX0" fmla="*/ 16077 w 8880953"/>
              <a:gd name="connsiteY0" fmla="*/ 2250 h 13729825"/>
              <a:gd name="connsiteX1" fmla="*/ 8880953 w 8880953"/>
              <a:gd name="connsiteY1" fmla="*/ 0 h 13729825"/>
              <a:gd name="connsiteX2" fmla="*/ 8869379 w 8880953"/>
              <a:gd name="connsiteY2" fmla="*/ 13729825 h 13729825"/>
              <a:gd name="connsiteX3" fmla="*/ 0 w 8880953"/>
              <a:gd name="connsiteY3" fmla="*/ 13725324 h 13729825"/>
              <a:gd name="connsiteX4" fmla="*/ 2585921 w 8880953"/>
              <a:gd name="connsiteY4" fmla="*/ 6751320 h 13729825"/>
              <a:gd name="connsiteX5" fmla="*/ 16077 w 8880953"/>
              <a:gd name="connsiteY5" fmla="*/ 2250 h 13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0953" h="13729825">
                <a:moveTo>
                  <a:pt x="16077" y="2250"/>
                </a:moveTo>
                <a:lnTo>
                  <a:pt x="8880953" y="0"/>
                </a:lnTo>
                <a:lnTo>
                  <a:pt x="8869379" y="13729825"/>
                </a:lnTo>
                <a:lnTo>
                  <a:pt x="0" y="13725324"/>
                </a:lnTo>
                <a:lnTo>
                  <a:pt x="2585921" y="6751320"/>
                </a:lnTo>
                <a:lnTo>
                  <a:pt x="16077" y="2250"/>
                </a:ln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algn="ctr"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B8B226-C026-5B41-8DF8-CE1C75FD8C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1099" y="457945"/>
            <a:ext cx="6221642" cy="542975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8BEC1-770E-C549-A6A1-8DF59D0475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458" y="1915584"/>
            <a:ext cx="6589607" cy="2746904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9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 userDrawn="1"/>
        </p:nvSpPr>
        <p:spPr bwMode="auto">
          <a:xfrm>
            <a:off x="-95250" y="2346325"/>
            <a:ext cx="11743268" cy="2703513"/>
          </a:xfrm>
          <a:prstGeom prst="rightArrow">
            <a:avLst>
              <a:gd name="adj1" fmla="val 100000"/>
              <a:gd name="adj2" fmla="val 29018"/>
            </a:avLst>
          </a:prstGeom>
          <a:noFill/>
          <a:ln w="76200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kumimoji="0" lang="en-US" sz="200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1199286" y="6311900"/>
            <a:ext cx="476249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0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434116" y="2345532"/>
            <a:ext cx="9214237" cy="2704306"/>
          </a:xfrm>
          <a:prstGeom prst="rect">
            <a:avLst/>
          </a:prstGeom>
        </p:spPr>
        <p:txBody>
          <a:bodyPr lIns="38389" tIns="19194" rIns="38389" bIns="19194" anchor="ctr"/>
          <a:lstStyle>
            <a:lvl1pPr algn="l">
              <a:defRPr sz="4900"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4116" y="5319717"/>
            <a:ext cx="9214237" cy="714375"/>
          </a:xfrm>
          <a:prstGeom prst="rect">
            <a:avLst/>
          </a:prstGeom>
        </p:spPr>
        <p:txBody>
          <a:bodyPr lIns="38389" tIns="19194" rIns="38389" bIns="19194"/>
          <a:lstStyle>
            <a:lvl1pPr marL="0" indent="0" algn="l">
              <a:buNone/>
              <a:defRPr sz="2700" baseline="0">
                <a:solidFill>
                  <a:srgbClr val="5A6C6E"/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112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8F06DF-25BF-DA43-A249-1D8E105D81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821" y="0"/>
            <a:ext cx="12192000" cy="6858000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>
            <a:lvl1pPr algn="ctr">
              <a:defRPr b="0">
                <a:solidFill>
                  <a:schemeClr val="bg2"/>
                </a:solidFill>
                <a:latin typeface="YS Text Light" pitchFamily="2" charset="-52"/>
              </a:defRPr>
            </a:lvl1pPr>
          </a:lstStyle>
          <a:p>
            <a:r>
              <a:rPr lang="ru-RU" dirty="0"/>
              <a:t>На фон нужно вставить изображение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2A1BFC-2E62-AF46-B06C-706D800F0B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1099" y="457945"/>
            <a:ext cx="9154740" cy="542975"/>
          </a:xfrm>
          <a:prstGeom prst="rect">
            <a:avLst/>
          </a:prstGeom>
        </p:spPr>
        <p:txBody>
          <a:bodyPr tIns="125999" anchor="t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YS Text Light" pitchFamily="2" charset="-52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0F8C3D-6D3E-D240-A05F-03CA334B26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458" y="1915584"/>
            <a:ext cx="4392364" cy="2746904"/>
          </a:xfrm>
        </p:spPr>
        <p:txBody>
          <a:bodyPr vert="horz" tIns="216000" rIns="0" anchor="ctr" anchorCtr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solidFill>
                  <a:schemeClr val="bg1"/>
                </a:solidFill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73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620971" y="1912468"/>
            <a:ext cx="3288736" cy="369564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521099" y="815182"/>
            <a:ext cx="9154740" cy="736600"/>
          </a:xfrm>
        </p:spPr>
        <p:txBody>
          <a:bodyPr tIns="216000" rIns="0" anchor="t"/>
          <a:lstStyle>
            <a:lvl1pPr>
              <a:defRPr b="0" baseline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59F20745-D3B4-E445-AF16-337808FC88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21099" y="1914431"/>
            <a:ext cx="729329" cy="3667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68C071BF-C16D-9E4B-AEEF-072A72D2CB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621693" y="2652346"/>
            <a:ext cx="3288736" cy="360729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D1B7A5B9-7DAF-A941-AE5F-8010D004A7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521099" y="2653898"/>
            <a:ext cx="729329" cy="36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519C18FB-A744-6849-8662-B416DEBDF17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621693" y="3383848"/>
            <a:ext cx="3288736" cy="360729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F4406C1D-B142-5F47-9DBA-4D0B7047D1E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521099" y="3385400"/>
            <a:ext cx="729329" cy="36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2BEC180E-3B2E-8640-8FD3-C1E1AC2375D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21693" y="4113224"/>
            <a:ext cx="3288736" cy="360729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A0B4DC4D-EBAE-5742-8F8D-6B3F47BCCE3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521099" y="4114775"/>
            <a:ext cx="729329" cy="3580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2D16315E-6FEC-174B-B128-E5925E3BF57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621693" y="4844867"/>
            <a:ext cx="3288736" cy="36530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Пятый раздел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5142D94-0E1F-2049-A2D9-0B85288052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521099" y="4843761"/>
            <a:ext cx="729329" cy="36641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0A800AF3-5748-4E43-804C-FC43E177662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621693" y="5577994"/>
            <a:ext cx="3288736" cy="36530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Шестой раздел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EDE561E0-4221-244D-9277-8CEBC45B769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521099" y="5576888"/>
            <a:ext cx="729329" cy="36641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9B3E06BA-02B6-454D-8FF6-9F34EB7F266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386684" y="1912468"/>
            <a:ext cx="3288736" cy="369564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Седьмой раздел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6B97D422-B3E5-1D45-ADF1-E96D651934A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286812" y="1914431"/>
            <a:ext cx="729329" cy="3667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A027CAEB-994C-F846-BC00-4FACCD445DA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387406" y="2652346"/>
            <a:ext cx="3288736" cy="360729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Восьмой раздел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DCC82649-AFC6-C546-B02B-707A8BFB64EA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286812" y="2653898"/>
            <a:ext cx="729329" cy="36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43" name="Текст 6">
            <a:extLst>
              <a:ext uri="{FF2B5EF4-FFF2-40B4-BE49-F238E27FC236}">
                <a16:creationId xmlns:a16="http://schemas.microsoft.com/office/drawing/2014/main" id="{785F48D9-DFBF-F543-A309-A41926032259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387406" y="3383848"/>
            <a:ext cx="3288736" cy="360729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Девятый раздел</a:t>
            </a:r>
          </a:p>
        </p:txBody>
      </p:sp>
      <p:sp>
        <p:nvSpPr>
          <p:cNvPr id="66" name="Текст 3">
            <a:extLst>
              <a:ext uri="{FF2B5EF4-FFF2-40B4-BE49-F238E27FC236}">
                <a16:creationId xmlns:a16="http://schemas.microsoft.com/office/drawing/2014/main" id="{D070534D-117D-5D45-A37B-B8EA2D6523C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86812" y="3385400"/>
            <a:ext cx="729329" cy="36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CACCE557-BB3B-0A4E-AA6C-0DF5ABD7E68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387406" y="4113224"/>
            <a:ext cx="3288736" cy="360729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Десятый раздел</a:t>
            </a:r>
          </a:p>
        </p:txBody>
      </p:sp>
      <p:sp>
        <p:nvSpPr>
          <p:cNvPr id="68" name="Текст 3">
            <a:extLst>
              <a:ext uri="{FF2B5EF4-FFF2-40B4-BE49-F238E27FC236}">
                <a16:creationId xmlns:a16="http://schemas.microsoft.com/office/drawing/2014/main" id="{D3DEBB94-69EE-5842-9000-3509D15EACD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86812" y="4114775"/>
            <a:ext cx="729329" cy="3580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69" name="Текст 6">
            <a:extLst>
              <a:ext uri="{FF2B5EF4-FFF2-40B4-BE49-F238E27FC236}">
                <a16:creationId xmlns:a16="http://schemas.microsoft.com/office/drawing/2014/main" id="{88C3D922-D9E3-D743-94EE-C0562E3A27D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387406" y="4844867"/>
            <a:ext cx="3288736" cy="36530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Одиннадцатый раздел</a:t>
            </a:r>
          </a:p>
        </p:txBody>
      </p:sp>
      <p:sp>
        <p:nvSpPr>
          <p:cNvPr id="70" name="Текст 3">
            <a:extLst>
              <a:ext uri="{FF2B5EF4-FFF2-40B4-BE49-F238E27FC236}">
                <a16:creationId xmlns:a16="http://schemas.microsoft.com/office/drawing/2014/main" id="{9592070E-32D6-204B-98DD-C681B353234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286812" y="4843761"/>
            <a:ext cx="729329" cy="36641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71" name="Текст 6">
            <a:extLst>
              <a:ext uri="{FF2B5EF4-FFF2-40B4-BE49-F238E27FC236}">
                <a16:creationId xmlns:a16="http://schemas.microsoft.com/office/drawing/2014/main" id="{A5A0FFF5-8CA8-4949-AA02-7FE56AA031B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387406" y="5577994"/>
            <a:ext cx="3288736" cy="365308"/>
          </a:xfr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Двенадцатый раздел</a:t>
            </a:r>
          </a:p>
        </p:txBody>
      </p:sp>
      <p:sp>
        <p:nvSpPr>
          <p:cNvPr id="72" name="Текст 3">
            <a:extLst>
              <a:ext uri="{FF2B5EF4-FFF2-40B4-BE49-F238E27FC236}">
                <a16:creationId xmlns:a16="http://schemas.microsoft.com/office/drawing/2014/main" id="{1BE75190-6D2A-6E4A-9D09-464B35FDC32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286812" y="5576888"/>
            <a:ext cx="729329" cy="36641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1"/>
          <a:lstStyle>
            <a:lvl1pPr>
              <a:defRPr sz="24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907559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разделител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1099" y="819895"/>
            <a:ext cx="1649345" cy="731887"/>
          </a:xfrm>
        </p:spPr>
        <p:txBody>
          <a:bodyPr lIns="0" tIns="0" rIns="0" bIns="18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0" i="0">
                <a:latin typeface="YS Text Light" pitchFamily="2" charset="-52"/>
                <a:ea typeface="Yandex Sans Text Light" charset="0"/>
                <a:cs typeface="Yandex Sans Text Light" charset="0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10" indent="0" algn="ctr">
              <a:buNone/>
              <a:defRPr sz="1600"/>
            </a:lvl5pPr>
            <a:lvl6pPr marL="2285887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2" indent="0" algn="ctr">
              <a:buNone/>
              <a:defRPr sz="1600"/>
            </a:lvl8pPr>
            <a:lvl9pPr marL="3657419" indent="0" algn="ctr">
              <a:buNone/>
              <a:defRPr sz="1600"/>
            </a:lvl9pPr>
          </a:lstStyle>
          <a:p>
            <a:r>
              <a:rPr lang="ru-RU" dirty="0"/>
              <a:t>00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01DCE-0A8B-3C45-B41F-A56E96E73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5140" y="1045127"/>
            <a:ext cx="147906" cy="276709"/>
          </a:xfrm>
          <a:prstGeom prst="rect">
            <a:avLst/>
          </a:prstGeom>
        </p:spPr>
      </p:pic>
      <p:sp>
        <p:nvSpPr>
          <p:cNvPr id="9" name="Текст 7">
            <a:extLst>
              <a:ext uri="{FF2B5EF4-FFF2-40B4-BE49-F238E27FC236}">
                <a16:creationId xmlns:a16="http://schemas.microsoft.com/office/drawing/2014/main" id="{DC112D3D-C933-5B4D-80A2-E20728BDF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1099" y="3911273"/>
            <a:ext cx="9154740" cy="2213303"/>
          </a:xfrm>
        </p:spPr>
        <p:txBody>
          <a:bodyPr tIns="0" numCol="2" spcCol="360000">
            <a:noAutofit/>
          </a:bodyPr>
          <a:lstStyle>
            <a:lvl1pPr>
              <a:defRPr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Содержание раздела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5BBC7A0A-1135-6E40-A724-89CFA7EA5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1099" y="2100600"/>
            <a:ext cx="9155396" cy="1467000"/>
          </a:xfrm>
        </p:spPr>
        <p:txBody>
          <a:bodyPr tIns="0" bIns="162000" anchor="b"/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39125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275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607F4B8C-DB90-6540-9795-57F9A5AAA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4834C-13A3-1E45-A0FE-EAE4CD82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4987C1-9D19-CF40-BD05-035DFB1E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273CA4-8668-8D40-89E1-2DF41C77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52" y="1714925"/>
            <a:ext cx="10613078" cy="4409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2400"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2400"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2400"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321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C8D795-4C1C-AF42-9709-B72335385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1715720"/>
            <a:ext cx="3292639" cy="440885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4C2E3AF-06DA-2C4F-BDE4-E2EAFC12BA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57090" y="1714925"/>
            <a:ext cx="6949840" cy="4409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</p:txBody>
      </p:sp>
    </p:spTree>
    <p:extLst>
      <p:ext uri="{BB962C8B-B14F-4D97-AF65-F5344CB8AC3E}">
        <p14:creationId xmlns:p14="http://schemas.microsoft.com/office/powerpoint/2010/main" val="3811378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/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51AF27-5FB1-0D40-AA05-42DF65248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5D4967-2BE7-CC40-970C-E59E736E9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00CE3A18-3BEE-1E48-8DB5-EFDF81BE4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B4190AE-DE9D-7B45-8685-C75786D2E2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3852" y="1714925"/>
            <a:ext cx="5119971" cy="4409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91E2E21-1D6C-DD48-81BA-272FC2FB570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812" y="1714925"/>
            <a:ext cx="5120118" cy="4409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067852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0EBDA6F-21A1-7E49-AD6B-DA4F4E7C0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D9AF63-0A12-2D4E-9664-3EE781D6F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20BF5248-E041-F94F-85C6-134408C35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72462EC-AF59-4D4E-ABCE-0C5A2D583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1715720"/>
            <a:ext cx="3292639" cy="440885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682A56D-E86B-DE49-A3AA-B88DB8F5C2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57090" y="1714925"/>
            <a:ext cx="6949840" cy="2033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1F96D506-1E9B-A94F-BF59-F9E5F9FB61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57090" y="4104000"/>
            <a:ext cx="6949840" cy="2020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18" marR="0" indent="0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None/>
              <a:tabLst/>
              <a:defRPr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475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B556212-67BA-FE4E-A4C5-BEB4228D7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C2DF9-0B26-E448-AD09-5E231671B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0AC953BC-6440-414F-B224-7989C8495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4DA894-71EE-8F44-BC82-1B4FD8DA66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3852" y="1714925"/>
            <a:ext cx="5119971" cy="312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DB96E68-4ABE-704B-AFBC-B303CF814AF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812" y="1714925"/>
            <a:ext cx="5120118" cy="312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7B24B671-40E4-6946-947D-AA93D59EAC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5016600"/>
            <a:ext cx="8783365" cy="1107976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15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E306CA0-176F-4945-A654-2DBE4D1D5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2339929-65BC-754B-AF8C-4F30167D7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BA1667F9-A8AD-E64B-A003-654CEF801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6CE419A-D9BE-DA49-96A7-91BE433CB6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3852" y="1714925"/>
            <a:ext cx="3292639" cy="312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90909538-8E3A-AA48-B5DC-463AB585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5016600"/>
            <a:ext cx="8783365" cy="1107976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DD0D547E-0567-2E43-BDB4-18B73972463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53669" y="1714925"/>
            <a:ext cx="3289073" cy="312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7F3B418F-486F-E146-96CE-6A5782E1AE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16286" y="1714925"/>
            <a:ext cx="3290644" cy="3124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68619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3648" y="359170"/>
            <a:ext cx="11104704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547291" y="1351757"/>
            <a:ext cx="11100271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302275" indent="-319923">
              <a:spcAft>
                <a:spcPts val="504"/>
              </a:spcAft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sz="2200">
                <a:latin typeface="Arial"/>
                <a:cs typeface="Arial"/>
              </a:defRPr>
            </a:lvl3pPr>
            <a:lvl4pPr marL="332502" indent="-247865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sz="2200">
                <a:latin typeface="Arial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</a:t>
            </a:r>
            <a:r>
              <a:rPr lang="ru-RU" dirty="0"/>
              <a:t>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</a:t>
            </a:r>
            <a:r>
              <a:rPr lang="ru-RU" dirty="0"/>
              <a:t>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01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CBCA59-A27E-6F49-9EC9-3C2864EB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9D87B5-8C87-984D-8958-FBC95639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3FC09214-3A10-8149-B5D5-03C5DB0DE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85647C1-EE1C-7F44-8C28-ACEB3FC080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3852" y="2820600"/>
            <a:ext cx="5119971" cy="3303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E789020-B7CC-3649-8BFF-F3DCDA17E88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812" y="2820600"/>
            <a:ext cx="5120118" cy="3303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F820E3BF-EFD7-3F46-A713-6D087614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3" y="1720800"/>
            <a:ext cx="5119970" cy="928738"/>
          </a:xfrm>
        </p:spPr>
        <p:txBody>
          <a:bodyPr tIns="172800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94B867F9-5BE9-B348-BC8F-0600AA812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812" y="1720800"/>
            <a:ext cx="5119970" cy="928738"/>
          </a:xfrm>
        </p:spPr>
        <p:txBody>
          <a:bodyPr tIns="172800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2487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B46248E-F3FC-6345-9529-CFA085A39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78A705-AB97-1841-9C7A-780231BD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240A0DF0-5686-A049-8194-F9C6A0B54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DCA47866-DF59-C248-8DD9-3EA96B5D2F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3851" y="1727994"/>
            <a:ext cx="10613079" cy="3663156"/>
          </a:xfrm>
          <a:prstGeom prst="rect">
            <a:avLst/>
          </a:prstGeom>
        </p:spPr>
        <p:txBody>
          <a:bodyPr vert="horz" lIns="0" tIns="0" rIns="0" bIns="251999" rtlCol="0" anchor="ctr" anchorCtr="1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 или видео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887191F8-B8A1-8346-B126-212646171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5560841"/>
            <a:ext cx="8783365" cy="56373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123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ктограмма и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BBC7DF-D873-E246-A3AC-A27D9B155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6478937-D477-5C45-B143-3DE517137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2DE7455-C677-0147-BD3F-8159DEFAF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FD759DB2-5A2A-B441-923F-157EFDC160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53490" y="1720004"/>
            <a:ext cx="6953440" cy="3671146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 или видео</a:t>
            </a: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849F259-E97D-C24B-8BF0-C7DFA2E03D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17749" y="2951700"/>
            <a:ext cx="1469327" cy="1230778"/>
          </a:xfrm>
          <a:prstGeom prst="rect">
            <a:avLst/>
          </a:prstGeom>
        </p:spPr>
        <p:txBody>
          <a:bodyPr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2766219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D2F2E9B-267A-D74E-BDE4-F0545E327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10A1FE-E1CA-254D-BA86-1C6AB5725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34013F25-78B4-4141-97A7-04B0123FC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A719755-02DF-A443-B9A4-22DBA092A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3727714"/>
            <a:ext cx="329263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25FAA23-D708-2F47-89EE-1506A238C1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53490" y="3727714"/>
            <a:ext cx="329263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95AA5DD-8F39-D943-A674-08CB46760E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15779" y="3727714"/>
            <a:ext cx="329263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E43F7BE-93A2-0043-BFDC-BB3FA2ACAB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833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B25CCFA3-8B97-5A40-AA50-87E8A13E33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52902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1A3FFD3-33D2-6043-8F3D-69D7A54B974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15419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3027449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иктограмм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F8AC81-C369-C940-A083-BF9DDAA5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9DFE2CB-D51A-1145-BBC9-E6F46C48F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73FABF5D-A3D2-774B-90FE-1A4AC11A0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1BA67519-7FF6-6A4D-AA35-DD4676EF5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3" y="3727714"/>
            <a:ext cx="2376591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7DEE891-3469-564C-B6BE-5FDA03A0E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833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ACA28A7C-23D1-B048-AD02-4F2935C55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0053" y="3727714"/>
            <a:ext cx="2373770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0A210F1D-744E-964A-ACF1-3D683FC6F0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8999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EA6FB9E2-4FC7-DB4A-BBC2-2B19A7FDB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6813" y="3727714"/>
            <a:ext cx="2372770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88F39D33-7ADF-ED46-BCC5-341882E6AF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86734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21FFDC78-F317-FC4E-B13A-8E21382D5F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9487" y="3727714"/>
            <a:ext cx="2377443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8F1AE6B9-5E2B-C046-9C13-7810851DDB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29409" y="2117358"/>
            <a:ext cx="1462834" cy="1225339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</p:spTree>
    <p:extLst>
      <p:ext uri="{BB962C8B-B14F-4D97-AF65-F5344CB8AC3E}">
        <p14:creationId xmlns:p14="http://schemas.microsoft.com/office/powerpoint/2010/main" val="592254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иктограмм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5880279-9E00-5746-BEDF-976B37296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23FA0BE-FCB1-DD41-9AFE-6B2C787FB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F0125504-5AC3-DA40-B8E8-E1DAF443D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5FF8DA1-67B6-6442-A9F0-752AD16451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8560" y="2285333"/>
            <a:ext cx="1274056" cy="106721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B711B0C0-FDBC-FC48-87F0-86BD38D7C9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3" y="3727714"/>
            <a:ext cx="182489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id="{CEA5D801-8EAB-2940-8172-8C230088CE8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993838" y="2285333"/>
            <a:ext cx="1274056" cy="106721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295BD79E-FE02-FB47-89A7-EB7F457532C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86185" y="2285333"/>
            <a:ext cx="1274056" cy="106721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964D1A7-A05F-EC41-8983-D16EAA3DD07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82524" y="2285333"/>
            <a:ext cx="1274056" cy="106721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8085B9D2-B6D5-824B-B850-56C7D8D7E1C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79787" y="2285333"/>
            <a:ext cx="1274056" cy="1067211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пиктограммы </a:t>
            </a:r>
            <a:r>
              <a:rPr lang="en-US" dirty="0"/>
              <a:t>PNG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0EDA15CB-9243-E347-BA03-78B7EC32157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992600" y="3727714"/>
            <a:ext cx="182489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3F43B244-32A0-CA42-BF7C-1B7642AEC78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190521" y="3727714"/>
            <a:ext cx="182489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A19F0E9B-AF51-5A4B-931E-7C089D8E904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387080" y="3727714"/>
            <a:ext cx="182489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FE03F3F4-9505-9447-B902-4F8D7509E51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586382" y="3727714"/>
            <a:ext cx="1824899" cy="2030149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132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большое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2" y="6312341"/>
            <a:ext cx="5119971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5119971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86434" y="0"/>
            <a:ext cx="5905566" cy="6858000"/>
          </a:xfrm>
        </p:spPr>
        <p:txBody>
          <a:bodyPr bIns="5400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021A6DA9-00F7-2E4D-A607-2B4774BAD0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1715720"/>
            <a:ext cx="5119970" cy="440885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2400"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2400"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2400"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492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222" y="6312341"/>
            <a:ext cx="5854293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3222" y="273571"/>
            <a:ext cx="6953708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91E51-60DC-9F4C-BC54-EE9BDB13F6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086491" cy="6858000"/>
          </a:xfrm>
        </p:spPr>
        <p:txBody>
          <a:bodyPr tIns="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3759D08E-DECD-BB4C-87C7-900B554BF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3490" y="1715720"/>
            <a:ext cx="6953440" cy="440885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2400"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2400"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2400"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6154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6146" y="1727994"/>
            <a:ext cx="3290784" cy="4396581"/>
          </a:xfrm>
          <a:noFill/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DBE36696-F982-B440-93D7-FD7AE1827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852" y="1715720"/>
            <a:ext cx="6948889" cy="440885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sz="2400"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sz="2400"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2400"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8147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3851" y="1731645"/>
            <a:ext cx="6948890" cy="4392930"/>
          </a:xfrm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</a:t>
            </a:r>
            <a:br>
              <a:rPr lang="en-US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E07366D-205F-E342-9442-335AF82B0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4928" y="1715720"/>
            <a:ext cx="3292002" cy="4408855"/>
          </a:xfrm>
        </p:spPr>
        <p:txBody>
          <a:bodyPr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  <a:lvl2pPr marL="360000" marR="0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 b="0">
                <a:latin typeface="YS Text Light" pitchFamily="2" charset="-52"/>
              </a:defRPr>
            </a:lvl2pPr>
            <a:lvl3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 b="0">
                <a:latin typeface="YS Text Light" pitchFamily="2" charset="-52"/>
              </a:defRPr>
            </a:lvl3pPr>
            <a:lvl4pPr marL="360000" marR="0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b="0">
                <a:latin typeface="YS Text Light" pitchFamily="2" charset="-52"/>
              </a:defRPr>
            </a:lvl4pPr>
            <a:lvl5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5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Ключевая мысль</a:t>
            </a:r>
          </a:p>
          <a:p>
            <a:pPr marL="360000" marR="0" lvl="1" indent="-359982" algn="l" defTabSz="95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CC00"/>
              </a:buClr>
              <a:buSzPct val="120000"/>
              <a:buFont typeface="Arial Unicode MS" panose="020B0604020202020204" pitchFamily="34" charset="-128"/>
              <a:buChar char="▎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Маркированный список</a:t>
            </a:r>
          </a:p>
          <a:p>
            <a:pPr marL="360000" marR="0" lvl="2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 typeface="Yandex Sans Text Light" panose="02000000000000000000" pitchFamily="2" charset="-52"/>
              <a:buChar char="›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Нумерованный список</a:t>
            </a:r>
          </a:p>
          <a:p>
            <a:pPr marL="360000" marR="0" lvl="3" indent="-357982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4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778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3648" y="359170"/>
            <a:ext cx="11104704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547289" y="1351757"/>
            <a:ext cx="5411411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6236941" y="1351757"/>
            <a:ext cx="5411411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9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3851" y="1731645"/>
            <a:ext cx="10613079" cy="4392930"/>
          </a:xfrm>
        </p:spPr>
        <p:txBody>
          <a:bodyPr tIns="468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819456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3851" y="1731645"/>
            <a:ext cx="5119971" cy="4392930"/>
          </a:xfrm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4D80212A-4362-B54E-94D4-393F5D1CB6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6812" y="1731645"/>
            <a:ext cx="5119971" cy="4392930"/>
          </a:xfrm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4210797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2FEAE7-7057-4449-B93D-8877B3B3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2129F-1D47-254A-89F8-DC26161B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FFF6938D-3112-4D42-A9E5-13EC2B15E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51D18458-3918-4B43-83CC-BE9872AE6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3851" y="1731645"/>
            <a:ext cx="3292640" cy="4392930"/>
          </a:xfrm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8A2693F-48EF-E14E-9B89-421D6299B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53042" y="1731645"/>
            <a:ext cx="3289700" cy="4392930"/>
          </a:xfrm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D43D93D4-A86E-1248-B402-BACDE7FB57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4757" y="1731645"/>
            <a:ext cx="3292173" cy="4392930"/>
          </a:xfrm>
        </p:spPr>
        <p:txBody>
          <a:bodyPr tIns="180000" bIns="0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</a:t>
            </a:r>
            <a:br>
              <a:rPr lang="ru-RU" dirty="0"/>
            </a:br>
            <a:r>
              <a:rPr lang="ru-RU" dirty="0"/>
              <a:t>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788477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YS Text Light" pitchFamily="2" charset="-52"/>
              </a:defRPr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EC28-5BE0-7E49-9412-397DBC16A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79FD6-9EE1-764D-9BF1-8C9BF659A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299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61AA1D6-93BC-7E46-B43D-C6BE24CBC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099" y="5025231"/>
            <a:ext cx="6224992" cy="914401"/>
          </a:xfrm>
        </p:spPr>
        <p:txBody>
          <a:bodyPr lIns="0" tIns="0" rIns="0" bIns="27000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latin typeface="YS Text Ligh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10" indent="0" algn="ctr">
              <a:buNone/>
              <a:defRPr sz="1600"/>
            </a:lvl5pPr>
            <a:lvl6pPr marL="2285887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2" indent="0" algn="ctr">
              <a:buNone/>
              <a:defRPr sz="1600"/>
            </a:lvl8pPr>
            <a:lvl9pPr marL="3657419" indent="0" algn="ctr">
              <a:buNone/>
              <a:defRPr sz="1600"/>
            </a:lvl9pPr>
          </a:lstStyle>
          <a:p>
            <a:r>
              <a:rPr lang="ru-RU" dirty="0"/>
              <a:t>Автор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526179" y="1555750"/>
            <a:ext cx="9704051" cy="3106738"/>
          </a:xfrm>
        </p:spPr>
        <p:txBody>
          <a:bodyPr tIns="180000" anchor="ctr">
            <a:noAutofit/>
          </a:bodyPr>
          <a:lstStyle>
            <a:lvl1pPr marL="0" indent="0">
              <a:buClr>
                <a:schemeClr val="bg2"/>
              </a:buClr>
              <a:buSzPct val="120000"/>
              <a:buFont typeface="Arial Unicode MS" panose="020B0604020202020204" pitchFamily="34" charset="-128"/>
              <a:buChar char="▎"/>
              <a:defRPr sz="4800" b="0" baseline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20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чёрный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3B634B-388F-A448-9977-928240B53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bg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750DB9-1050-F946-A127-D0A81371C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bg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E93341BD-A05E-7146-B509-3E298CC0F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solidFill>
                  <a:schemeClr val="bg1"/>
                </a:solidFill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78235F-978B-214B-8415-D194E2679F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5820" y="1552289"/>
            <a:ext cx="10611110" cy="4572286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300"/>
              </a:spcBef>
              <a:defRPr b="0" i="0">
                <a:solidFill>
                  <a:schemeClr val="bg1"/>
                </a:solidFill>
                <a:latin typeface="YS Text Light" pitchFamily="2" charset="-52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3925095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 (фон 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6CB4852-24CC-9546-8775-D111FA686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E609C07-4ABA-9149-94E6-B2C8983A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45484853-AF1C-9C4F-87F8-C9C5A3ED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2" y="273571"/>
            <a:ext cx="10617097" cy="727349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C83B333-F3B4-444F-8A46-A3EA094A3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5820" y="1552289"/>
            <a:ext cx="10611110" cy="4572286"/>
          </a:xfrm>
        </p:spPr>
        <p:txBody>
          <a:bodyPr tIns="180000"/>
          <a:lstStyle>
            <a:lvl1pPr>
              <a:lnSpc>
                <a:spcPct val="150000"/>
              </a:lnSpc>
              <a:spcBef>
                <a:spcPts val="300"/>
              </a:spcBef>
              <a:defRPr b="0" i="0">
                <a:solidFill>
                  <a:schemeClr val="tx1"/>
                </a:solidFill>
                <a:latin typeface="YS Text Light" pitchFamily="2" charset="-52"/>
                <a:cs typeface="Courier New" panose="02070309020205020404" pitchFamily="49" charset="0"/>
              </a:defRPr>
            </a:lvl1pPr>
          </a:lstStyle>
          <a:p>
            <a:r>
              <a:rPr lang="ru-RU" dirty="0"/>
              <a:t>Код</a:t>
            </a:r>
          </a:p>
        </p:txBody>
      </p:sp>
    </p:spTree>
    <p:extLst>
      <p:ext uri="{BB962C8B-B14F-4D97-AF65-F5344CB8AC3E}">
        <p14:creationId xmlns:p14="http://schemas.microsoft.com/office/powerpoint/2010/main" val="855941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5">
            <a:extLst>
              <a:ext uri="{FF2B5EF4-FFF2-40B4-BE49-F238E27FC236}">
                <a16:creationId xmlns:a16="http://schemas.microsoft.com/office/drawing/2014/main" id="{C09B87DF-F74F-C84C-8E71-045F945C6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32" y="3748088"/>
            <a:ext cx="4209355" cy="410257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baseline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83029A49-DE31-E64A-A86E-7056DB181F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1099" y="4276719"/>
            <a:ext cx="4209355" cy="562775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16E7C6-92E3-6843-B9BE-BFA1FBEB6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1099" y="1738947"/>
            <a:ext cx="9154740" cy="1828166"/>
          </a:xfrm>
        </p:spPr>
        <p:txBody>
          <a:bodyPr tIns="0" bIns="162000" anchor="b" anchorCtr="0"/>
          <a:lstStyle>
            <a:lvl1pPr>
              <a:lnSpc>
                <a:spcPct val="100000"/>
              </a:lnSpc>
              <a:defRPr b="0">
                <a:latin typeface="YS Text Medium" pitchFamily="2" charset="-52"/>
              </a:defRPr>
            </a:lvl1pPr>
          </a:lstStyle>
          <a:p>
            <a:r>
              <a:rPr lang="ru-RU" dirty="0"/>
              <a:t>Спасибо</a:t>
            </a:r>
          </a:p>
        </p:txBody>
      </p:sp>
      <p:sp>
        <p:nvSpPr>
          <p:cNvPr id="20" name="Текст 13">
            <a:extLst>
              <a:ext uri="{FF2B5EF4-FFF2-40B4-BE49-F238E27FC236}">
                <a16:creationId xmlns:a16="http://schemas.microsoft.com/office/drawing/2014/main" id="{6DE52A79-8184-B048-AE45-4960F2F1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0903" y="5022236"/>
            <a:ext cx="4209551" cy="368515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189F932A-831C-6E4F-83E8-CFBA348AF3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0903" y="5394364"/>
            <a:ext cx="4209551" cy="360094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71328253-70E3-5C47-993B-51E50AED83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3785" y="3748088"/>
            <a:ext cx="4392054" cy="410257"/>
          </a:xfrm>
          <a:prstGeom prst="rect">
            <a:avLst/>
          </a:prstGeom>
        </p:spPr>
        <p:txBody>
          <a:bodyPr lIns="0" t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baseline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Имя и</a:t>
            </a:r>
            <a:r>
              <a:rPr lang="en-US" dirty="0"/>
              <a:t> </a:t>
            </a:r>
            <a:r>
              <a:rPr lang="ru-RU" dirty="0"/>
              <a:t>Фамилия</a:t>
            </a:r>
          </a:p>
        </p:txBody>
      </p:sp>
      <p:sp>
        <p:nvSpPr>
          <p:cNvPr id="26" name="Текст 13">
            <a:extLst>
              <a:ext uri="{FF2B5EF4-FFF2-40B4-BE49-F238E27FC236}">
                <a16:creationId xmlns:a16="http://schemas.microsoft.com/office/drawing/2014/main" id="{6A552FD6-ABD1-D64D-9FF6-E553B0A556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3785" y="4276719"/>
            <a:ext cx="4392054" cy="562775"/>
          </a:xfrm>
          <a:prstGeom prst="rect">
            <a:avLst/>
          </a:prstGeom>
        </p:spPr>
        <p:txBody>
          <a:bodyPr lIns="0" tIns="0" b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latin typeface="YS Text Light" pitchFamily="2" charset="-52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id="{7207650D-8903-7C4E-9AEE-D86AEB38CA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84779" y="5022236"/>
            <a:ext cx="4391016" cy="368515"/>
          </a:xfrm>
          <a:prstGeom prst="rect">
            <a:avLst/>
          </a:prstGeom>
        </p:spPr>
        <p:txBody>
          <a:bodyPr lIns="0" tIns="82800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логин@</a:t>
            </a:r>
            <a:r>
              <a:rPr lang="en-US" dirty="0" err="1"/>
              <a:t>yandex-team.ru</a:t>
            </a:r>
            <a:endParaRPr lang="en-US" dirty="0"/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3BB70EA8-80F5-E34B-BB07-E65613EA8D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4779" y="5394364"/>
            <a:ext cx="4391016" cy="360094"/>
          </a:xfrm>
          <a:prstGeom prst="rect">
            <a:avLst/>
          </a:prstGeom>
        </p:spPr>
        <p:txBody>
          <a:bodyPr lIns="0" tIns="68400"/>
          <a:lstStyle>
            <a:lvl1pPr marL="0" marR="0" indent="0" algn="l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latin typeface="YS Text Light" pitchFamily="2" charset="-52"/>
              </a:defRPr>
            </a:lvl1pPr>
          </a:lstStyle>
          <a:p>
            <a:pPr marL="0" marR="0" lvl="0" indent="0" algn="l" defTabSz="9143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@</a:t>
            </a:r>
            <a:r>
              <a:rPr lang="en-US" dirty="0"/>
              <a:t>username</a:t>
            </a:r>
          </a:p>
        </p:txBody>
      </p:sp>
      <p:pic>
        <p:nvPicPr>
          <p:cNvPr id="18" name="LogoRus">
            <a:extLst>
              <a:ext uri="{FF2B5EF4-FFF2-40B4-BE49-F238E27FC236}">
                <a16:creationId xmlns:a16="http://schemas.microsoft.com/office/drawing/2014/main" id="{AB3E2125-805D-EE4F-87E3-DE7492918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2990" y="981517"/>
            <a:ext cx="1144807" cy="438684"/>
          </a:xfrm>
          <a:prstGeom prst="rect">
            <a:avLst/>
          </a:prstGeom>
        </p:spPr>
      </p:pic>
      <p:sp>
        <p:nvSpPr>
          <p:cNvPr id="19" name="Рисунок 7">
            <a:extLst>
              <a:ext uri="{FF2B5EF4-FFF2-40B4-BE49-F238E27FC236}">
                <a16:creationId xmlns:a16="http://schemas.microsoft.com/office/drawing/2014/main" id="{8D7C290C-5BB6-D14F-95C8-1FAE5375BC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4925" y="874139"/>
            <a:ext cx="4381785" cy="6096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1600" b="0" i="0" baseline="0">
                <a:latin typeface="YS Text Light" pitchFamily="2" charset="-52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:a16="http://schemas.microsoft.com/office/drawing/2014/main" id="{5703AFA8-3BF4-5544-A3BC-2BAD9D5865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42741" y="876856"/>
            <a:ext cx="2933098" cy="613617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1600" b="0" i="0" baseline="0">
                <a:latin typeface="YS Text Light" pitchFamily="2" charset="-52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  <p:sp>
        <p:nvSpPr>
          <p:cNvPr id="31" name="Рисунок 10">
            <a:extLst>
              <a:ext uri="{FF2B5EF4-FFF2-40B4-BE49-F238E27FC236}">
                <a16:creationId xmlns:a16="http://schemas.microsoft.com/office/drawing/2014/main" id="{EDCF3707-D507-EE43-908E-05F8BD123C2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996408" y="5415270"/>
            <a:ext cx="216358" cy="216625"/>
          </a:xfrm>
        </p:spPr>
        <p:txBody>
          <a:bodyPr anchor="ctr" anchorCtr="0"/>
          <a:lstStyle>
            <a:lvl1pPr algn="ctr">
              <a:defRPr sz="800" b="0">
                <a:latin typeface="YS Text Light" pitchFamily="2" charset="-52"/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3" name="Рисунок 10">
            <a:extLst>
              <a:ext uri="{FF2B5EF4-FFF2-40B4-BE49-F238E27FC236}">
                <a16:creationId xmlns:a16="http://schemas.microsoft.com/office/drawing/2014/main" id="{338C2023-7709-FA4E-82B3-344C61A157E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996408" y="5046208"/>
            <a:ext cx="216358" cy="216625"/>
          </a:xfrm>
        </p:spPr>
        <p:txBody>
          <a:bodyPr anchor="ctr" anchorCtr="0"/>
          <a:lstStyle>
            <a:lvl1pPr algn="ctr">
              <a:defRPr sz="800" b="0">
                <a:latin typeface="YS Text Light" pitchFamily="2" charset="-52"/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4" name="Рисунок 10">
            <a:extLst>
              <a:ext uri="{FF2B5EF4-FFF2-40B4-BE49-F238E27FC236}">
                <a16:creationId xmlns:a16="http://schemas.microsoft.com/office/drawing/2014/main" id="{FEEA7C5F-02DF-494E-A3DD-371DBF79D42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237831" y="5415270"/>
            <a:ext cx="216358" cy="216625"/>
          </a:xfrm>
        </p:spPr>
        <p:txBody>
          <a:bodyPr anchor="ctr" anchorCtr="0"/>
          <a:lstStyle>
            <a:lvl1pPr algn="ctr">
              <a:defRPr sz="800" b="0">
                <a:latin typeface="YS Text Light" pitchFamily="2" charset="-52"/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35" name="Рисунок 10">
            <a:extLst>
              <a:ext uri="{FF2B5EF4-FFF2-40B4-BE49-F238E27FC236}">
                <a16:creationId xmlns:a16="http://schemas.microsoft.com/office/drawing/2014/main" id="{234FC2DF-131A-424E-98BF-B350AB6AFA2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237831" y="5046208"/>
            <a:ext cx="216358" cy="216625"/>
          </a:xfrm>
        </p:spPr>
        <p:txBody>
          <a:bodyPr anchor="ctr" anchorCtr="0"/>
          <a:lstStyle>
            <a:lvl1pPr algn="ctr">
              <a:defRPr sz="800" b="0">
                <a:latin typeface="YS Text Light" pitchFamily="2" charset="-52"/>
              </a:defRPr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pic>
        <p:nvPicPr>
          <p:cNvPr id="21" name="LogoEng" hidden="1">
            <a:extLst>
              <a:ext uri="{FF2B5EF4-FFF2-40B4-BE49-F238E27FC236}">
                <a16:creationId xmlns:a16="http://schemas.microsoft.com/office/drawing/2014/main" id="{2C0343D3-CA16-7749-A263-ADF949D82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070" y="942112"/>
            <a:ext cx="1164588" cy="4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6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95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YS Text Light" pitchFamily="2" charset="-52"/>
              </a:defRPr>
            </a:lvl1pPr>
            <a:lvl2pPr>
              <a:defRPr b="0">
                <a:latin typeface="YS Text Light" pitchFamily="2" charset="-52"/>
              </a:defRPr>
            </a:lvl2pPr>
            <a:lvl3pPr>
              <a:defRPr b="0">
                <a:latin typeface="YS Text Light" pitchFamily="2" charset="-52"/>
              </a:defRPr>
            </a:lvl3pPr>
            <a:lvl4pPr>
              <a:defRPr b="0">
                <a:latin typeface="YS Text Light" pitchFamily="2" charset="-52"/>
              </a:defRPr>
            </a:lvl4pPr>
            <a:lvl5pPr>
              <a:defRPr b="0">
                <a:latin typeface="YS Text Light" pitchFamily="2" charset="-5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YS Text Light" pitchFamily="2" charset="-52"/>
              </a:defRPr>
            </a:lvl1pPr>
          </a:lstStyle>
          <a:p>
            <a:fld id="{F6941188-2DF3-4535-8285-D5FB92B62072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YS Text Light" pitchFamily="2" charset="-52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YS Text Light" pitchFamily="2" charset="-52"/>
              </a:defRPr>
            </a:lvl1pPr>
          </a:lstStyle>
          <a:p>
            <a:pPr>
              <a:defRPr/>
            </a:pPr>
            <a:fld id="{F5C569D5-370F-4E2B-8C91-AA7999C3D6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89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или тез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 rot="5400000">
            <a:off x="6051551" y="-194203"/>
            <a:ext cx="88900" cy="111040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000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547288" y="1083470"/>
            <a:ext cx="11101064" cy="39306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8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sz="2200">
                <a:latin typeface="Textbook New"/>
              </a:defRPr>
            </a:lvl2pPr>
            <a:lvl3pPr marL="589436" indent="-255939">
              <a:spcBef>
                <a:spcPts val="524"/>
              </a:spcBef>
              <a:buFont typeface="Lucida Grande"/>
              <a:buChar char="–"/>
              <a:defRPr sz="2200">
                <a:latin typeface="Textbook New"/>
              </a:defRPr>
            </a:lvl3pPr>
            <a:lvl4pPr marL="574322" indent="-247865">
              <a:spcBef>
                <a:spcPts val="524"/>
              </a:spcBef>
              <a:buSzPct val="80000"/>
              <a:buFont typeface="+mj-lt"/>
              <a:buAutoNum type="arabicPeriod"/>
              <a:defRPr sz="2200">
                <a:latin typeface="Textbook New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0"/>
          </p:nvPr>
        </p:nvSpPr>
        <p:spPr>
          <a:xfrm>
            <a:off x="8122975" y="5596736"/>
            <a:ext cx="3524584" cy="714375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l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5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421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YS Text Medium" pitchFamily="2" charset="-5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>
                <a:latin typeface="YS Text Light" pitchFamily="2" charset="-52"/>
              </a:defRPr>
            </a:lvl1pPr>
            <a:lvl2pPr>
              <a:defRPr b="0">
                <a:latin typeface="YS Text Light" pitchFamily="2" charset="-52"/>
              </a:defRPr>
            </a:lvl2pPr>
            <a:lvl3pPr>
              <a:defRPr b="0">
                <a:latin typeface="YS Text Light" pitchFamily="2" charset="-52"/>
              </a:defRPr>
            </a:lvl3pPr>
            <a:lvl4pPr>
              <a:defRPr b="0">
                <a:latin typeface="YS Text Light" pitchFamily="2" charset="-52"/>
              </a:defRPr>
            </a:lvl4pPr>
            <a:lvl5pPr>
              <a:defRPr b="0">
                <a:latin typeface="YS Text Light" pitchFamily="2" charset="-5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>
                <a:latin typeface="YS Text Light" pitchFamily="2" charset="-52"/>
              </a:defRPr>
            </a:lvl1pPr>
            <a:lvl2pPr>
              <a:defRPr b="0">
                <a:latin typeface="YS Text Light" pitchFamily="2" charset="-52"/>
              </a:defRPr>
            </a:lvl2pPr>
            <a:lvl3pPr>
              <a:defRPr b="0">
                <a:latin typeface="YS Text Light" pitchFamily="2" charset="-52"/>
              </a:defRPr>
            </a:lvl3pPr>
            <a:lvl4pPr>
              <a:defRPr b="0">
                <a:latin typeface="YS Text Light" pitchFamily="2" charset="-52"/>
              </a:defRPr>
            </a:lvl4pPr>
            <a:lvl5pPr>
              <a:defRPr b="0">
                <a:latin typeface="YS Text Light" pitchFamily="2" charset="-5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YS Text Light" pitchFamily="2" charset="-52"/>
              </a:defRPr>
            </a:lvl1pPr>
          </a:lstStyle>
          <a:p>
            <a:fld id="{F6941188-2DF3-4535-8285-D5FB92B62072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YS Text Light" pitchFamily="2" charset="-52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YS Text Light" pitchFamily="2" charset="-52"/>
              </a:defRPr>
            </a:lvl1pPr>
          </a:lstStyle>
          <a:p>
            <a:pPr>
              <a:defRPr/>
            </a:pPr>
            <a:fld id="{C99543F0-7E3E-4B40-9F74-D92CEE0786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96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9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 rot="5400000">
            <a:off x="8890001" y="3553885"/>
            <a:ext cx="88900" cy="54271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anchor="ctr"/>
          <a:lstStyle/>
          <a:p>
            <a:pPr algn="ctr" defTabSz="51187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0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3648" y="359170"/>
            <a:ext cx="11104704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6227749" y="1351760"/>
            <a:ext cx="5420607" cy="4682331"/>
          </a:xfrm>
          <a:prstGeom prst="rect">
            <a:avLst/>
          </a:prstGeom>
        </p:spPr>
        <p:txBody>
          <a:bodyPr lIns="38389" tIns="19194" rIns="38389" bIns="19194"/>
          <a:lstStyle>
            <a:lvl1pPr marL="0" marR="0" indent="0" algn="l" defTabSz="5118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55687" indent="-319923">
              <a:buSzPct val="150000"/>
              <a:buFontTx/>
              <a:buBlip>
                <a:blip r:embed="rId2"/>
              </a:buBlip>
              <a:defRPr sz="2200">
                <a:latin typeface="Textbook New"/>
              </a:defRPr>
            </a:lvl2pPr>
            <a:lvl3pPr marL="1023200" indent="-255939">
              <a:buFont typeface="Lucida Grande"/>
              <a:buChar char="–"/>
              <a:defRPr sz="2200">
                <a:latin typeface="Textbook New"/>
              </a:defRPr>
            </a:lvl3pPr>
            <a:lvl4pPr marL="1118417" indent="-383889">
              <a:buSzPct val="80000"/>
              <a:buFont typeface="+mj-lt"/>
              <a:buAutoNum type="arabicPeriod"/>
              <a:defRPr sz="2200">
                <a:latin typeface="Textbook New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547289" y="1351757"/>
            <a:ext cx="5411411" cy="4959350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3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+ 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1351761"/>
            <a:ext cx="12192000" cy="5506243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3648" y="359170"/>
            <a:ext cx="11104704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67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картинка левый фла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3651" y="359170"/>
            <a:ext cx="11103911" cy="724695"/>
          </a:xfrm>
          <a:prstGeom prst="rect">
            <a:avLst/>
          </a:prstGeom>
        </p:spPr>
        <p:txBody>
          <a:bodyPr lIns="38389" tIns="19194" rIns="38389" bIns="19194"/>
          <a:lstStyle>
            <a:lvl1pPr algn="l">
              <a:defRPr sz="380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1351760"/>
            <a:ext cx="4062677" cy="4955357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 algn="ctr">
              <a:buNone/>
              <a:defRPr sz="1300">
                <a:solidFill>
                  <a:srgbClr val="99A9AB"/>
                </a:solidFill>
                <a:latin typeface="Arial"/>
              </a:defRPr>
            </a:lvl1pPr>
            <a:lvl2pPr marL="191944" indent="0">
              <a:buNone/>
              <a:defRPr sz="1200"/>
            </a:lvl2pPr>
            <a:lvl3pPr marL="383889" indent="0">
              <a:buNone/>
              <a:defRPr sz="1000"/>
            </a:lvl3pPr>
            <a:lvl4pPr marL="575834" indent="0">
              <a:buNone/>
              <a:defRPr sz="800"/>
            </a:lvl4pPr>
            <a:lvl5pPr marL="767778" indent="0">
              <a:buNone/>
              <a:defRPr sz="800"/>
            </a:lvl5pPr>
            <a:lvl6pPr marL="959722" indent="0">
              <a:buNone/>
              <a:defRPr sz="800"/>
            </a:lvl6pPr>
            <a:lvl7pPr marL="1151667" indent="0">
              <a:buNone/>
              <a:defRPr sz="800"/>
            </a:lvl7pPr>
            <a:lvl8pPr marL="1343611" indent="0">
              <a:buNone/>
              <a:defRPr sz="800"/>
            </a:lvl8pPr>
            <a:lvl9pPr marL="1535555" indent="0">
              <a:buNone/>
              <a:defRPr sz="800"/>
            </a:lvl9pPr>
          </a:lstStyle>
          <a:p>
            <a:pPr lvl="0"/>
            <a:endParaRPr lang="ru-RU" noProof="0" dirty="0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332519" y="1351760"/>
            <a:ext cx="7315041" cy="4955357"/>
          </a:xfrm>
          <a:prstGeom prst="rect">
            <a:avLst/>
          </a:prstGeom>
        </p:spPr>
        <p:txBody>
          <a:bodyPr lIns="38389" tIns="19194" rIns="38389" bIns="19194" anchor="ctr"/>
          <a:lstStyle>
            <a:lvl1pPr marL="0" indent="0">
              <a:buNone/>
              <a:defRPr sz="2200">
                <a:latin typeface="Arial"/>
              </a:defRPr>
            </a:lvl1pPr>
            <a:lvl2pPr marL="0" indent="-319923">
              <a:buSzPct val="150000"/>
              <a:buFontTx/>
              <a:buBlip>
                <a:blip r:embed="rId2"/>
              </a:buBlip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32502" indent="-255939" algn="l" defTabSz="511878" rtl="0" eaLnBrk="1" latinLnBrk="0" hangingPunct="1">
              <a:spcBef>
                <a:spcPts val="504"/>
              </a:spcBef>
              <a:spcAft>
                <a:spcPts val="0"/>
              </a:spcAft>
              <a:buFont typeface="Lucida Grande"/>
              <a:buChar char="–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32502" indent="-247865" algn="l" defTabSz="511878" rtl="0" eaLnBrk="1" latinLnBrk="0" hangingPunct="1">
              <a:spcBef>
                <a:spcPts val="504"/>
              </a:spcBef>
              <a:spcAft>
                <a:spcPts val="0"/>
              </a:spcAft>
              <a:buSzPct val="80000"/>
              <a:buFont typeface="+mj-lt"/>
              <a:buAutoNum type="arabicPeriod"/>
              <a:defRPr lang="en-US" sz="22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sz="2200">
                <a:latin typeface="Textbook New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8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36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78" r:id="rId3"/>
    <p:sldLayoutId id="2147484879" r:id="rId4"/>
    <p:sldLayoutId id="2147484889" r:id="rId5"/>
    <p:sldLayoutId id="2147484890" r:id="rId6"/>
    <p:sldLayoutId id="2147484882" r:id="rId7"/>
    <p:sldLayoutId id="2147484884" r:id="rId8"/>
    <p:sldLayoutId id="2147484886" r:id="rId9"/>
    <p:sldLayoutId id="2147484894" r:id="rId10"/>
    <p:sldLayoutId id="2147484895" r:id="rId11"/>
    <p:sldLayoutId id="2147484896" r:id="rId12"/>
    <p:sldLayoutId id="2147484936" r:id="rId13"/>
    <p:sldLayoutId id="2147484937" r:id="rId14"/>
  </p:sldLayoutIdLst>
  <p:hf hdr="0" dt="0"/>
  <p:txStyles>
    <p:titleStyle>
      <a:lvl1pPr algn="ctr" defTabSz="511175" rtl="0" eaLnBrk="0" fontAlgn="base" hangingPunct="0">
        <a:spcBef>
          <a:spcPct val="0"/>
        </a:spcBef>
        <a:spcAft>
          <a:spcPct val="0"/>
        </a:spcAft>
        <a:defRPr kumimoji="1" sz="49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511175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511175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511175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511175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191944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383889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575834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767778" algn="ctr" defTabSz="511852" rtl="0" fontAlgn="base">
        <a:spcBef>
          <a:spcPct val="0"/>
        </a:spcBef>
        <a:spcAft>
          <a:spcPct val="0"/>
        </a:spcAft>
        <a:defRPr kumimoji="1" sz="49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82588" indent="-382588" algn="l" defTabSz="5111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830263" indent="-319088" algn="l" defTabSz="5111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3100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279525" indent="-255588" algn="l" defTabSz="5111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790700" indent="-255588" algn="l" defTabSz="5111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2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301875" indent="-255588" algn="l" defTabSz="5111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2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815326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204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081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958" indent="-255939" algn="l" defTabSz="5118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78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755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633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511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387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265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143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021" algn="l" defTabSz="5118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3851" y="6312341"/>
            <a:ext cx="8783366" cy="212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000" baseline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0001" y="6310575"/>
            <a:ext cx="546929" cy="220854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1200" b="0">
                <a:solidFill>
                  <a:schemeClr val="tx1"/>
                </a:solidFill>
                <a:latin typeface="YS Text Light" pitchFamily="2" charset="-52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3852" y="273571"/>
            <a:ext cx="10617097" cy="1277162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793852" y="1715720"/>
            <a:ext cx="10613078" cy="4408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  <a:p>
            <a:pPr lvl="1"/>
            <a:r>
              <a:rPr lang="ru-RU" dirty="0"/>
              <a:t>Ключевая мысль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Маркированный список</a:t>
            </a:r>
          </a:p>
          <a:p>
            <a:pPr lvl="2"/>
            <a:endParaRPr lang="ru-RU" dirty="0"/>
          </a:p>
          <a:p>
            <a:pPr lvl="3"/>
            <a:r>
              <a:rPr lang="ru-RU" dirty="0"/>
              <a:t>Нумерованный список</a:t>
            </a:r>
          </a:p>
          <a:p>
            <a:pPr lvl="3"/>
            <a:endParaRPr lang="ru-RU" dirty="0"/>
          </a:p>
          <a:p>
            <a:pPr lvl="4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467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  <p:sldLayoutId id="2147484909" r:id="rId12"/>
    <p:sldLayoutId id="2147484910" r:id="rId13"/>
    <p:sldLayoutId id="2147484911" r:id="rId14"/>
    <p:sldLayoutId id="2147484912" r:id="rId15"/>
    <p:sldLayoutId id="2147484913" r:id="rId16"/>
    <p:sldLayoutId id="2147484914" r:id="rId17"/>
    <p:sldLayoutId id="2147484915" r:id="rId18"/>
    <p:sldLayoutId id="2147484916" r:id="rId19"/>
    <p:sldLayoutId id="2147484917" r:id="rId20"/>
    <p:sldLayoutId id="2147484918" r:id="rId21"/>
    <p:sldLayoutId id="2147484919" r:id="rId22"/>
    <p:sldLayoutId id="2147484920" r:id="rId23"/>
    <p:sldLayoutId id="2147484921" r:id="rId24"/>
    <p:sldLayoutId id="2147484922" r:id="rId25"/>
    <p:sldLayoutId id="2147484923" r:id="rId26"/>
    <p:sldLayoutId id="2147484924" r:id="rId27"/>
    <p:sldLayoutId id="2147484925" r:id="rId28"/>
    <p:sldLayoutId id="2147484926" r:id="rId29"/>
    <p:sldLayoutId id="2147484927" r:id="rId30"/>
    <p:sldLayoutId id="2147484928" r:id="rId31"/>
    <p:sldLayoutId id="2147484929" r:id="rId32"/>
    <p:sldLayoutId id="2147484930" r:id="rId33"/>
    <p:sldLayoutId id="2147484931" r:id="rId34"/>
    <p:sldLayoutId id="2147484932" r:id="rId35"/>
    <p:sldLayoutId id="2147484934" r:id="rId36"/>
    <p:sldLayoutId id="2147484935" r:id="rId37"/>
  </p:sldLayoutIdLst>
  <p:hf hdr="0" dt="0"/>
  <p:txStyles>
    <p:titleStyle>
      <a:lvl1pPr marL="0" algn="l" defTabSz="914310" rtl="0" eaLnBrk="1" latinLnBrk="0" hangingPunct="1">
        <a:lnSpc>
          <a:spcPct val="100000"/>
        </a:lnSpc>
        <a:spcBef>
          <a:spcPct val="0"/>
        </a:spcBef>
        <a:buNone/>
        <a:defRPr sz="3600" b="0" kern="1200">
          <a:solidFill>
            <a:schemeClr val="tx1"/>
          </a:solidFill>
          <a:latin typeface="YS Text Medium" pitchFamily="2" charset="-52"/>
          <a:ea typeface="+mj-ea"/>
          <a:cs typeface="+mj-cs"/>
        </a:defRPr>
      </a:lvl1pPr>
    </p:titleStyle>
    <p:bodyStyle>
      <a:lvl1pPr marL="0" indent="0" algn="l" defTabSz="91431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Tx/>
        <a:buNone/>
        <a:defRPr sz="1600" b="0" kern="1200">
          <a:solidFill>
            <a:schemeClr val="tx1"/>
          </a:solidFill>
          <a:latin typeface="YS Text Light" pitchFamily="2" charset="-52"/>
          <a:ea typeface="+mn-ea"/>
          <a:cs typeface="+mn-cs"/>
        </a:defRPr>
      </a:lvl1pPr>
      <a:lvl2pPr marL="360000" indent="-359982" algn="l" defTabSz="953953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2"/>
        </a:buClr>
        <a:buSzPct val="120000"/>
        <a:buFont typeface="Arial Unicode MS" panose="020B0604020202020204" pitchFamily="34" charset="-128"/>
        <a:buChar char="▎"/>
        <a:defRPr sz="1600" b="0" kern="1200" baseline="0">
          <a:solidFill>
            <a:schemeClr val="tx1"/>
          </a:solidFill>
          <a:latin typeface="YS Text Light" pitchFamily="2" charset="-52"/>
          <a:ea typeface="+mn-ea"/>
          <a:cs typeface="+mn-cs"/>
        </a:defRPr>
      </a:lvl2pPr>
      <a:lvl3pPr marL="360000" indent="-357982" algn="l" defTabSz="91431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50000"/>
        <a:buFont typeface="Arial" panose="020B0604020202020204" pitchFamily="34" charset="0"/>
        <a:buChar char="›"/>
        <a:tabLst/>
        <a:defRPr sz="1600" b="0" kern="1200">
          <a:solidFill>
            <a:schemeClr val="tx1"/>
          </a:solidFill>
          <a:latin typeface="YS Text Light" pitchFamily="2" charset="-52"/>
          <a:ea typeface="+mn-ea"/>
          <a:cs typeface="+mn-cs"/>
        </a:defRPr>
      </a:lvl3pPr>
      <a:lvl4pPr marL="360000" indent="-357982" algn="l" defTabSz="91431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+mj-lt"/>
        <a:buAutoNum type="arabicPeriod"/>
        <a:tabLst/>
        <a:defRPr sz="1600" b="0" kern="1200">
          <a:solidFill>
            <a:schemeClr val="tx1"/>
          </a:solidFill>
          <a:latin typeface="YS Text Light" pitchFamily="2" charset="-52"/>
          <a:ea typeface="+mn-ea"/>
          <a:cs typeface="+mn-cs"/>
        </a:defRPr>
      </a:lvl4pPr>
      <a:lvl5pPr marL="0" indent="0" algn="l" defTabSz="91431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Tx/>
        <a:buNone/>
        <a:defRPr sz="1600" b="0" kern="1200" baseline="0">
          <a:solidFill>
            <a:schemeClr val="tx1"/>
          </a:solidFill>
          <a:latin typeface="YS Text Light" pitchFamily="2" charset="-52"/>
          <a:ea typeface="+mn-ea"/>
          <a:cs typeface="+mn-cs"/>
        </a:defRPr>
      </a:lvl5pPr>
      <a:lvl6pPr marL="2514350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8">
          <p15:clr>
            <a:srgbClr val="F26B43"/>
          </p15:clr>
        </p15:guide>
        <p15:guide id="13" pos="3763">
          <p15:clr>
            <a:srgbClr val="F26B43"/>
          </p15:clr>
        </p15:guide>
        <p15:guide id="14" pos="3994">
          <p15:clr>
            <a:srgbClr val="F26B43"/>
          </p15:clr>
        </p15:guide>
        <p15:guide id="15" pos="3530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29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8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>
          <p15:clr>
            <a:srgbClr val="F26B43"/>
          </p15:clr>
        </p15:guide>
        <p15:guide id="51" orient="horz" pos="3107">
          <p15:clr>
            <a:srgbClr val="F26B43"/>
          </p15:clr>
        </p15:guide>
        <p15:guide id="52" orient="horz" pos="2875">
          <p15:clr>
            <a:srgbClr val="F26B43"/>
          </p15:clr>
        </p15:guide>
        <p15:guide id="53" orient="horz" pos="2641">
          <p15:clr>
            <a:srgbClr val="F26B43"/>
          </p15:clr>
        </p15:guide>
        <p15:guide id="54" orient="horz" pos="2408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38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>
          <p15:clr>
            <a:srgbClr val="F26B43"/>
          </p15:clr>
        </p15:guide>
        <p15:guide id="80" pos="168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93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26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>
          <p15:clr>
            <a:srgbClr val="F26B43"/>
          </p15:clr>
        </p15:guide>
        <p15:guide id="122" pos="14370">
          <p15:clr>
            <a:srgbClr val="F26B43"/>
          </p15:clr>
        </p15:guide>
        <p15:guide id="123" orient="horz" pos="571">
          <p15:clr>
            <a:srgbClr val="F26B43"/>
          </p15:clr>
        </p15:guide>
        <p15:guide id="124" orient="horz" pos="8178">
          <p15:clr>
            <a:srgbClr val="F26B43"/>
          </p15:clr>
        </p15:guide>
        <p15:guide id="125" orient="horz" pos="7946">
          <p15:clr>
            <a:srgbClr val="F26B43"/>
          </p15:clr>
        </p15:guide>
        <p15:guide id="126" orient="horz" pos="19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rumguides.org/scrum-guide.html" TargetMode="External"/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hyperlink" Target="http://ucvox.files.wordpress.com/2012/11/113617905-scaling-agile-spotify-11.pdf" TargetMode="External"/><Relationship Id="rId3" Type="http://schemas.openxmlformats.org/officeDocument/2006/relationships/hyperlink" Target="https://scrumtrek.ru/blog/enterprise-agility/1140/ask-matrix/" TargetMode="External"/><Relationship Id="rId7" Type="http://schemas.openxmlformats.org/officeDocument/2006/relationships/hyperlink" Target="http://disciplinedagiledelivery.com/" TargetMode="External"/><Relationship Id="rId12" Type="http://schemas.openxmlformats.org/officeDocument/2006/relationships/hyperlink" Target="http://www.scruminc.com/" TargetMode="External"/><Relationship Id="rId2" Type="http://schemas.openxmlformats.org/officeDocument/2006/relationships/hyperlink" Target="http://www.agilescaling.org/ask-matrix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caledagileframework.com/" TargetMode="External"/><Relationship Id="rId11" Type="http://schemas.openxmlformats.org/officeDocument/2006/relationships/hyperlink" Target="http://www.scrum.org/Resources/The-Nexus-Guide" TargetMode="External"/><Relationship Id="rId5" Type="http://schemas.openxmlformats.org/officeDocument/2006/relationships/hyperlink" Target="http://www.crosstalkonline.org/storage/issue-archives/2013/201305/201305-Larman.pdf" TargetMode="External"/><Relationship Id="rId10" Type="http://schemas.openxmlformats.org/officeDocument/2006/relationships/hyperlink" Target="http://www.cprime.com/tag/agile-governance" TargetMode="External"/><Relationship Id="rId4" Type="http://schemas.openxmlformats.org/officeDocument/2006/relationships/hyperlink" Target="http://guide.agilealliance.org/guide/scrumofscrums.html" TargetMode="External"/><Relationship Id="rId9" Type="http://schemas.openxmlformats.org/officeDocument/2006/relationships/hyperlink" Target="http://www.dsdm.org/" TargetMode="Externa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habr.com/ru/company/yandex/blog/434784/" TargetMode="External"/><Relationship Id="rId1" Type="http://schemas.openxmlformats.org/officeDocument/2006/relationships/slideLayout" Target="../slideLayouts/slideLayout50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sdm.org/" TargetMode="External"/><Relationship Id="rId3" Type="http://schemas.openxmlformats.org/officeDocument/2006/relationships/hyperlink" Target="http://guide.agilealliance.org/guide/scrumofscrums.html" TargetMode="External"/><Relationship Id="rId7" Type="http://schemas.openxmlformats.org/officeDocument/2006/relationships/hyperlink" Target="http://ucvox.files.wordpress.com/2012/11/113617905-scaling-agile-spotify-11.pdf" TargetMode="External"/><Relationship Id="rId2" Type="http://schemas.openxmlformats.org/officeDocument/2006/relationships/hyperlink" Target="http://www.agilescaling.org/ask-matrix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isciplinedagiledelivery.com/" TargetMode="External"/><Relationship Id="rId11" Type="http://schemas.openxmlformats.org/officeDocument/2006/relationships/hyperlink" Target="http://www.scruminc.com/" TargetMode="External"/><Relationship Id="rId5" Type="http://schemas.openxmlformats.org/officeDocument/2006/relationships/hyperlink" Target="http://scaledagileframework.com/" TargetMode="External"/><Relationship Id="rId10" Type="http://schemas.openxmlformats.org/officeDocument/2006/relationships/hyperlink" Target="http://www.scrum.org/Resources/The-Nexus-Guide" TargetMode="External"/><Relationship Id="rId4" Type="http://schemas.openxmlformats.org/officeDocument/2006/relationships/hyperlink" Target="http://www.crosstalkonline.org/storage/issue-archives/2013/201305/201305-Larman.pdf" TargetMode="External"/><Relationship Id="rId9" Type="http://schemas.openxmlformats.org/officeDocument/2006/relationships/hyperlink" Target="http://www.cprime.com/tag/agile-governance" TargetMode="Externa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um.org/resources/scrum-guid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leankanban.com/guide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deloitte.com.au/navigating-the-agile-landscape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gilemanifesto.org/iso/ru/principles.html" TargetMode="External"/><Relationship Id="rId2" Type="http://schemas.openxmlformats.org/officeDocument/2006/relationships/hyperlink" Target="http://agilemanifesto.org/iso/ru/manifesto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Гибкие методологии управления проектами</a:t>
            </a:r>
            <a:endParaRPr lang="en-US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 bwMode="auto">
          <a:xfrm>
            <a:off x="371870" y="5319713"/>
            <a:ext cx="11915806" cy="989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Александр Колесников</a:t>
            </a:r>
          </a:p>
          <a:p>
            <a:pPr eaLnBrk="1" hangingPunct="1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к.т.н., 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PMP (PMI), RTE,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KMP, PSM I (scrum.org)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руководитель подразделения разработки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категорийного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продукта для пользователей в «Яндекс Маркет»</a:t>
            </a:r>
            <a:endParaRPr lang="en-US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 dirty="0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 dirty="0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5567" y="2738651"/>
            <a:ext cx="3057115" cy="35848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133" dirty="0">
                <a:solidFill>
                  <a:schemeClr val="tx1"/>
                </a:solidFill>
                <a:latin typeface="+mj-lt"/>
              </a:rPr>
              <a:t>Излишний функционал</a:t>
            </a:r>
          </a:p>
          <a:p>
            <a:pPr algn="ctr"/>
            <a:r>
              <a:rPr lang="ru-RU" sz="2133" dirty="0">
                <a:solidFill>
                  <a:schemeClr val="tx1"/>
                </a:solidFill>
                <a:latin typeface="+mj-lt"/>
              </a:rPr>
              <a:t>Дефекты</a:t>
            </a:r>
            <a:endParaRPr lang="en-GB" sz="2133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9349" y="1655929"/>
            <a:ext cx="3057115" cy="35848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133" dirty="0">
                <a:solidFill>
                  <a:schemeClr val="tx1"/>
                </a:solidFill>
                <a:latin typeface="+mj-lt"/>
              </a:rPr>
              <a:t>Нереализованные и неявные ожидания</a:t>
            </a:r>
            <a:endParaRPr lang="en-GB" sz="2133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5549" y="2738652"/>
            <a:ext cx="3057115" cy="250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  <a:latin typeface="+mj-lt"/>
              </a:rPr>
              <a:t>То, что действительно нужно потребителю</a:t>
            </a:r>
            <a:endParaRPr lang="en-GB" sz="2133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z="3733" dirty="0"/>
              <a:t>На сколько качественно мы можем удовлетворить потребности?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15197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Определение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313770" y="2244060"/>
            <a:ext cx="95644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/>
              <a:t>Скрам</a:t>
            </a:r>
            <a:r>
              <a:rPr lang="ru-RU" sz="3600" dirty="0"/>
              <a:t> – это </a:t>
            </a:r>
            <a:r>
              <a:rPr lang="ru-RU" sz="3600" dirty="0" err="1"/>
              <a:t>фреймворк</a:t>
            </a:r>
            <a:r>
              <a:rPr lang="ru-RU" sz="2800" dirty="0"/>
              <a:t>*</a:t>
            </a:r>
          </a:p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*Фреймворк – это набор базовых элементов и правил – своего рода каркас, на котором строится процесс создания</a:t>
            </a:r>
            <a:r>
              <a:rPr lang="en-US" sz="2800" dirty="0"/>
              <a:t> </a:t>
            </a:r>
            <a:r>
              <a:rPr lang="ru-RU" sz="2800" dirty="0"/>
              <a:t>решения или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26164120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определения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 bwMode="auto">
          <a:xfrm>
            <a:off x="1415480" y="2133603"/>
            <a:ext cx="9217024" cy="2436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Итерация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Бэклог</a:t>
            </a:r>
            <a:endParaRPr lang="en-US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компоненты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Scrum-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 bwMode="auto">
          <a:xfrm>
            <a:off x="2646363" y="2133603"/>
            <a:ext cx="3441700" cy="2436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3200">
                <a:latin typeface="Arial" panose="020B0604020202020204" pitchFamily="34" charset="0"/>
                <a:cs typeface="Arial" panose="020B0604020202020204" pitchFamily="34" charset="0"/>
              </a:rPr>
              <a:t>Роли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3200"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3200">
                <a:latin typeface="Arial" panose="020B0604020202020204" pitchFamily="34" charset="0"/>
                <a:cs typeface="Arial" panose="020B0604020202020204" pitchFamily="34" charset="0"/>
              </a:rPr>
              <a:t>Встречи</a:t>
            </a:r>
            <a:endParaRPr lang="en-US" altLang="ru-RU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251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5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>
                <a:latin typeface="Arial" panose="020B0604020202020204" pitchFamily="34" charset="0"/>
                <a:cs typeface="Arial" panose="020B0604020202020204" pitchFamily="34" charset="0"/>
              </a:rPr>
              <a:t>Роли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Подзаголовок 6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1433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5163" y="620716"/>
            <a:ext cx="8324850" cy="5691187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«Свиньи»</a:t>
            </a: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Скрам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мастер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Scrum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Владелец продукта 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Product Owner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Скрам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-команда 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Scrum Team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«Куры»</a:t>
            </a: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Пользователи 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Заинтересованные стороны 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Руководители 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Managers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Эксперты (</a:t>
            </a:r>
            <a:r>
              <a:rPr altLang="ru-RU" dirty="0">
                <a:latin typeface="Arial" panose="020B0604020202020204" pitchFamily="34" charset="0"/>
                <a:cs typeface="Arial" panose="020B0604020202020204" pitchFamily="34" charset="0"/>
              </a:rPr>
              <a:t>Consulting Experts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73" y="1118982"/>
            <a:ext cx="1028874" cy="111526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1624608"/>
            <a:ext cx="1000038" cy="1168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022" y="2788650"/>
            <a:ext cx="1249828" cy="1076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250" y="4509120"/>
            <a:ext cx="2371551" cy="1958278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D6B0169-6764-4E07-A807-2DE9E1C19AE2}"/>
              </a:ext>
            </a:extLst>
          </p:cNvPr>
          <p:cNvSpPr/>
          <p:nvPr/>
        </p:nvSpPr>
        <p:spPr>
          <a:xfrm>
            <a:off x="349090" y="251384"/>
            <a:ext cx="11451772" cy="738664"/>
          </a:xfrm>
          <a:prstGeom prst="rect">
            <a:avLst/>
          </a:prstGeom>
          <a:ln cap="rnd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</a:rPr>
              <a:t>Свинья идет по дороге. Курица смотрит на нее и говорит: «А давай откроем ресторан!» Свинья смотрит на курицу и отвечает: «Хорошая идея, и как ты хочешь его назвать?» Курица думает и говорит: «Почему бы не назвать „Яичница с беконом“?». «Так не пойдет, — отвечает свинья, — ведь тогда мне придется полностью посвятить себя проекту, а ты будешь вовлечена только частично».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Scrum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</p:txBody>
      </p:sp>
      <p:sp>
        <p:nvSpPr>
          <p:cNvPr id="62467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Отвечает за соблюдение практик и процессов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Проводит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Daily Scrum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Ведет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Burndown Chart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Является модератором собраний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Организует коммуникации и свободный обмен информацией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ScrumMaster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это «владелец процесса»</a:t>
            </a:r>
          </a:p>
          <a:p>
            <a:pPr marL="342900" indent="-342900"/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119" y="2564904"/>
            <a:ext cx="1484894" cy="161882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A316727-A01B-4584-A79F-A34BFDA75CFE}"/>
              </a:ext>
            </a:extLst>
          </p:cNvPr>
          <p:cNvSpPr/>
          <p:nvPr/>
        </p:nvSpPr>
        <p:spPr>
          <a:xfrm>
            <a:off x="415834" y="5668228"/>
            <a:ext cx="11360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*Кен </a:t>
            </a:r>
            <a:r>
              <a:rPr lang="ru-RU" sz="1600" dirty="0" err="1"/>
              <a:t>Бланшар</a:t>
            </a:r>
            <a:r>
              <a:rPr lang="ru-RU" sz="1600" dirty="0"/>
              <a:t> в своей книге “Лидерство к вершинам успеха” ввел термин “лидер-слуга”. Имеется ввиду, что </a:t>
            </a:r>
            <a:r>
              <a:rPr lang="ru-RU" sz="1600" dirty="0" err="1"/>
              <a:t>Скрам</a:t>
            </a:r>
            <a:r>
              <a:rPr lang="ru-RU" sz="1600" dirty="0"/>
              <a:t>-Мастер не привилегированный носитель власти, как это происходит в случае с классическим менеджментом, а лидер, который вовлекает участников </a:t>
            </a:r>
            <a:r>
              <a:rPr lang="ru-RU" sz="1600" dirty="0" err="1"/>
              <a:t>Скрам</a:t>
            </a:r>
            <a:r>
              <a:rPr lang="ru-RU" sz="1600" dirty="0"/>
              <a:t>-команды в процесс работы, не имея формальной власти.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Product Owner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(владелец продукта)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Формирует видение продукта и принимает решения по продукту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Определяет приоритеты пользовательских историй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Разрешает спорные ситуации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Отвечает за приемку продукта а конце каждой итерации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Активный член команды, участвует в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планировании итераций, ежедневных скрамах и ретроспективах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Предпочтительно, если находится в одном помещении с командой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016" y="2188000"/>
            <a:ext cx="981029" cy="10177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8FB67C-308B-41D3-B1D7-FA12FEF40FB0}"/>
              </a:ext>
            </a:extLst>
          </p:cNvPr>
          <p:cNvSpPr/>
          <p:nvPr/>
        </p:nvSpPr>
        <p:spPr>
          <a:xfrm>
            <a:off x="1127448" y="5593420"/>
            <a:ext cx="10248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Для успешного выполнения обязанностей Владельцем Продукта все члены организации должны уважать его решения. Отражением его решений служит содержание и порядок элементов </a:t>
            </a:r>
            <a:r>
              <a:rPr lang="ru-RU" i="1" dirty="0" err="1"/>
              <a:t>Бэклога</a:t>
            </a:r>
            <a:r>
              <a:rPr lang="ru-RU" i="1" dirty="0"/>
              <a:t> Продукта.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Роль руководителя проекта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5" name="Объект 3"/>
          <p:cNvSpPr>
            <a:spLocks noGrp="1"/>
          </p:cNvSpPr>
          <p:nvPr>
            <p:ph idx="1"/>
          </p:nvPr>
        </p:nvSpPr>
        <p:spPr bwMode="auto">
          <a:xfrm>
            <a:off x="4773613" y="1352550"/>
            <a:ext cx="5486400" cy="495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решение вопросов размещения проектной команды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обучение и наставничество проектной команды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наполнение бэклога продукта вместе с 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создание бэклога спринта с проектной командой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оценка стоимости, бюджетирование и контроль расходования средств, выделенных на проект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планирование коммуникаций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управление рисками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управление закупками</a:t>
            </a:r>
          </a:p>
          <a:p>
            <a:pPr marL="342900" indent="-342900"/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6" name="Picture 4" descr="http://rblogger.ru/img2012/reports/kerling/0_7d107_d872e72_orig.jpg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r="29494"/>
          <a:stretch>
            <a:fillRect/>
          </a:stretch>
        </p:blipFill>
        <p:spPr bwMode="auto">
          <a:xfrm>
            <a:off x="1524003" y="1352550"/>
            <a:ext cx="3046413" cy="495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Типовые проблемы с заказчиком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Владельца продукта невозможно вовлечь в активное участие в проекте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Заказчик требует пожертвовать качеством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sv4.jpg (746×656)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048167"/>
            <a:ext cx="4057650" cy="35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</a:t>
            </a:r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-Команда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 (</a:t>
            </a:r>
            <a:r>
              <a:rPr lang="en-US" alt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Scrum Team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ru-RU" sz="38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515" y="1720840"/>
            <a:ext cx="112601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  <a:p>
            <a:r>
              <a:rPr lang="ru-RU" dirty="0" err="1"/>
              <a:t>Скрам</a:t>
            </a:r>
            <a:r>
              <a:rPr lang="ru-RU" dirty="0"/>
              <a:t>-команда состоит из Владельца Продукта, Команды Разработки и </a:t>
            </a:r>
            <a:r>
              <a:rPr lang="ru-RU" dirty="0" err="1"/>
              <a:t>Скрам</a:t>
            </a:r>
            <a:r>
              <a:rPr lang="ru-RU" dirty="0"/>
              <a:t>-мастера.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Скрам</a:t>
            </a:r>
            <a:r>
              <a:rPr lang="ru-RU" dirty="0"/>
              <a:t>-команды являются самоорганизующимися и </a:t>
            </a:r>
            <a:r>
              <a:rPr lang="ru-RU" dirty="0" err="1"/>
              <a:t>кроссфункциональными</a:t>
            </a:r>
            <a:r>
              <a:rPr lang="ru-RU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Самоорганизующиеся команды самостоятельно решают, как выполнять свою работу – без внешних указаний.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Компетенций </a:t>
            </a:r>
            <a:r>
              <a:rPr lang="ru-RU" dirty="0" err="1"/>
              <a:t>кроссфункциональной</a:t>
            </a:r>
            <a:r>
              <a:rPr lang="ru-RU" dirty="0"/>
              <a:t> команды достаточно для выполнения полного объема работ, в </a:t>
            </a:r>
            <a:r>
              <a:rPr lang="ru-RU" dirty="0" err="1"/>
              <a:t>т.ч</a:t>
            </a:r>
            <a:r>
              <a:rPr lang="ru-RU" dirty="0"/>
              <a:t>. весь комплекс работ в сочетании с оптимальным способом ее исполнения.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Исполнение всех работ предполагает предварительную договоренность команды и представителей бизнеса.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Очередная версия готового продукта должна быть доступна в любой момент времени.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61A4382-EF4C-4283-A2A6-874316B6A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414589"/>
            <a:ext cx="1249828" cy="10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качество?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Это степень удовлетворенности потребителя и соответствия свойств продукта его ожиданиям. (</a:t>
            </a:r>
            <a:r>
              <a:rPr lang="en-US" dirty="0"/>
              <a:t>ISO 9000</a:t>
            </a:r>
            <a:r>
              <a:rPr lang="ru-RU" dirty="0"/>
              <a:t>)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F43E80-5547-4FD9-8B4D-8BAD3C48C743}"/>
              </a:ext>
            </a:extLst>
          </p:cNvPr>
          <p:cNvGrpSpPr/>
          <p:nvPr/>
        </p:nvGrpSpPr>
        <p:grpSpPr>
          <a:xfrm>
            <a:off x="6808076" y="2017859"/>
            <a:ext cx="4004845" cy="3451763"/>
            <a:chOff x="1665027" y="523875"/>
            <a:chExt cx="2538484" cy="2188586"/>
          </a:xfrm>
        </p:grpSpPr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31F1A2E-4187-40F3-B6BF-F4BCAAC33E87}"/>
                </a:ext>
              </a:extLst>
            </p:cNvPr>
            <p:cNvCxnSpPr/>
            <p:nvPr/>
          </p:nvCxnSpPr>
          <p:spPr>
            <a:xfrm>
              <a:off x="2920621" y="523875"/>
              <a:ext cx="1282890" cy="21426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BA6C11B1-B96B-431E-8CF3-A9B469BD1292}"/>
                </a:ext>
              </a:extLst>
            </p:cNvPr>
            <p:cNvCxnSpPr/>
            <p:nvPr/>
          </p:nvCxnSpPr>
          <p:spPr>
            <a:xfrm flipH="1">
              <a:off x="1665027" y="523875"/>
              <a:ext cx="1256100" cy="21426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CAF883A-F5C9-4905-A98C-C651C71B7696}"/>
                </a:ext>
              </a:extLst>
            </p:cNvPr>
            <p:cNvCxnSpPr/>
            <p:nvPr/>
          </p:nvCxnSpPr>
          <p:spPr>
            <a:xfrm flipH="1">
              <a:off x="1665027" y="2664033"/>
              <a:ext cx="253848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4152F5F-0F17-4549-A8A5-7F5F0D8500A2}"/>
                </a:ext>
              </a:extLst>
            </p:cNvPr>
            <p:cNvCxnSpPr/>
            <p:nvPr/>
          </p:nvCxnSpPr>
          <p:spPr>
            <a:xfrm flipH="1">
              <a:off x="2620346" y="1013565"/>
              <a:ext cx="58827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39FF1DAB-462A-4DA6-85D6-3D19038C3B59}"/>
                </a:ext>
              </a:extLst>
            </p:cNvPr>
            <p:cNvCxnSpPr/>
            <p:nvPr/>
          </p:nvCxnSpPr>
          <p:spPr>
            <a:xfrm flipH="1">
              <a:off x="2420244" y="1380480"/>
              <a:ext cx="98475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1BFB864-EB17-4802-A205-961EF149731B}"/>
                </a:ext>
              </a:extLst>
            </p:cNvPr>
            <p:cNvCxnSpPr/>
            <p:nvPr/>
          </p:nvCxnSpPr>
          <p:spPr>
            <a:xfrm flipH="1">
              <a:off x="2163089" y="1808176"/>
              <a:ext cx="152863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FC45A94-D0D0-443B-AB92-252DF0B7F2BA}"/>
                </a:ext>
              </a:extLst>
            </p:cNvPr>
            <p:cNvCxnSpPr/>
            <p:nvPr/>
          </p:nvCxnSpPr>
          <p:spPr>
            <a:xfrm flipH="1">
              <a:off x="1931159" y="2236356"/>
              <a:ext cx="2019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Надпись 9">
              <a:extLst>
                <a:ext uri="{FF2B5EF4-FFF2-40B4-BE49-F238E27FC236}">
                  <a16:creationId xmlns:a16="http://schemas.microsoft.com/office/drawing/2014/main" id="{B8B9D273-DC25-42B5-8083-858C16BE095B}"/>
                </a:ext>
              </a:extLst>
            </p:cNvPr>
            <p:cNvSpPr txBox="1"/>
            <p:nvPr/>
          </p:nvSpPr>
          <p:spPr>
            <a:xfrm>
              <a:off x="2695098" y="784747"/>
              <a:ext cx="590550" cy="3613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Успех</a:t>
              </a:r>
              <a:endPara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Надпись 10">
              <a:extLst>
                <a:ext uri="{FF2B5EF4-FFF2-40B4-BE49-F238E27FC236}">
                  <a16:creationId xmlns:a16="http://schemas.microsoft.com/office/drawing/2014/main" id="{D3EA5C86-EA7C-45DE-B3CB-3CE993CEFB47}"/>
                </a:ext>
              </a:extLst>
            </p:cNvPr>
            <p:cNvSpPr txBox="1"/>
            <p:nvPr/>
          </p:nvSpPr>
          <p:spPr>
            <a:xfrm>
              <a:off x="2253346" y="2235633"/>
              <a:ext cx="1327150" cy="4768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Функциональные </a:t>
              </a:r>
              <a:endParaRPr lang="ru-RU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требования</a:t>
              </a:r>
              <a:endParaRPr lang="ru-RU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Надпись 11">
              <a:extLst>
                <a:ext uri="{FF2B5EF4-FFF2-40B4-BE49-F238E27FC236}">
                  <a16:creationId xmlns:a16="http://schemas.microsoft.com/office/drawing/2014/main" id="{16A42DAD-66D5-4943-B25F-7D56AA4CADF7}"/>
                </a:ext>
              </a:extLst>
            </p:cNvPr>
            <p:cNvSpPr txBox="1"/>
            <p:nvPr/>
          </p:nvSpPr>
          <p:spPr>
            <a:xfrm>
              <a:off x="2519339" y="1127039"/>
              <a:ext cx="941070" cy="3613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Полезность</a:t>
              </a:r>
              <a:endPara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Надпись 12">
              <a:extLst>
                <a:ext uri="{FF2B5EF4-FFF2-40B4-BE49-F238E27FC236}">
                  <a16:creationId xmlns:a16="http://schemas.microsoft.com/office/drawing/2014/main" id="{B8BE5493-A3E1-4939-9EE3-774B9558DBE7}"/>
                </a:ext>
              </a:extLst>
            </p:cNvPr>
            <p:cNvSpPr txBox="1"/>
            <p:nvPr/>
          </p:nvSpPr>
          <p:spPr>
            <a:xfrm>
              <a:off x="2273696" y="1372519"/>
              <a:ext cx="1307465" cy="457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Готовность</a:t>
              </a:r>
              <a:endParaRPr lang="ru-RU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к использованию</a:t>
              </a:r>
              <a:endParaRPr lang="ru-RU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Надпись 13">
              <a:extLst>
                <a:ext uri="{FF2B5EF4-FFF2-40B4-BE49-F238E27FC236}">
                  <a16:creationId xmlns:a16="http://schemas.microsoft.com/office/drawing/2014/main" id="{F4EA07FC-DE1A-4A2A-AF45-623CBD818833}"/>
                </a:ext>
              </a:extLst>
            </p:cNvPr>
            <p:cNvSpPr txBox="1"/>
            <p:nvPr/>
          </p:nvSpPr>
          <p:spPr>
            <a:xfrm>
              <a:off x="2174166" y="1810697"/>
              <a:ext cx="1483360" cy="50259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Нефункциональные</a:t>
              </a:r>
              <a:endParaRPr lang="ru-RU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требования</a:t>
              </a:r>
              <a:endParaRPr lang="ru-RU" sz="2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3B51908-C4B2-4F27-83E2-71243D625F4D}"/>
              </a:ext>
            </a:extLst>
          </p:cNvPr>
          <p:cNvSpPr/>
          <p:nvPr/>
        </p:nvSpPr>
        <p:spPr>
          <a:xfrm>
            <a:off x="6870285" y="5690776"/>
            <a:ext cx="3544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Пирамида качества Гойко </a:t>
            </a:r>
            <a:r>
              <a:rPr lang="ru-RU" dirty="0" err="1">
                <a:ea typeface="Calibri" panose="020F0502020204030204" pitchFamily="34" charset="0"/>
              </a:rPr>
              <a:t>Аджича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9025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6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Идеальная </a:t>
            </a:r>
            <a:r>
              <a:rPr lang="ru-RU" sz="38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</a:t>
            </a:r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-Команда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829" y="1072732"/>
            <a:ext cx="1101634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имеет такие характеристики: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Самоорганизация. </a:t>
            </a:r>
            <a:r>
              <a:rPr lang="ru-RU" sz="1400" dirty="0"/>
              <a:t>Команда самостоятельно решает, как превратить </a:t>
            </a:r>
            <a:r>
              <a:rPr lang="ru-RU" sz="1400" dirty="0" err="1"/>
              <a:t>Бэклог</a:t>
            </a:r>
            <a:r>
              <a:rPr lang="ru-RU" sz="1400" dirty="0"/>
              <a:t> Продукта в Инкремент Продукта – без каких-либо внешних указаний (даже от </a:t>
            </a:r>
            <a:r>
              <a:rPr lang="ru-RU" sz="1400" dirty="0" err="1"/>
              <a:t>Скрам</a:t>
            </a:r>
            <a:r>
              <a:rPr lang="ru-RU" sz="1400" dirty="0"/>
              <a:t>-мастера).</a:t>
            </a:r>
            <a:r>
              <a:rPr lang="ru-RU" sz="1600" dirty="0"/>
              <a:t>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Кроссфункциональность</a:t>
            </a:r>
            <a:r>
              <a:rPr lang="ru-RU" dirty="0"/>
              <a:t>. </a:t>
            </a:r>
            <a:r>
              <a:rPr lang="ru-RU" sz="1400" dirty="0"/>
              <a:t>При этом отдельные члены команды могут обладать различными специализированными навыками и экспертизой.</a:t>
            </a:r>
            <a:r>
              <a:rPr lang="ru-RU" sz="1600" dirty="0"/>
              <a:t> 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Если мы говорим об </a:t>
            </a:r>
            <a:r>
              <a:rPr lang="en-US" dirty="0"/>
              <a:t>IT. </a:t>
            </a:r>
            <a:r>
              <a:rPr lang="ru-RU" dirty="0"/>
              <a:t>"</a:t>
            </a:r>
            <a:r>
              <a:rPr lang="ru-RU" dirty="0" err="1"/>
              <a:t>Scrum</a:t>
            </a:r>
            <a:r>
              <a:rPr lang="ru-RU" dirty="0"/>
              <a:t> </a:t>
            </a:r>
            <a:r>
              <a:rPr lang="ru-RU" dirty="0" err="1"/>
              <a:t>recognizes</a:t>
            </a:r>
            <a:r>
              <a:rPr lang="ru-RU" dirty="0"/>
              <a:t> </a:t>
            </a:r>
            <a:r>
              <a:rPr lang="ru-RU" dirty="0" err="1"/>
              <a:t>no</a:t>
            </a:r>
            <a:r>
              <a:rPr lang="ru-RU" dirty="0"/>
              <a:t> </a:t>
            </a:r>
            <a:r>
              <a:rPr lang="ru-RU" b="1" dirty="0" err="1"/>
              <a:t>titles</a:t>
            </a:r>
            <a:r>
              <a:rPr lang="ru-RU" b="1" dirty="0"/>
              <a:t> </a:t>
            </a:r>
            <a:r>
              <a:rPr lang="ru-RU" b="1" dirty="0" err="1"/>
              <a:t>for</a:t>
            </a:r>
            <a:r>
              <a:rPr lang="ru-RU" b="1" dirty="0"/>
              <a:t> </a:t>
            </a:r>
            <a:r>
              <a:rPr lang="ru-RU" b="1" dirty="0" err="1"/>
              <a:t>Development</a:t>
            </a:r>
            <a:r>
              <a:rPr lang="ru-RU" b="1" dirty="0"/>
              <a:t> </a:t>
            </a:r>
            <a:r>
              <a:rPr lang="ru-RU" b="1" dirty="0" err="1"/>
              <a:t>Team</a:t>
            </a:r>
            <a:r>
              <a:rPr lang="ru-RU" b="1" dirty="0"/>
              <a:t> </a:t>
            </a:r>
            <a:r>
              <a:rPr lang="ru-RU" b="1" dirty="0" err="1"/>
              <a:t>members</a:t>
            </a:r>
            <a:r>
              <a:rPr lang="ru-RU" dirty="0"/>
              <a:t>, </a:t>
            </a:r>
            <a:r>
              <a:rPr lang="ru-RU" dirty="0" err="1"/>
              <a:t>regardless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work</a:t>
            </a:r>
            <a:r>
              <a:rPr lang="ru-RU" dirty="0"/>
              <a:t> </a:t>
            </a:r>
            <a:r>
              <a:rPr lang="ru-RU" dirty="0" err="1"/>
              <a:t>being</a:t>
            </a:r>
            <a:r>
              <a:rPr lang="ru-RU" dirty="0"/>
              <a:t> </a:t>
            </a:r>
            <a:r>
              <a:rPr lang="ru-RU" dirty="0" err="1"/>
              <a:t>performed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person</a:t>
            </a:r>
            <a:r>
              <a:rPr lang="ru-RU" dirty="0"/>
              <a:t>." </a:t>
            </a:r>
            <a:r>
              <a:rPr lang="ru-RU" sz="2400" b="1" dirty="0"/>
              <a:t>VS</a:t>
            </a:r>
            <a:r>
              <a:rPr lang="ru-RU" dirty="0"/>
              <a:t> " </a:t>
            </a:r>
            <a:r>
              <a:rPr lang="ru-RU" b="1" dirty="0"/>
              <a:t>Разработчик – единственная роль </a:t>
            </a:r>
            <a:r>
              <a:rPr lang="ru-RU" dirty="0"/>
              <a:t>в Команде Разработки, невзирая на тип выполняемых задач." </a:t>
            </a:r>
            <a:r>
              <a:rPr lang="ru-RU" b="1" u="sng" dirty="0"/>
              <a:t>Правило без исключений.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Отсутствие подкоманд в Команде Разработки. </a:t>
            </a:r>
            <a:r>
              <a:rPr lang="ru-RU" b="1" u="sng" dirty="0"/>
              <a:t>Правило без исключений.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Коллективная ответственность Команды Разработки за создание Инкремента Продукта наивысшего качества.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1779"/>
            <a:ext cx="27558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2"/>
              </a:rPr>
              <a:t>https://www.scrumguides.org/scrum-guide.html</a:t>
            </a:r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2499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Размер Команды Разработки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611" y="1767007"/>
            <a:ext cx="86127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</a:t>
            </a:r>
            <a:r>
              <a:rPr lang="ru-RU" sz="13800" b="1" dirty="0"/>
              <a:t>9</a:t>
            </a: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dirty="0"/>
              <a:t>При подсчете численности Команды Разработки, Владелец Продукта и </a:t>
            </a:r>
            <a:r>
              <a:rPr lang="ru-RU" dirty="0" err="1"/>
              <a:t>Скрам</a:t>
            </a:r>
            <a:r>
              <a:rPr lang="ru-RU" dirty="0"/>
              <a:t>‐мастер не  учитываются, если они сами не выполняют работу из </a:t>
            </a:r>
            <a:r>
              <a:rPr lang="ru-RU" dirty="0" err="1"/>
              <a:t>Бэклога</a:t>
            </a:r>
            <a:r>
              <a:rPr lang="ru-RU" dirty="0"/>
              <a:t> Спринт. </a:t>
            </a:r>
          </a:p>
        </p:txBody>
      </p:sp>
    </p:spTree>
    <p:extLst>
      <p:ext uri="{BB962C8B-B14F-4D97-AF65-F5344CB8AC3E}">
        <p14:creationId xmlns:p14="http://schemas.microsoft.com/office/powerpoint/2010/main" val="18008789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>
                <a:latin typeface="Arial" panose="020B0604020202020204" pitchFamily="34" charset="0"/>
                <a:cs typeface="Arial" panose="020B0604020202020204" pitchFamily="34" charset="0"/>
              </a:rPr>
              <a:t>Встречи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3" name="Подзаголовок 5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7586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Инициирование проекта (стартовая колода)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Собрание планирования итерации (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Sprint planning meeting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Ежедневное собрание (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Daily Scrum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Обзор итерации (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Sprint Review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Ретроспектива итерации 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(Sprint Retrospective)</a:t>
            </a:r>
          </a:p>
        </p:txBody>
      </p:sp>
      <p:pic>
        <p:nvPicPr>
          <p:cNvPr id="5" name="Picture 2" descr="standup2.jpg (500×336)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39" y="2492896"/>
            <a:ext cx="3986098" cy="26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Концептуализация и инициирование проекта (стартовая колода)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Для чего мы собрались?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Блиц-резюме продукта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Разработка оформления продукта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Список того, что мы не собираемся делать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Встреча с коллегами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Демонстрация решения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 не дает нам покоя?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Определяемся с длительностью проекта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 необходимо сделать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 для этого понадобится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Разработка стартовой колоды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 разработку уходит от 2 дней до 2 недель (равноценно шести месяцам по планированию работ)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Должна пересматриваться при внесении всех крупных изменений в суть или направление движения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Блицрезюме продукта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59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адресат сообщения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Который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утверждение о необходимости или представляющейся возможности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название продукта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Относится к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категория продукта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 при этом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основная выгода, убедительная причина приобрести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 отличие от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основное конкурентное предложение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Наш продукт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объяснение основного конкурентного отличия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Возможные параметры пользовательских историй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Идентификатор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Название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Важность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Предварительная оценка (в чем?)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продемонстрировать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Категория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Компоненты, которые затрагивает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Инициатор запроса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Примечание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Спринт (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The Sprint)</a:t>
            </a:r>
          </a:p>
        </p:txBody>
      </p:sp>
      <p:sp>
        <p:nvSpPr>
          <p:cNvPr id="4" name="Rectangle 3"/>
          <p:cNvSpPr/>
          <p:nvPr/>
        </p:nvSpPr>
        <p:spPr>
          <a:xfrm>
            <a:off x="598714" y="652310"/>
            <a:ext cx="1099457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 </a:t>
            </a:r>
            <a:r>
              <a:rPr lang="en-US" sz="13800" b="1" dirty="0"/>
              <a:t>1</a:t>
            </a:r>
            <a:r>
              <a:rPr lang="ru-RU" dirty="0"/>
              <a:t> месяца</a:t>
            </a: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dirty="0"/>
              <a:t>Спринт состоит из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Планирования Спринта (</a:t>
            </a:r>
            <a:r>
              <a:rPr lang="ru-RU" dirty="0" err="1"/>
              <a:t>Sprint</a:t>
            </a:r>
            <a:r>
              <a:rPr lang="ru-RU" dirty="0"/>
              <a:t> </a:t>
            </a:r>
            <a:r>
              <a:rPr lang="ru-RU" dirty="0" err="1"/>
              <a:t>Backlog</a:t>
            </a:r>
            <a:r>
              <a:rPr lang="ru-RU" dirty="0"/>
              <a:t> определяется в начале итерации и не меняется до конца итерации),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Ежедневного </a:t>
            </a:r>
            <a:r>
              <a:rPr lang="ru-RU" dirty="0" err="1"/>
              <a:t>Скрама</a:t>
            </a:r>
            <a:r>
              <a:rPr lang="ru-RU" dirty="0"/>
              <a:t>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Разработки (нет историй, выполненных на 10, 50, 95%. История или выполнена или нет),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Обзора  Спринта (в конце спринта – рабочий продукт),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Ретроспективы Спринта.</a:t>
            </a:r>
          </a:p>
        </p:txBody>
      </p:sp>
    </p:spTree>
    <p:extLst>
      <p:ext uri="{BB962C8B-B14F-4D97-AF65-F5344CB8AC3E}">
        <p14:creationId xmlns:p14="http://schemas.microsoft.com/office/powerpoint/2010/main" val="1634942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Планирование Спринта (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Sprint Planning)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611" y="746940"/>
            <a:ext cx="861277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 </a:t>
            </a:r>
            <a:r>
              <a:rPr lang="ru-RU" sz="13800" b="1" dirty="0"/>
              <a:t>8</a:t>
            </a:r>
            <a:r>
              <a:rPr lang="ru-RU" dirty="0"/>
              <a:t> часов</a:t>
            </a:r>
          </a:p>
          <a:p>
            <a:endParaRPr lang="ru-RU" dirty="0"/>
          </a:p>
          <a:p>
            <a:r>
              <a:rPr lang="ru-RU" dirty="0"/>
              <a:t>По результатам Планирования Спринта </a:t>
            </a:r>
            <a:r>
              <a:rPr lang="ru-RU" dirty="0" err="1"/>
              <a:t>Скрам</a:t>
            </a:r>
            <a:r>
              <a:rPr lang="ru-RU" dirty="0"/>
              <a:t>‐команда получает ответы на вопросы: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Цель Спринта*</a:t>
            </a:r>
            <a:r>
              <a:rPr lang="en-US" dirty="0"/>
              <a:t> (+ Definition of "Done")</a:t>
            </a:r>
            <a:endParaRPr lang="ru-RU" dirty="0"/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Каким будет Инкремент в конце Спринта?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Как организовать работу, чтобы получить готовый Инкремент Продукта?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/>
              <a:t>Sprint backlog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Дата демонстрации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Место и время проведения ежедневных встреч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r>
              <a:rPr lang="ru-RU" dirty="0"/>
              <a:t>*Цель Спринта обеспечивает Команде Разработки достаточную гибкость касательно объема функциональности, разрабатываемой в рамках Спринта. </a:t>
            </a:r>
          </a:p>
        </p:txBody>
      </p:sp>
    </p:spTree>
    <p:extLst>
      <p:ext uri="{BB962C8B-B14F-4D97-AF65-F5344CB8AC3E}">
        <p14:creationId xmlns:p14="http://schemas.microsoft.com/office/powerpoint/2010/main" val="36920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Что нужно для создания качественного продукта?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Организовать соответствующие процессы</a:t>
            </a:r>
          </a:p>
          <a:p>
            <a:r>
              <a:rPr lang="ru-RU" dirty="0"/>
              <a:t>Понять, что нужно потребителю</a:t>
            </a:r>
          </a:p>
          <a:p>
            <a:r>
              <a:rPr lang="ru-RU" dirty="0"/>
              <a:t>Вписаться в бюджет</a:t>
            </a:r>
          </a:p>
          <a:p>
            <a:r>
              <a:rPr lang="ru-RU" dirty="0"/>
              <a:t>Вписаться в сроки</a:t>
            </a:r>
          </a:p>
          <a:p>
            <a:r>
              <a:rPr lang="ru-RU" dirty="0"/>
              <a:t>Понимать происходящее</a:t>
            </a:r>
            <a:endParaRPr lang="en-US" dirty="0"/>
          </a:p>
          <a:p>
            <a:r>
              <a:rPr lang="ru-RU" dirty="0"/>
              <a:t>И уметь донести это понимание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7952926" y="1947575"/>
            <a:ext cx="2908156" cy="2908156"/>
          </a:xfrm>
          <a:custGeom>
            <a:avLst/>
            <a:gdLst>
              <a:gd name="connsiteX0" fmla="*/ 0 w 2908156"/>
              <a:gd name="connsiteY0" fmla="*/ 1454078 h 2908156"/>
              <a:gd name="connsiteX1" fmla="*/ 1454078 w 2908156"/>
              <a:gd name="connsiteY1" fmla="*/ 0 h 2908156"/>
              <a:gd name="connsiteX2" fmla="*/ 2908156 w 2908156"/>
              <a:gd name="connsiteY2" fmla="*/ 1454078 h 2908156"/>
              <a:gd name="connsiteX3" fmla="*/ 1454078 w 2908156"/>
              <a:gd name="connsiteY3" fmla="*/ 2908156 h 2908156"/>
              <a:gd name="connsiteX4" fmla="*/ 0 w 2908156"/>
              <a:gd name="connsiteY4" fmla="*/ 1454078 h 290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156" h="2908156">
                <a:moveTo>
                  <a:pt x="0" y="1454078"/>
                </a:moveTo>
                <a:cubicBezTo>
                  <a:pt x="0" y="651013"/>
                  <a:pt x="651013" y="0"/>
                  <a:pt x="1454078" y="0"/>
                </a:cubicBezTo>
                <a:cubicBezTo>
                  <a:pt x="2257143" y="0"/>
                  <a:pt x="2908156" y="651013"/>
                  <a:pt x="2908156" y="1454078"/>
                </a:cubicBezTo>
                <a:cubicBezTo>
                  <a:pt x="2908156" y="2257143"/>
                  <a:pt x="2257143" y="2908156"/>
                  <a:pt x="1454078" y="2908156"/>
                </a:cubicBezTo>
                <a:cubicBezTo>
                  <a:pt x="651013" y="2908156"/>
                  <a:pt x="0" y="2257143"/>
                  <a:pt x="0" y="145407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87755" tIns="508927" rIns="387754" bIns="109055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100" kern="1200" dirty="0"/>
              <a:t>Качественно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9002286" y="3765173"/>
            <a:ext cx="2908156" cy="2908156"/>
          </a:xfrm>
          <a:custGeom>
            <a:avLst/>
            <a:gdLst>
              <a:gd name="connsiteX0" fmla="*/ 0 w 2908156"/>
              <a:gd name="connsiteY0" fmla="*/ 1454078 h 2908156"/>
              <a:gd name="connsiteX1" fmla="*/ 1454078 w 2908156"/>
              <a:gd name="connsiteY1" fmla="*/ 0 h 2908156"/>
              <a:gd name="connsiteX2" fmla="*/ 2908156 w 2908156"/>
              <a:gd name="connsiteY2" fmla="*/ 1454078 h 2908156"/>
              <a:gd name="connsiteX3" fmla="*/ 1454078 w 2908156"/>
              <a:gd name="connsiteY3" fmla="*/ 2908156 h 2908156"/>
              <a:gd name="connsiteX4" fmla="*/ 0 w 2908156"/>
              <a:gd name="connsiteY4" fmla="*/ 1454078 h 290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156" h="2908156">
                <a:moveTo>
                  <a:pt x="0" y="1454078"/>
                </a:moveTo>
                <a:cubicBezTo>
                  <a:pt x="0" y="651013"/>
                  <a:pt x="651013" y="0"/>
                  <a:pt x="1454078" y="0"/>
                </a:cubicBezTo>
                <a:cubicBezTo>
                  <a:pt x="2257143" y="0"/>
                  <a:pt x="2908156" y="651013"/>
                  <a:pt x="2908156" y="1454078"/>
                </a:cubicBezTo>
                <a:cubicBezTo>
                  <a:pt x="2908156" y="2257143"/>
                  <a:pt x="2257143" y="2908156"/>
                  <a:pt x="1454078" y="2908156"/>
                </a:cubicBezTo>
                <a:cubicBezTo>
                  <a:pt x="651013" y="2908156"/>
                  <a:pt x="0" y="2257143"/>
                  <a:pt x="0" y="145407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alpha val="50000"/>
              <a:hueOff val="5197846"/>
              <a:satOff val="-23984"/>
              <a:lumOff val="883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889411" tIns="751273" rIns="273852" bIns="557398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100" kern="1200" dirty="0"/>
              <a:t>Дешево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6903567" y="3765173"/>
            <a:ext cx="2908156" cy="2908156"/>
          </a:xfrm>
          <a:custGeom>
            <a:avLst/>
            <a:gdLst>
              <a:gd name="connsiteX0" fmla="*/ 0 w 2908156"/>
              <a:gd name="connsiteY0" fmla="*/ 1454078 h 2908156"/>
              <a:gd name="connsiteX1" fmla="*/ 1454078 w 2908156"/>
              <a:gd name="connsiteY1" fmla="*/ 0 h 2908156"/>
              <a:gd name="connsiteX2" fmla="*/ 2908156 w 2908156"/>
              <a:gd name="connsiteY2" fmla="*/ 1454078 h 2908156"/>
              <a:gd name="connsiteX3" fmla="*/ 1454078 w 2908156"/>
              <a:gd name="connsiteY3" fmla="*/ 2908156 h 2908156"/>
              <a:gd name="connsiteX4" fmla="*/ 0 w 2908156"/>
              <a:gd name="connsiteY4" fmla="*/ 1454078 h 290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156" h="2908156">
                <a:moveTo>
                  <a:pt x="0" y="1454078"/>
                </a:moveTo>
                <a:cubicBezTo>
                  <a:pt x="0" y="651013"/>
                  <a:pt x="651013" y="0"/>
                  <a:pt x="1454078" y="0"/>
                </a:cubicBezTo>
                <a:cubicBezTo>
                  <a:pt x="2257143" y="0"/>
                  <a:pt x="2908156" y="651013"/>
                  <a:pt x="2908156" y="1454078"/>
                </a:cubicBezTo>
                <a:cubicBezTo>
                  <a:pt x="2908156" y="2257143"/>
                  <a:pt x="2257143" y="2908156"/>
                  <a:pt x="1454078" y="2908156"/>
                </a:cubicBezTo>
                <a:cubicBezTo>
                  <a:pt x="651013" y="2908156"/>
                  <a:pt x="0" y="2257143"/>
                  <a:pt x="0" y="145407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alpha val="50000"/>
              <a:hueOff val="10395692"/>
              <a:satOff val="-47968"/>
              <a:lumOff val="1765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3851" tIns="751273" rIns="889412" bIns="557398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100" kern="1200" dirty="0"/>
              <a:t>Быстро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72302" y="4064923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Дорого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50162" y="4064923"/>
            <a:ext cx="76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Долго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12505" y="5012877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Криво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73519" y="4455924"/>
            <a:ext cx="86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Утопия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522579" y="2772944"/>
            <a:ext cx="1875256" cy="1799056"/>
            <a:chOff x="2590865" y="1878184"/>
            <a:chExt cx="2908156" cy="2908156"/>
          </a:xfrm>
        </p:grpSpPr>
        <p:sp>
          <p:nvSpPr>
            <p:cNvPr id="20" name="Овал 19"/>
            <p:cNvSpPr/>
            <p:nvPr/>
          </p:nvSpPr>
          <p:spPr>
            <a:xfrm>
              <a:off x="2590865" y="1878184"/>
              <a:ext cx="2908156" cy="290815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alpha val="50000"/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Овал 4"/>
            <p:cNvSpPr txBox="1"/>
            <p:nvPr/>
          </p:nvSpPr>
          <p:spPr>
            <a:xfrm>
              <a:off x="2960071" y="2562826"/>
              <a:ext cx="1744893" cy="15994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defTabSz="1377950">
                <a:lnSpc>
                  <a:spcPct val="0"/>
                </a:lnSpc>
                <a:spcBef>
                  <a:spcPct val="0"/>
                </a:spcBef>
              </a:pPr>
              <a:r>
                <a:rPr lang="ru-RU" sz="2000" kern="1200" dirty="0"/>
                <a:t>Бесплатно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378808" y="4001294"/>
            <a:ext cx="68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Треш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088087" y="2191586"/>
            <a:ext cx="159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Такое бывает?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37330" y="4136231"/>
            <a:ext cx="18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Такого не бывает</a:t>
            </a:r>
          </a:p>
        </p:txBody>
      </p:sp>
      <p:cxnSp>
        <p:nvCxnSpPr>
          <p:cNvPr id="26" name="Прямая со стрелкой 25"/>
          <p:cNvCxnSpPr>
            <a:stCxn id="24" idx="3"/>
          </p:cNvCxnSpPr>
          <p:nvPr/>
        </p:nvCxnSpPr>
        <p:spPr>
          <a:xfrm flipV="1">
            <a:off x="6801110" y="3942574"/>
            <a:ext cx="1434108" cy="378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3" idx="2"/>
          </p:cNvCxnSpPr>
          <p:nvPr/>
        </p:nvCxnSpPr>
        <p:spPr>
          <a:xfrm>
            <a:off x="7885806" y="2560918"/>
            <a:ext cx="265051" cy="9340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7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 animBg="1"/>
      <p:bldP spid="31" grpId="0" animBg="1"/>
      <p:bldP spid="32" grpId="0" animBg="1"/>
      <p:bldP spid="15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Оценки историй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5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Основная цель оценки при разработке программ – не предсказать результат проекта, а определить, являются ли цели достаточно реалистичными, чтобы их можно было достичь, контролируя проект (С. Макконнелл,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Software Estimation: Demystifying the Black Art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Методы оценки: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Используйте относительные оценки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Триангуляция (три эталонные истории: маленькая, средняя, большая)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Покер-планирование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Ежедневный </a:t>
            </a:r>
            <a:r>
              <a:rPr lang="ru-RU" sz="38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</a:t>
            </a:r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 (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Daily Scrum)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611" y="1213009"/>
            <a:ext cx="861277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 </a:t>
            </a:r>
            <a:r>
              <a:rPr lang="ru-RU" sz="13800" b="1" dirty="0"/>
              <a:t>15</a:t>
            </a:r>
            <a:r>
              <a:rPr lang="ru-RU" dirty="0"/>
              <a:t> минут</a:t>
            </a:r>
          </a:p>
          <a:p>
            <a:endParaRPr lang="ru-RU" dirty="0"/>
          </a:p>
          <a:p>
            <a:r>
              <a:rPr lang="ru-RU" dirty="0"/>
              <a:t>Каждый участник Команды Разработки отвечает на следующие вопросы: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Что я сделал с момента прошлой встречи?</a:t>
            </a:r>
          </a:p>
          <a:p>
            <a:r>
              <a:rPr lang="ru-RU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Что я собираюсь сделать сегодня?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Какие препятствия?</a:t>
            </a:r>
          </a:p>
        </p:txBody>
      </p:sp>
      <p:sp>
        <p:nvSpPr>
          <p:cNvPr id="6" name="Rectangle 5"/>
          <p:cNvSpPr/>
          <p:nvPr/>
        </p:nvSpPr>
        <p:spPr>
          <a:xfrm>
            <a:off x="1789611" y="1213009"/>
            <a:ext cx="8612778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 </a:t>
            </a:r>
            <a:r>
              <a:rPr lang="ru-RU" sz="13800" b="1" dirty="0"/>
              <a:t>15</a:t>
            </a:r>
            <a:r>
              <a:rPr lang="ru-RU" dirty="0"/>
              <a:t> минут</a:t>
            </a:r>
          </a:p>
          <a:p>
            <a:endParaRPr lang="ru-RU" dirty="0"/>
          </a:p>
          <a:p>
            <a:r>
              <a:rPr lang="ru-RU" dirty="0"/>
              <a:t>Каждый участник Команды Разработки отвечает на следующие вопросы: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Что я сделал с момента прошлой встречи для того, </a:t>
            </a:r>
            <a:r>
              <a:rPr lang="ru-RU" b="1" dirty="0"/>
              <a:t>чтобы помочь Команде Разработки достичь Цели Спринта</a:t>
            </a:r>
            <a:r>
              <a:rPr lang="ru-RU" dirty="0"/>
              <a:t>?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Что я собираюсь сделать сегодня для того, </a:t>
            </a:r>
            <a:r>
              <a:rPr lang="ru-RU" b="1" dirty="0"/>
              <a:t>чтобы помочь Команде Разработки достичь Цели Спринта</a:t>
            </a:r>
            <a:r>
              <a:rPr lang="ru-RU" dirty="0"/>
              <a:t>?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Какие препятствия </a:t>
            </a:r>
            <a:r>
              <a:rPr lang="ru-RU" b="1" dirty="0"/>
              <a:t>замедляют достижение Цели Спринта – для меня и Команды Разработки</a:t>
            </a:r>
            <a:r>
              <a:rPr lang="ru-RU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3776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Обзор Спринта (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Sprint Review)</a:t>
            </a:r>
          </a:p>
        </p:txBody>
      </p:sp>
      <p:sp>
        <p:nvSpPr>
          <p:cNvPr id="3" name="Rectangle 2"/>
          <p:cNvSpPr/>
          <p:nvPr/>
        </p:nvSpPr>
        <p:spPr>
          <a:xfrm>
            <a:off x="278674" y="746940"/>
            <a:ext cx="117304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 </a:t>
            </a:r>
            <a:r>
              <a:rPr lang="ru-RU" sz="13800" b="1" dirty="0"/>
              <a:t>4</a:t>
            </a:r>
            <a:r>
              <a:rPr lang="ru-RU" dirty="0"/>
              <a:t> часов</a:t>
            </a:r>
          </a:p>
          <a:p>
            <a:endParaRPr lang="ru-RU" dirty="0"/>
          </a:p>
          <a:p>
            <a:r>
              <a:rPr lang="ru-RU" dirty="0"/>
              <a:t>Ключевые элементы: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Участники: </a:t>
            </a:r>
            <a:r>
              <a:rPr lang="ru-RU" dirty="0" err="1"/>
              <a:t>Скрам</a:t>
            </a:r>
            <a:r>
              <a:rPr lang="ru-RU" dirty="0"/>
              <a:t>-команда и заинтересованные лица.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Владелец Продукта объясняет, что готово и что нет.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Команда Разработки обсуждает то, что получилось во время Спринта, какие были проблемы и как эти проблемы были решены.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Команда Разработки демонстрирует готовую работу и отвечает на вопросы касательно Инкремента.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dirty="0"/>
              <a:t>Владелец Продукта обсуждает </a:t>
            </a:r>
            <a:r>
              <a:rPr lang="ru-RU" dirty="0" err="1"/>
              <a:t>Бэклог</a:t>
            </a:r>
            <a:r>
              <a:rPr lang="ru-RU" dirty="0"/>
              <a:t> Продукта.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b="1" dirty="0"/>
              <a:t>Все присутствующие </a:t>
            </a:r>
            <a:r>
              <a:rPr lang="ru-RU" dirty="0"/>
              <a:t>обсуждают то, над чем стоит работать дальше.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ru-RU" b="1" dirty="0"/>
              <a:t>Все присутствующие </a:t>
            </a:r>
            <a:r>
              <a:rPr lang="ru-RU" dirty="0"/>
              <a:t>обсуждают изменения на рынке и их потенциальное влияние на продукт. Определяются следующие действия. </a:t>
            </a:r>
          </a:p>
        </p:txBody>
      </p:sp>
    </p:spTree>
    <p:extLst>
      <p:ext uri="{BB962C8B-B14F-4D97-AF65-F5344CB8AC3E}">
        <p14:creationId xmlns:p14="http://schemas.microsoft.com/office/powerpoint/2010/main" val="3304004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Ретроспектива Спринта (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Sprint Retrospective)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0903" y="1074510"/>
            <a:ext cx="863019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более  </a:t>
            </a:r>
            <a:r>
              <a:rPr lang="ru-RU" sz="13800" b="1" dirty="0"/>
              <a:t>3</a:t>
            </a:r>
            <a:r>
              <a:rPr lang="ru-RU" dirty="0"/>
              <a:t> часов</a:t>
            </a:r>
          </a:p>
          <a:p>
            <a:endParaRPr lang="ru-RU" dirty="0"/>
          </a:p>
          <a:p>
            <a:r>
              <a:rPr lang="ru-RU" dirty="0"/>
              <a:t>Цели Ретроспективы Спринта: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Инспекция степени успешности Спринта относительно людей, взаимоотношений между ними, процессов и инструментов.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Обнаружение и упорядочение того, что прошло хорошо и того, что нуждается в улучшении.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Создание плана внедрения улучшении͈ в процесс работы </a:t>
            </a:r>
            <a:r>
              <a:rPr lang="ru-RU" dirty="0" err="1"/>
              <a:t>Скрам</a:t>
            </a:r>
            <a:r>
              <a:rPr lang="ru-RU" dirty="0"/>
              <a:t>‐команды. </a:t>
            </a:r>
          </a:p>
        </p:txBody>
      </p:sp>
    </p:spTree>
    <p:extLst>
      <p:ext uri="{BB962C8B-B14F-4D97-AF65-F5344CB8AC3E}">
        <p14:creationId xmlns:p14="http://schemas.microsoft.com/office/powerpoint/2010/main" val="12315439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8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778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ъект 2"/>
          <p:cNvSpPr>
            <a:spLocks noGrp="1"/>
          </p:cNvSpPr>
          <p:nvPr>
            <p:ph idx="1"/>
          </p:nvPr>
        </p:nvSpPr>
        <p:spPr bwMode="auto">
          <a:xfrm>
            <a:off x="1935163" y="476250"/>
            <a:ext cx="8324850" cy="583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Критерии готовности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Definition of Done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Список пользовательских историй продукта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Product Backlog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Список пользовательских историй итерации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Sprint Backlog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Обратный график реализации историй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Burndown Chart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Done</a:t>
            </a:r>
            <a:endParaRPr lang="en-US" alt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747FCB3-E833-478D-A87A-28182B7C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Definition </a:t>
            </a:r>
            <a:r>
              <a:rPr lang="ru-RU" sz="3200" dirty="0" err="1"/>
              <a:t>of</a:t>
            </a:r>
            <a:r>
              <a:rPr lang="ru-RU" sz="3200" dirty="0"/>
              <a:t> </a:t>
            </a:r>
            <a:r>
              <a:rPr lang="ru-RU" sz="3200" dirty="0" err="1"/>
              <a:t>Done</a:t>
            </a:r>
            <a:r>
              <a:rPr lang="ru-RU" sz="3200" dirty="0"/>
              <a:t> («Критерии Готовности», </a:t>
            </a:r>
            <a:r>
              <a:rPr lang="ru-RU" sz="3200" dirty="0" err="1"/>
              <a:t>DoD</a:t>
            </a:r>
            <a:r>
              <a:rPr lang="ru-RU" sz="3200" dirty="0"/>
              <a:t>) — это когда все условия или </a:t>
            </a:r>
            <a:r>
              <a:rPr lang="ru-RU" sz="3200" dirty="0" err="1"/>
              <a:t>Acceptance</a:t>
            </a:r>
            <a:r>
              <a:rPr lang="ru-RU" sz="3200" dirty="0"/>
              <a:t> </a:t>
            </a:r>
            <a:r>
              <a:rPr lang="ru-RU" sz="3200" dirty="0" err="1"/>
              <a:t>Criteria</a:t>
            </a:r>
            <a:r>
              <a:rPr lang="ru-RU" sz="3200" dirty="0"/>
              <a:t>, которым должен соответствовать продукт, выполнены («</a:t>
            </a:r>
            <a:r>
              <a:rPr lang="ru-RU" sz="3200" dirty="0" err="1"/>
              <a:t>Done</a:t>
            </a:r>
            <a:r>
              <a:rPr lang="ru-RU" sz="3200" dirty="0"/>
              <a:t>») и готовы к принятию пользователем, клиентом, командой или потребляющей системой.</a:t>
            </a:r>
            <a:endParaRPr lang="en-US" sz="3200" dirty="0"/>
          </a:p>
          <a:p>
            <a:r>
              <a:rPr lang="ru-RU" sz="3200" dirty="0"/>
              <a:t>Не путаем с критериями приемки. В них требования относятся к конкретным элементам продукта со стороны клиента, а в </a:t>
            </a:r>
            <a:r>
              <a:rPr lang="en-US" sz="3200" dirty="0"/>
              <a:t>DoD</a:t>
            </a:r>
            <a:r>
              <a:rPr lang="ru-RU" sz="3200" dirty="0"/>
              <a:t> они относятся к продукту или его инкременту со стороны команды.</a:t>
            </a:r>
          </a:p>
        </p:txBody>
      </p:sp>
    </p:spTree>
    <p:extLst>
      <p:ext uri="{BB962C8B-B14F-4D97-AF65-F5344CB8AC3E}">
        <p14:creationId xmlns:p14="http://schemas.microsoft.com/office/powerpoint/2010/main" val="42263487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3200">
                <a:latin typeface="Arial" panose="020B0604020202020204" pitchFamily="34" charset="0"/>
                <a:cs typeface="Arial" panose="020B0604020202020204" pitchFamily="34" charset="0"/>
              </a:rPr>
              <a:t>Product Backlog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5" name="Объект 2"/>
          <p:cNvSpPr>
            <a:spLocks noGrp="1"/>
          </p:cNvSpPr>
          <p:nvPr>
            <p:ph idx="13"/>
          </p:nvPr>
        </p:nvSpPr>
        <p:spPr bwMode="auto">
          <a:xfrm>
            <a:off x="6194424" y="1352550"/>
            <a:ext cx="5374183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требований к продукту, сформулированное в виде одного или нескольких предложений на обычном языка</a:t>
            </a: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двух требований с одинаковым приоритетом, если есть, то команда работает с понравившимся</a:t>
            </a: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 ТЗ или иерархической структуры работ верхнего уровня</a:t>
            </a: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Пишутся либо одобряются владельцем продукта (</a:t>
            </a: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Owner)</a:t>
            </a: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каждого проекта один </a:t>
            </a: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Backlog </a:t>
            </a: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один </a:t>
            </a: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Owner</a:t>
            </a: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даже если команд несколько</a:t>
            </a:r>
            <a:endParaRPr lang="en-US" alt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017487"/>
              </p:ext>
            </p:extLst>
          </p:nvPr>
        </p:nvGraphicFramePr>
        <p:xfrm>
          <a:off x="1935163" y="1352550"/>
          <a:ext cx="4057650" cy="49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Sprint Backlog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9" name="Объект 5"/>
          <p:cNvSpPr>
            <a:spLocks noGrp="1"/>
          </p:cNvSpPr>
          <p:nvPr>
            <p:ph idx="13"/>
          </p:nvPr>
        </p:nvSpPr>
        <p:spPr bwMode="auto">
          <a:xfrm>
            <a:off x="6194425" y="1352550"/>
            <a:ext cx="4065588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en-US" altLang="ru-RU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Backlog</a:t>
            </a:r>
            <a:r>
              <a:rPr lang="ru-RU" altLang="ru-RU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будет реализована в рамках текущего спринта</a:t>
            </a: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точные формулировки, возможно разбиение на подзадачи достаточной детализации</a:t>
            </a:r>
            <a:endParaRPr lang="en-US" altLang="ru-RU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Приоритезация</a:t>
            </a:r>
          </a:p>
          <a:p>
            <a:pPr marL="342900" indent="-342900" defTabSz="5111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трудоемкости</a:t>
            </a:r>
          </a:p>
          <a:p>
            <a:pPr marL="342900" indent="-342900" defTabSz="511175" fontAlgn="base">
              <a:spcAft>
                <a:spcPct val="0"/>
              </a:spcAft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4075" y="1352553"/>
            <a:ext cx="1079500" cy="347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4075" y="1860553"/>
            <a:ext cx="1079500" cy="1746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24075" y="2193925"/>
            <a:ext cx="1079500" cy="1081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24075" y="3433763"/>
            <a:ext cx="1079500" cy="3492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4075" y="3943353"/>
            <a:ext cx="1079500" cy="1746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E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24075" y="4276728"/>
            <a:ext cx="1079500" cy="576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24075" y="5013325"/>
            <a:ext cx="1079500" cy="3492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</a:t>
            </a:r>
            <a:endParaRPr lang="ru-RU" dirty="0"/>
          </a:p>
        </p:txBody>
      </p:sp>
      <p:sp>
        <p:nvSpPr>
          <p:cNvPr id="80907" name="TextBox 15"/>
          <p:cNvSpPr txBox="1">
            <a:spLocks noChangeArrowheads="1"/>
          </p:cNvSpPr>
          <p:nvPr/>
        </p:nvSpPr>
        <p:spPr bwMode="auto">
          <a:xfrm>
            <a:off x="1733553" y="950916"/>
            <a:ext cx="1858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Product backlog</a:t>
            </a:r>
            <a:endParaRPr lang="ru-RU" alt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95775" y="1685925"/>
            <a:ext cx="1079500" cy="3492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</a:t>
            </a:r>
            <a:r>
              <a:rPr lang="ru-RU" dirty="0"/>
              <a:t> (2)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95775" y="1352550"/>
            <a:ext cx="1079500" cy="1730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</a:t>
            </a:r>
            <a:r>
              <a:rPr lang="ru-RU" dirty="0"/>
              <a:t> (1)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95775" y="2193925"/>
            <a:ext cx="1079500" cy="5413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C1</a:t>
            </a:r>
            <a:r>
              <a:rPr lang="ru-RU" dirty="0"/>
              <a:t> (3)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95775" y="2925763"/>
            <a:ext cx="1079500" cy="3492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</a:t>
            </a:r>
            <a:r>
              <a:rPr lang="ru-RU" dirty="0"/>
              <a:t> (2)</a:t>
            </a:r>
          </a:p>
        </p:txBody>
      </p:sp>
      <p:sp>
        <p:nvSpPr>
          <p:cNvPr id="22" name="Правая фигурная скобка 21"/>
          <p:cNvSpPr/>
          <p:nvPr/>
        </p:nvSpPr>
        <p:spPr>
          <a:xfrm>
            <a:off x="3260725" y="1352553"/>
            <a:ext cx="241300" cy="2430463"/>
          </a:xfrm>
          <a:prstGeom prst="rightBrace">
            <a:avLst>
              <a:gd name="adj1" fmla="val 19534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592516" y="2325691"/>
            <a:ext cx="631825" cy="4841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914" name="TextBox 23"/>
          <p:cNvSpPr txBox="1">
            <a:spLocks noChangeArrowheads="1"/>
          </p:cNvSpPr>
          <p:nvPr/>
        </p:nvSpPr>
        <p:spPr bwMode="auto">
          <a:xfrm>
            <a:off x="4005263" y="950913"/>
            <a:ext cx="1662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Sprint backlog</a:t>
            </a:r>
            <a:endParaRPr lang="ru-RU" altLang="ru-RU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</a:t>
            </a:r>
            <a:r>
              <a:rPr lang="ru-RU" sz="3200" dirty="0">
                <a:solidFill>
                  <a:schemeClr val="bg2"/>
                </a:solidFill>
                <a:latin typeface="Arial" panose="020B0604020202020204" pitchFamily="34" charset="0"/>
              </a:rPr>
              <a:t> Доска (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</a:rPr>
              <a:t>Scrum Board)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412" y="1025686"/>
            <a:ext cx="7763176" cy="51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это сложно?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Потребитель не знает, что он хочет</a:t>
            </a:r>
          </a:p>
          <a:p>
            <a:r>
              <a:rPr lang="ru-RU" dirty="0"/>
              <a:t>Требования могут поменяться в любой момент</a:t>
            </a:r>
          </a:p>
          <a:p>
            <a:r>
              <a:rPr lang="ru-RU" dirty="0"/>
              <a:t>У исполнителей нет понимания того, что они делают</a:t>
            </a:r>
          </a:p>
          <a:p>
            <a:r>
              <a:rPr lang="ru-RU" dirty="0"/>
              <a:t>С расписанием может произойти все, что угодно</a:t>
            </a:r>
          </a:p>
          <a:p>
            <a:r>
              <a:rPr lang="ru-RU" dirty="0"/>
              <a:t>С командой тоже</a:t>
            </a:r>
          </a:p>
          <a:p>
            <a:r>
              <a:rPr lang="ru-RU" dirty="0"/>
              <a:t>Да и с продуктом</a:t>
            </a:r>
          </a:p>
          <a:p>
            <a:r>
              <a:rPr lang="ru-RU" dirty="0"/>
              <a:t>Лучшее враг хорошего</a:t>
            </a:r>
          </a:p>
          <a:p>
            <a:r>
              <a:rPr lang="ru-RU" dirty="0"/>
              <a:t>Каждой практике должно быть свое место и время</a:t>
            </a:r>
          </a:p>
          <a:p>
            <a:r>
              <a:rPr lang="ru-RU" dirty="0"/>
              <a:t>И, вообще, все труднопредсказуемо</a:t>
            </a:r>
          </a:p>
        </p:txBody>
      </p:sp>
    </p:spTree>
    <p:extLst>
      <p:ext uri="{BB962C8B-B14F-4D97-AF65-F5344CB8AC3E}">
        <p14:creationId xmlns:p14="http://schemas.microsoft.com/office/powerpoint/2010/main" val="6420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</a:t>
            </a:r>
            <a:r>
              <a:rPr lang="ru-RU" sz="3200" dirty="0">
                <a:solidFill>
                  <a:schemeClr val="bg2"/>
                </a:solidFill>
                <a:latin typeface="Arial" panose="020B0604020202020204" pitchFamily="34" charset="0"/>
              </a:rPr>
              <a:t> Доска (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</a:rPr>
              <a:t>Scrum Board)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99" y="1356466"/>
            <a:ext cx="11448001" cy="41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40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</a:t>
            </a:r>
            <a:r>
              <a:rPr lang="ru-RU" sz="3200" dirty="0">
                <a:solidFill>
                  <a:schemeClr val="bg2"/>
                </a:solidFill>
                <a:latin typeface="Arial" panose="020B0604020202020204" pitchFamily="34" charset="0"/>
              </a:rPr>
              <a:t> Доска (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</a:rPr>
              <a:t>Scrum Board)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1004029" y="1040688"/>
            <a:ext cx="1018394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40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Обратный график реализации историй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Burndown chart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91" y="1828800"/>
            <a:ext cx="75977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Инкремент (</a:t>
            </a:r>
            <a:r>
              <a:rPr lang="en-US" sz="3800" dirty="0">
                <a:solidFill>
                  <a:schemeClr val="bg2"/>
                </a:solidFill>
                <a:latin typeface="Arial" panose="020B0604020202020204" pitchFamily="34" charset="0"/>
              </a:rPr>
              <a:t>Increment)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668" y="2136339"/>
            <a:ext cx="9004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Это сумма, как всех элементов </a:t>
            </a:r>
            <a:r>
              <a:rPr lang="ru-RU" dirty="0" err="1"/>
              <a:t>Бэклога</a:t>
            </a:r>
            <a:r>
              <a:rPr lang="ru-RU" dirty="0"/>
              <a:t> Продукта, завершенных во время Спринта, так и всех инкрементов предыдущих Спринтов.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 концу Спринта Инкремент должен быть Готов, что подразумевает его соответствие </a:t>
            </a:r>
            <a:r>
              <a:rPr lang="ru-RU" b="1" dirty="0"/>
              <a:t>критериям Готовности (</a:t>
            </a:r>
            <a:r>
              <a:rPr lang="en-US" b="1" dirty="0"/>
              <a:t>Definition of "Done"</a:t>
            </a:r>
            <a:r>
              <a:rPr lang="ru-RU" b="1" dirty="0"/>
              <a:t>)*</a:t>
            </a:r>
            <a:r>
              <a:rPr lang="ru-RU" dirty="0"/>
              <a:t> и готовность к использованию.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Он должен быть готовым к использованию вне зависимости от решения Владельца Продукта его выпускать или повременить.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9486" y="6504057"/>
            <a:ext cx="117130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*Понимание Критериев Готовности должно быть общим между исполнителями работ и теми, кто ее результаты принимает. </a:t>
            </a:r>
          </a:p>
        </p:txBody>
      </p:sp>
    </p:spTree>
    <p:extLst>
      <p:ext uri="{BB962C8B-B14F-4D97-AF65-F5344CB8AC3E}">
        <p14:creationId xmlns:p14="http://schemas.microsoft.com/office/powerpoint/2010/main" val="358875472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/>
          <p:nvPr/>
        </p:nvSpPr>
        <p:spPr>
          <a:xfrm>
            <a:off x="885825" y="275549"/>
            <a:ext cx="104203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Из заключения «Руководство по </a:t>
            </a:r>
            <a:r>
              <a:rPr lang="ru-RU" sz="3800" dirty="0" err="1">
                <a:solidFill>
                  <a:schemeClr val="bg2"/>
                </a:solidFill>
                <a:latin typeface="Arial" panose="020B0604020202020204" pitchFamily="34" charset="0"/>
              </a:rPr>
              <a:t>Скраму</a:t>
            </a:r>
            <a:r>
              <a:rPr lang="ru-RU" sz="3800" dirty="0">
                <a:solidFill>
                  <a:schemeClr val="bg2"/>
                </a:solidFill>
                <a:latin typeface="Arial" panose="020B0604020202020204" pitchFamily="34" charset="0"/>
              </a:rPr>
              <a:t>»</a:t>
            </a:r>
            <a:endParaRPr lang="en-US" sz="38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7029" y="2136339"/>
            <a:ext cx="8577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Роли, артефакты, правила и события </a:t>
            </a:r>
            <a:r>
              <a:rPr lang="ru-RU" dirty="0" err="1"/>
              <a:t>Скрама</a:t>
            </a:r>
            <a:r>
              <a:rPr lang="ru-RU" dirty="0"/>
              <a:t> не подлежат изменению.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При внедрении отдельных элементов данного </a:t>
            </a:r>
            <a:r>
              <a:rPr lang="ru-RU" dirty="0" err="1"/>
              <a:t>фреймворка</a:t>
            </a:r>
            <a:r>
              <a:rPr lang="ru-RU" dirty="0"/>
              <a:t>, полученный результат не может называться </a:t>
            </a:r>
            <a:r>
              <a:rPr lang="ru-RU" dirty="0" err="1"/>
              <a:t>Скрамом</a:t>
            </a:r>
            <a:r>
              <a:rPr lang="ru-RU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Скрам</a:t>
            </a:r>
            <a:r>
              <a:rPr lang="ru-RU" dirty="0"/>
              <a:t> существует только в качестве цельного </a:t>
            </a:r>
            <a:r>
              <a:rPr lang="ru-RU" dirty="0" err="1"/>
              <a:t>фреймворка</a:t>
            </a:r>
            <a:r>
              <a:rPr lang="ru-RU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Он также может служить контейнером для других техник, методологий и практик. </a:t>
            </a:r>
          </a:p>
        </p:txBody>
      </p:sp>
    </p:spTree>
    <p:extLst>
      <p:ext uri="{BB962C8B-B14F-4D97-AF65-F5344CB8AC3E}">
        <p14:creationId xmlns:p14="http://schemas.microsoft.com/office/powerpoint/2010/main" val="2060208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858" y="2490282"/>
            <a:ext cx="1197428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latin typeface="Crete Round"/>
              </a:rPr>
              <a:t>«</a:t>
            </a:r>
            <a:r>
              <a:rPr lang="ru-RU" sz="2400" b="1" i="1" dirty="0" err="1">
                <a:latin typeface="Crete Round"/>
              </a:rPr>
              <a:t>Scrum</a:t>
            </a:r>
            <a:r>
              <a:rPr lang="ru-RU" sz="2400" i="1" dirty="0">
                <a:latin typeface="Crete Round"/>
              </a:rPr>
              <a:t> имеет лишь косвенное отношение к программному обеспечению. </a:t>
            </a:r>
            <a:endParaRPr lang="en-US" sz="2400" i="1" dirty="0">
              <a:latin typeface="Crete Round"/>
            </a:endParaRPr>
          </a:p>
          <a:p>
            <a:pPr algn="ctr"/>
            <a:r>
              <a:rPr lang="ru-RU" sz="2400" i="1" dirty="0">
                <a:latin typeface="Crete Round"/>
              </a:rPr>
              <a:t>Зато он напрямую связан с руководством и организацией работы </a:t>
            </a:r>
            <a:endParaRPr lang="en-US" sz="2400" i="1" dirty="0">
              <a:latin typeface="Crete Round"/>
            </a:endParaRPr>
          </a:p>
          <a:p>
            <a:pPr algn="ctr"/>
            <a:r>
              <a:rPr lang="ru-RU" sz="2400" i="1" dirty="0">
                <a:latin typeface="Crete Round"/>
              </a:rPr>
              <a:t>топ-компаний в мире»</a:t>
            </a:r>
          </a:p>
          <a:p>
            <a:pPr algn="r"/>
            <a:endParaRPr lang="en-US" sz="2400" dirty="0"/>
          </a:p>
          <a:p>
            <a:pPr algn="r"/>
            <a:r>
              <a:rPr lang="ru-RU" sz="2000" dirty="0" err="1"/>
              <a:t>Хиротака</a:t>
            </a:r>
            <a:r>
              <a:rPr lang="ru-RU" sz="2000" dirty="0"/>
              <a:t> </a:t>
            </a:r>
            <a:r>
              <a:rPr lang="ru-RU" sz="2000" dirty="0" err="1"/>
              <a:t>Такеучи</a:t>
            </a:r>
            <a:r>
              <a:rPr lang="ru-RU" sz="2000" dirty="0"/>
              <a:t> и </a:t>
            </a:r>
            <a:r>
              <a:rPr lang="ru-RU" sz="2000" dirty="0" err="1"/>
              <a:t>Икуджиро</a:t>
            </a:r>
            <a:r>
              <a:rPr lang="ru-RU" sz="2000" dirty="0"/>
              <a:t> </a:t>
            </a:r>
            <a:r>
              <a:rPr lang="ru-RU" sz="2000" dirty="0" err="1"/>
              <a:t>Нонака</a:t>
            </a:r>
            <a:r>
              <a:rPr lang="ru-RU" sz="2000" dirty="0"/>
              <a:t>, «</a:t>
            </a:r>
            <a:r>
              <a:rPr lang="ru-RU" sz="2000" dirty="0" err="1"/>
              <a:t>Wise</a:t>
            </a:r>
            <a:r>
              <a:rPr lang="ru-RU" sz="2000" dirty="0"/>
              <a:t> </a:t>
            </a:r>
            <a:r>
              <a:rPr lang="ru-RU" sz="2000" dirty="0" err="1"/>
              <a:t>Leadership</a:t>
            </a:r>
            <a:r>
              <a:rPr lang="ru-RU" sz="20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4989054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>
                <a:latin typeface="Arial" panose="020B0604020202020204" pitchFamily="34" charset="0"/>
                <a:cs typeface="Arial" panose="020B0604020202020204" pitchFamily="34" charset="0"/>
              </a:rPr>
              <a:t>Дополнительно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9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Изменение объема работ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1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Если запланировано слишком много, следует уменьшить объем поставки, здесь нужен владелец продукта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Если в ходе работы клиент добавляет новую историю, он должен отказаться от одной из имеющихся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Настройка процесса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5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Целевые параметры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Время выполнения задачи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Качество (уровень дефектности и т.д.)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Предсказуемость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Управляемые параметры: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Размер команд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Число команд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Число одновременно выполняемых работ (для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Kanban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Длительность итераций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Детализация планов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Тема </a:t>
            </a:r>
            <a:r>
              <a:rPr lang="en-US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Kanban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13108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процессы есть?</a:t>
            </a:r>
            <a:br>
              <a:rPr lang="ru-RU" dirty="0"/>
            </a:br>
            <a:r>
              <a:rPr lang="ru-RU" sz="2000" dirty="0"/>
              <a:t>С точки зрения управления проектами</a:t>
            </a:r>
            <a:endParaRPr lang="ru-RU" sz="36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1155469" y="1978429"/>
            <a:ext cx="0" cy="388204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147156" y="5860473"/>
            <a:ext cx="883642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/>
        </p:nvSpPr>
        <p:spPr>
          <a:xfrm>
            <a:off x="1180407" y="5044669"/>
            <a:ext cx="2535382" cy="815804"/>
          </a:xfrm>
          <a:custGeom>
            <a:avLst/>
            <a:gdLst>
              <a:gd name="connsiteX0" fmla="*/ 0 w 2535382"/>
              <a:gd name="connsiteY0" fmla="*/ 815724 h 815724"/>
              <a:gd name="connsiteX1" fmla="*/ 623455 w 2535382"/>
              <a:gd name="connsiteY1" fmla="*/ 34327 h 815724"/>
              <a:gd name="connsiteX2" fmla="*/ 1529542 w 2535382"/>
              <a:gd name="connsiteY2" fmla="*/ 192269 h 815724"/>
              <a:gd name="connsiteX3" fmla="*/ 2019993 w 2535382"/>
              <a:gd name="connsiteY3" fmla="*/ 674407 h 815724"/>
              <a:gd name="connsiteX4" fmla="*/ 2535382 w 2535382"/>
              <a:gd name="connsiteY4" fmla="*/ 815724 h 815724"/>
              <a:gd name="connsiteX0" fmla="*/ 0 w 2535382"/>
              <a:gd name="connsiteY0" fmla="*/ 810963 h 810963"/>
              <a:gd name="connsiteX1" fmla="*/ 623455 w 2535382"/>
              <a:gd name="connsiteY1" fmla="*/ 29566 h 810963"/>
              <a:gd name="connsiteX2" fmla="*/ 1413164 w 2535382"/>
              <a:gd name="connsiteY2" fmla="*/ 212446 h 810963"/>
              <a:gd name="connsiteX3" fmla="*/ 2019993 w 2535382"/>
              <a:gd name="connsiteY3" fmla="*/ 669646 h 810963"/>
              <a:gd name="connsiteX4" fmla="*/ 2535382 w 2535382"/>
              <a:gd name="connsiteY4" fmla="*/ 810963 h 810963"/>
              <a:gd name="connsiteX0" fmla="*/ 0 w 2535382"/>
              <a:gd name="connsiteY0" fmla="*/ 815804 h 815804"/>
              <a:gd name="connsiteX1" fmla="*/ 623455 w 2535382"/>
              <a:gd name="connsiteY1" fmla="*/ 34407 h 815804"/>
              <a:gd name="connsiteX2" fmla="*/ 1413164 w 2535382"/>
              <a:gd name="connsiteY2" fmla="*/ 217287 h 815804"/>
              <a:gd name="connsiteX3" fmla="*/ 2019993 w 2535382"/>
              <a:gd name="connsiteY3" fmla="*/ 674487 h 815804"/>
              <a:gd name="connsiteX4" fmla="*/ 2535382 w 2535382"/>
              <a:gd name="connsiteY4" fmla="*/ 815804 h 81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382" h="815804">
                <a:moveTo>
                  <a:pt x="0" y="815804"/>
                </a:moveTo>
                <a:cubicBezTo>
                  <a:pt x="184265" y="477060"/>
                  <a:pt x="387928" y="134160"/>
                  <a:pt x="623455" y="34407"/>
                </a:cubicBezTo>
                <a:cubicBezTo>
                  <a:pt x="858982" y="-65346"/>
                  <a:pt x="1188720" y="69043"/>
                  <a:pt x="1413164" y="217287"/>
                </a:cubicBezTo>
                <a:cubicBezTo>
                  <a:pt x="1637608" y="365531"/>
                  <a:pt x="1832957" y="574734"/>
                  <a:pt x="2019993" y="674487"/>
                </a:cubicBezTo>
                <a:cubicBezTo>
                  <a:pt x="2207029" y="774240"/>
                  <a:pt x="2361507" y="797100"/>
                  <a:pt x="2535382" y="815804"/>
                </a:cubicBezTo>
              </a:path>
            </a:pathLst>
          </a:custGeom>
          <a:ln w="38100">
            <a:solidFill>
              <a:srgbClr val="00B0F0"/>
            </a:solidFill>
            <a:prstDash val="sysDot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4513811" y="4564226"/>
            <a:ext cx="4862945" cy="1304559"/>
          </a:xfrm>
          <a:custGeom>
            <a:avLst/>
            <a:gdLst>
              <a:gd name="connsiteX0" fmla="*/ 0 w 4862945"/>
              <a:gd name="connsiteY0" fmla="*/ 923450 h 923450"/>
              <a:gd name="connsiteX1" fmla="*/ 1471353 w 4862945"/>
              <a:gd name="connsiteY1" fmla="*/ 707320 h 923450"/>
              <a:gd name="connsiteX2" fmla="*/ 2568633 w 4862945"/>
              <a:gd name="connsiteY2" fmla="*/ 67240 h 923450"/>
              <a:gd name="connsiteX3" fmla="*/ 3424844 w 4862945"/>
              <a:gd name="connsiteY3" fmla="*/ 75552 h 923450"/>
              <a:gd name="connsiteX4" fmla="*/ 4039985 w 4862945"/>
              <a:gd name="connsiteY4" fmla="*/ 566003 h 923450"/>
              <a:gd name="connsiteX5" fmla="*/ 4862945 w 4862945"/>
              <a:gd name="connsiteY5" fmla="*/ 915138 h 923450"/>
              <a:gd name="connsiteX0" fmla="*/ 0 w 4862945"/>
              <a:gd name="connsiteY0" fmla="*/ 917274 h 917274"/>
              <a:gd name="connsiteX1" fmla="*/ 1471353 w 4862945"/>
              <a:gd name="connsiteY1" fmla="*/ 701144 h 917274"/>
              <a:gd name="connsiteX2" fmla="*/ 2568633 w 4862945"/>
              <a:gd name="connsiteY2" fmla="*/ 61064 h 917274"/>
              <a:gd name="connsiteX3" fmla="*/ 3424844 w 4862945"/>
              <a:gd name="connsiteY3" fmla="*/ 69376 h 917274"/>
              <a:gd name="connsiteX4" fmla="*/ 4123113 w 4862945"/>
              <a:gd name="connsiteY4" fmla="*/ 444207 h 917274"/>
              <a:gd name="connsiteX5" fmla="*/ 4862945 w 4862945"/>
              <a:gd name="connsiteY5" fmla="*/ 908962 h 917274"/>
              <a:gd name="connsiteX0" fmla="*/ 0 w 4862945"/>
              <a:gd name="connsiteY0" fmla="*/ 1008052 h 1008052"/>
              <a:gd name="connsiteX1" fmla="*/ 1471353 w 4862945"/>
              <a:gd name="connsiteY1" fmla="*/ 791922 h 1008052"/>
              <a:gd name="connsiteX2" fmla="*/ 2568633 w 4862945"/>
              <a:gd name="connsiteY2" fmla="*/ 151842 h 1008052"/>
              <a:gd name="connsiteX3" fmla="*/ 3516284 w 4862945"/>
              <a:gd name="connsiteY3" fmla="*/ 25263 h 1008052"/>
              <a:gd name="connsiteX4" fmla="*/ 4123113 w 4862945"/>
              <a:gd name="connsiteY4" fmla="*/ 534985 h 1008052"/>
              <a:gd name="connsiteX5" fmla="*/ 4862945 w 4862945"/>
              <a:gd name="connsiteY5" fmla="*/ 999740 h 100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945" h="1008052">
                <a:moveTo>
                  <a:pt x="0" y="1008052"/>
                </a:moveTo>
                <a:cubicBezTo>
                  <a:pt x="521624" y="971338"/>
                  <a:pt x="1043248" y="934624"/>
                  <a:pt x="1471353" y="791922"/>
                </a:cubicBezTo>
                <a:cubicBezTo>
                  <a:pt x="1899458" y="649220"/>
                  <a:pt x="2227811" y="279619"/>
                  <a:pt x="2568633" y="151842"/>
                </a:cubicBezTo>
                <a:cubicBezTo>
                  <a:pt x="2909455" y="24065"/>
                  <a:pt x="3257204" y="-38594"/>
                  <a:pt x="3516284" y="25263"/>
                </a:cubicBezTo>
                <a:cubicBezTo>
                  <a:pt x="3775364" y="89120"/>
                  <a:pt x="3898670" y="372572"/>
                  <a:pt x="4123113" y="534985"/>
                </a:cubicBezTo>
                <a:cubicBezTo>
                  <a:pt x="4347557" y="697398"/>
                  <a:pt x="4571306" y="895138"/>
                  <a:pt x="4862945" y="999740"/>
                </a:cubicBezTo>
              </a:path>
            </a:pathLst>
          </a:custGeom>
          <a:ln w="38100">
            <a:solidFill>
              <a:srgbClr val="7030A0"/>
            </a:solidFill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/>
          <p:cNvSpPr/>
          <p:nvPr/>
        </p:nvSpPr>
        <p:spPr>
          <a:xfrm>
            <a:off x="1163782" y="4370085"/>
            <a:ext cx="8204662" cy="1490388"/>
          </a:xfrm>
          <a:custGeom>
            <a:avLst/>
            <a:gdLst>
              <a:gd name="connsiteX0" fmla="*/ 0 w 8204662"/>
              <a:gd name="connsiteY0" fmla="*/ 1490388 h 1490388"/>
              <a:gd name="connsiteX1" fmla="*/ 2743200 w 8204662"/>
              <a:gd name="connsiteY1" fmla="*/ 343231 h 1490388"/>
              <a:gd name="connsiteX2" fmla="*/ 4754880 w 8204662"/>
              <a:gd name="connsiteY2" fmla="*/ 2410 h 1490388"/>
              <a:gd name="connsiteX3" fmla="*/ 6608618 w 8204662"/>
              <a:gd name="connsiteY3" fmla="*/ 467922 h 1490388"/>
              <a:gd name="connsiteX4" fmla="*/ 8204662 w 8204662"/>
              <a:gd name="connsiteY4" fmla="*/ 1473762 h 149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4662" h="1490388">
                <a:moveTo>
                  <a:pt x="0" y="1490388"/>
                </a:moveTo>
                <a:cubicBezTo>
                  <a:pt x="975360" y="1040807"/>
                  <a:pt x="1950720" y="591227"/>
                  <a:pt x="2743200" y="343231"/>
                </a:cubicBezTo>
                <a:cubicBezTo>
                  <a:pt x="3535680" y="95235"/>
                  <a:pt x="4110644" y="-18372"/>
                  <a:pt x="4754880" y="2410"/>
                </a:cubicBezTo>
                <a:cubicBezTo>
                  <a:pt x="5399116" y="23192"/>
                  <a:pt x="6033654" y="222697"/>
                  <a:pt x="6608618" y="467922"/>
                </a:cubicBezTo>
                <a:cubicBezTo>
                  <a:pt x="7183582" y="713147"/>
                  <a:pt x="7694122" y="1093454"/>
                  <a:pt x="8204662" y="1473762"/>
                </a:cubicBezTo>
              </a:path>
            </a:pathLst>
          </a:custGeom>
          <a:ln w="38100">
            <a:solidFill>
              <a:srgbClr val="92D050"/>
            </a:solidFill>
            <a:prstDash val="dashDot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1147156" y="3486950"/>
            <a:ext cx="6558742" cy="2374382"/>
          </a:xfrm>
          <a:custGeom>
            <a:avLst/>
            <a:gdLst>
              <a:gd name="connsiteX0" fmla="*/ 0 w 6558742"/>
              <a:gd name="connsiteY0" fmla="*/ 2373522 h 2383206"/>
              <a:gd name="connsiteX1" fmla="*/ 1113906 w 6558742"/>
              <a:gd name="connsiteY1" fmla="*/ 2248831 h 2383206"/>
              <a:gd name="connsiteX2" fmla="*/ 1961804 w 6558742"/>
              <a:gd name="connsiteY2" fmla="*/ 1434184 h 2383206"/>
              <a:gd name="connsiteX3" fmla="*/ 2784764 w 6558742"/>
              <a:gd name="connsiteY3" fmla="*/ 287027 h 2383206"/>
              <a:gd name="connsiteX4" fmla="*/ 3507971 w 6558742"/>
              <a:gd name="connsiteY4" fmla="*/ 4394 h 2383206"/>
              <a:gd name="connsiteX5" fmla="*/ 4139739 w 6558742"/>
              <a:gd name="connsiteY5" fmla="*/ 428344 h 2383206"/>
              <a:gd name="connsiteX6" fmla="*/ 4912822 w 6558742"/>
              <a:gd name="connsiteY6" fmla="*/ 1251304 h 2383206"/>
              <a:gd name="connsiteX7" fmla="*/ 5627717 w 6558742"/>
              <a:gd name="connsiteY7" fmla="*/ 1883071 h 2383206"/>
              <a:gd name="connsiteX8" fmla="*/ 6558742 w 6558742"/>
              <a:gd name="connsiteY8" fmla="*/ 2365209 h 2383206"/>
              <a:gd name="connsiteX0" fmla="*/ 0 w 6558742"/>
              <a:gd name="connsiteY0" fmla="*/ 2373522 h 2374685"/>
              <a:gd name="connsiteX1" fmla="*/ 1030779 w 6558742"/>
              <a:gd name="connsiteY1" fmla="*/ 2082576 h 2374685"/>
              <a:gd name="connsiteX2" fmla="*/ 1961804 w 6558742"/>
              <a:gd name="connsiteY2" fmla="*/ 1434184 h 2374685"/>
              <a:gd name="connsiteX3" fmla="*/ 2784764 w 6558742"/>
              <a:gd name="connsiteY3" fmla="*/ 287027 h 2374685"/>
              <a:gd name="connsiteX4" fmla="*/ 3507971 w 6558742"/>
              <a:gd name="connsiteY4" fmla="*/ 4394 h 2374685"/>
              <a:gd name="connsiteX5" fmla="*/ 4139739 w 6558742"/>
              <a:gd name="connsiteY5" fmla="*/ 428344 h 2374685"/>
              <a:gd name="connsiteX6" fmla="*/ 4912822 w 6558742"/>
              <a:gd name="connsiteY6" fmla="*/ 1251304 h 2374685"/>
              <a:gd name="connsiteX7" fmla="*/ 5627717 w 6558742"/>
              <a:gd name="connsiteY7" fmla="*/ 1883071 h 2374685"/>
              <a:gd name="connsiteX8" fmla="*/ 6558742 w 6558742"/>
              <a:gd name="connsiteY8" fmla="*/ 2365209 h 2374685"/>
              <a:gd name="connsiteX0" fmla="*/ 0 w 6558742"/>
              <a:gd name="connsiteY0" fmla="*/ 2373522 h 2374382"/>
              <a:gd name="connsiteX1" fmla="*/ 1039092 w 6558742"/>
              <a:gd name="connsiteY1" fmla="*/ 2024387 h 2374382"/>
              <a:gd name="connsiteX2" fmla="*/ 1961804 w 6558742"/>
              <a:gd name="connsiteY2" fmla="*/ 1434184 h 2374382"/>
              <a:gd name="connsiteX3" fmla="*/ 2784764 w 6558742"/>
              <a:gd name="connsiteY3" fmla="*/ 287027 h 2374382"/>
              <a:gd name="connsiteX4" fmla="*/ 3507971 w 6558742"/>
              <a:gd name="connsiteY4" fmla="*/ 4394 h 2374382"/>
              <a:gd name="connsiteX5" fmla="*/ 4139739 w 6558742"/>
              <a:gd name="connsiteY5" fmla="*/ 428344 h 2374382"/>
              <a:gd name="connsiteX6" fmla="*/ 4912822 w 6558742"/>
              <a:gd name="connsiteY6" fmla="*/ 1251304 h 2374382"/>
              <a:gd name="connsiteX7" fmla="*/ 5627717 w 6558742"/>
              <a:gd name="connsiteY7" fmla="*/ 1883071 h 2374382"/>
              <a:gd name="connsiteX8" fmla="*/ 6558742 w 6558742"/>
              <a:gd name="connsiteY8" fmla="*/ 2365209 h 23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8742" h="2374382">
                <a:moveTo>
                  <a:pt x="0" y="2373522"/>
                </a:moveTo>
                <a:cubicBezTo>
                  <a:pt x="393469" y="2389454"/>
                  <a:pt x="712125" y="2180943"/>
                  <a:pt x="1039092" y="2024387"/>
                </a:cubicBezTo>
                <a:cubicBezTo>
                  <a:pt x="1366059" y="1867831"/>
                  <a:pt x="1670859" y="1723744"/>
                  <a:pt x="1961804" y="1434184"/>
                </a:cubicBezTo>
                <a:cubicBezTo>
                  <a:pt x="2252749" y="1144624"/>
                  <a:pt x="2527070" y="525325"/>
                  <a:pt x="2784764" y="287027"/>
                </a:cubicBezTo>
                <a:cubicBezTo>
                  <a:pt x="3042459" y="48729"/>
                  <a:pt x="3282142" y="-19159"/>
                  <a:pt x="3507971" y="4394"/>
                </a:cubicBezTo>
                <a:cubicBezTo>
                  <a:pt x="3733800" y="27947"/>
                  <a:pt x="3905597" y="220526"/>
                  <a:pt x="4139739" y="428344"/>
                </a:cubicBezTo>
                <a:cubicBezTo>
                  <a:pt x="4373881" y="636162"/>
                  <a:pt x="4664826" y="1008850"/>
                  <a:pt x="4912822" y="1251304"/>
                </a:cubicBezTo>
                <a:cubicBezTo>
                  <a:pt x="5160818" y="1493758"/>
                  <a:pt x="5353397" y="1697420"/>
                  <a:pt x="5627717" y="1883071"/>
                </a:cubicBezTo>
                <a:cubicBezTo>
                  <a:pt x="5902037" y="2068722"/>
                  <a:pt x="6230389" y="2216965"/>
                  <a:pt x="6558742" y="2365209"/>
                </a:cubicBezTo>
              </a:path>
            </a:pathLst>
          </a:custGeom>
          <a:ln w="38100">
            <a:solidFill>
              <a:srgbClr val="FFC000"/>
            </a:solidFill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1147156" y="2900579"/>
            <a:ext cx="7764088" cy="2975963"/>
          </a:xfrm>
          <a:custGeom>
            <a:avLst/>
            <a:gdLst>
              <a:gd name="connsiteX0" fmla="*/ 0 w 7764088"/>
              <a:gd name="connsiteY0" fmla="*/ 3071545 h 3079302"/>
              <a:gd name="connsiteX1" fmla="*/ 764771 w 7764088"/>
              <a:gd name="connsiteY1" fmla="*/ 2980105 h 3079302"/>
              <a:gd name="connsiteX2" fmla="*/ 1928553 w 7764088"/>
              <a:gd name="connsiteY2" fmla="*/ 2373276 h 3079302"/>
              <a:gd name="connsiteX3" fmla="*/ 2926080 w 7764088"/>
              <a:gd name="connsiteY3" fmla="*/ 1483815 h 3079302"/>
              <a:gd name="connsiteX4" fmla="*/ 3890357 w 7764088"/>
              <a:gd name="connsiteY4" fmla="*/ 544476 h 3079302"/>
              <a:gd name="connsiteX5" fmla="*/ 4796444 w 7764088"/>
              <a:gd name="connsiteY5" fmla="*/ 103902 h 3079302"/>
              <a:gd name="connsiteX6" fmla="*/ 5594466 w 7764088"/>
              <a:gd name="connsiteY6" fmla="*/ 128840 h 3079302"/>
              <a:gd name="connsiteX7" fmla="*/ 6517179 w 7764088"/>
              <a:gd name="connsiteY7" fmla="*/ 1492127 h 3079302"/>
              <a:gd name="connsiteX8" fmla="*/ 7240386 w 7764088"/>
              <a:gd name="connsiteY8" fmla="*/ 2805538 h 3079302"/>
              <a:gd name="connsiteX9" fmla="*/ 7764088 w 7764088"/>
              <a:gd name="connsiteY9" fmla="*/ 3054920 h 3079302"/>
              <a:gd name="connsiteX0" fmla="*/ 0 w 7764088"/>
              <a:gd name="connsiteY0" fmla="*/ 2973334 h 2981091"/>
              <a:gd name="connsiteX1" fmla="*/ 764771 w 7764088"/>
              <a:gd name="connsiteY1" fmla="*/ 2881894 h 2981091"/>
              <a:gd name="connsiteX2" fmla="*/ 1928553 w 7764088"/>
              <a:gd name="connsiteY2" fmla="*/ 2275065 h 2981091"/>
              <a:gd name="connsiteX3" fmla="*/ 2926080 w 7764088"/>
              <a:gd name="connsiteY3" fmla="*/ 1385604 h 2981091"/>
              <a:gd name="connsiteX4" fmla="*/ 3890357 w 7764088"/>
              <a:gd name="connsiteY4" fmla="*/ 446265 h 2981091"/>
              <a:gd name="connsiteX5" fmla="*/ 4796444 w 7764088"/>
              <a:gd name="connsiteY5" fmla="*/ 5691 h 2981091"/>
              <a:gd name="connsiteX6" fmla="*/ 5685906 w 7764088"/>
              <a:gd name="connsiteY6" fmla="*/ 280011 h 2981091"/>
              <a:gd name="connsiteX7" fmla="*/ 6517179 w 7764088"/>
              <a:gd name="connsiteY7" fmla="*/ 1393916 h 2981091"/>
              <a:gd name="connsiteX8" fmla="*/ 7240386 w 7764088"/>
              <a:gd name="connsiteY8" fmla="*/ 2707327 h 2981091"/>
              <a:gd name="connsiteX9" fmla="*/ 7764088 w 7764088"/>
              <a:gd name="connsiteY9" fmla="*/ 2956709 h 2981091"/>
              <a:gd name="connsiteX0" fmla="*/ 0 w 7764088"/>
              <a:gd name="connsiteY0" fmla="*/ 2968206 h 2975963"/>
              <a:gd name="connsiteX1" fmla="*/ 764771 w 7764088"/>
              <a:gd name="connsiteY1" fmla="*/ 2876766 h 2975963"/>
              <a:gd name="connsiteX2" fmla="*/ 1928553 w 7764088"/>
              <a:gd name="connsiteY2" fmla="*/ 2269937 h 2975963"/>
              <a:gd name="connsiteX3" fmla="*/ 2926080 w 7764088"/>
              <a:gd name="connsiteY3" fmla="*/ 1380476 h 2975963"/>
              <a:gd name="connsiteX4" fmla="*/ 3890357 w 7764088"/>
              <a:gd name="connsiteY4" fmla="*/ 441137 h 2975963"/>
              <a:gd name="connsiteX5" fmla="*/ 4796444 w 7764088"/>
              <a:gd name="connsiteY5" fmla="*/ 563 h 2975963"/>
              <a:gd name="connsiteX6" fmla="*/ 5652655 w 7764088"/>
              <a:gd name="connsiteY6" fmla="*/ 374636 h 2975963"/>
              <a:gd name="connsiteX7" fmla="*/ 6517179 w 7764088"/>
              <a:gd name="connsiteY7" fmla="*/ 1388788 h 2975963"/>
              <a:gd name="connsiteX8" fmla="*/ 7240386 w 7764088"/>
              <a:gd name="connsiteY8" fmla="*/ 2702199 h 2975963"/>
              <a:gd name="connsiteX9" fmla="*/ 7764088 w 7764088"/>
              <a:gd name="connsiteY9" fmla="*/ 2951581 h 297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64088" h="2975963">
                <a:moveTo>
                  <a:pt x="0" y="2968206"/>
                </a:moveTo>
                <a:cubicBezTo>
                  <a:pt x="221673" y="2980675"/>
                  <a:pt x="443346" y="2993144"/>
                  <a:pt x="764771" y="2876766"/>
                </a:cubicBezTo>
                <a:cubicBezTo>
                  <a:pt x="1086197" y="2760388"/>
                  <a:pt x="1568335" y="2519319"/>
                  <a:pt x="1928553" y="2269937"/>
                </a:cubicBezTo>
                <a:cubicBezTo>
                  <a:pt x="2288771" y="2020555"/>
                  <a:pt x="2599113" y="1685276"/>
                  <a:pt x="2926080" y="1380476"/>
                </a:cubicBezTo>
                <a:cubicBezTo>
                  <a:pt x="3253047" y="1075676"/>
                  <a:pt x="3578630" y="671123"/>
                  <a:pt x="3890357" y="441137"/>
                </a:cubicBezTo>
                <a:cubicBezTo>
                  <a:pt x="4202084" y="211151"/>
                  <a:pt x="4502728" y="11647"/>
                  <a:pt x="4796444" y="563"/>
                </a:cubicBezTo>
                <a:cubicBezTo>
                  <a:pt x="5090160" y="-10521"/>
                  <a:pt x="5365866" y="143265"/>
                  <a:pt x="5652655" y="374636"/>
                </a:cubicBezTo>
                <a:cubicBezTo>
                  <a:pt x="5939444" y="606007"/>
                  <a:pt x="6252557" y="1000861"/>
                  <a:pt x="6517179" y="1388788"/>
                </a:cubicBezTo>
                <a:cubicBezTo>
                  <a:pt x="6781801" y="1776715"/>
                  <a:pt x="7032568" y="2441734"/>
                  <a:pt x="7240386" y="2702199"/>
                </a:cubicBezTo>
                <a:cubicBezTo>
                  <a:pt x="7448204" y="2962664"/>
                  <a:pt x="7606146" y="2957122"/>
                  <a:pt x="7764088" y="295158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47156" y="4304380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Инициирование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3897" y="290756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Планирование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66113" y="2307505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Исполнение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5370" y="3585845"/>
            <a:ext cx="152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Мониторинг </a:t>
            </a:r>
          </a:p>
          <a:p>
            <a:pPr algn="ctr"/>
            <a:r>
              <a:rPr lang="ru-RU" dirty="0"/>
              <a:t>и управление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2208" y="3921024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Завершение</a:t>
            </a:r>
          </a:p>
        </p:txBody>
      </p:sp>
      <p:cxnSp>
        <p:nvCxnSpPr>
          <p:cNvPr id="20" name="Прямая соединительная линия 19"/>
          <p:cNvCxnSpPr>
            <a:stCxn id="14" idx="2"/>
          </p:cNvCxnSpPr>
          <p:nvPr/>
        </p:nvCxnSpPr>
        <p:spPr>
          <a:xfrm flipH="1">
            <a:off x="2039387" y="4673712"/>
            <a:ext cx="1" cy="370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5" idx="2"/>
          </p:cNvCxnSpPr>
          <p:nvPr/>
        </p:nvCxnSpPr>
        <p:spPr>
          <a:xfrm>
            <a:off x="3950788" y="3276897"/>
            <a:ext cx="222201" cy="313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6" idx="2"/>
            <a:endCxn id="13" idx="5"/>
          </p:cNvCxnSpPr>
          <p:nvPr/>
        </p:nvCxnSpPr>
        <p:spPr>
          <a:xfrm flipH="1">
            <a:off x="5943600" y="2676837"/>
            <a:ext cx="16229" cy="224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7" idx="2"/>
          </p:cNvCxnSpPr>
          <p:nvPr/>
        </p:nvCxnSpPr>
        <p:spPr>
          <a:xfrm flipH="1">
            <a:off x="6234545" y="4232176"/>
            <a:ext cx="92989" cy="198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8" idx="2"/>
          </p:cNvCxnSpPr>
          <p:nvPr/>
        </p:nvCxnSpPr>
        <p:spPr>
          <a:xfrm flipH="1">
            <a:off x="8335696" y="4290356"/>
            <a:ext cx="146383" cy="481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81950" y="5924364"/>
            <a:ext cx="81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Время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8402" y="2227937"/>
            <a:ext cx="8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Усилия</a:t>
            </a:r>
          </a:p>
        </p:txBody>
      </p:sp>
    </p:spTree>
    <p:extLst>
      <p:ext uri="{BB962C8B-B14F-4D97-AF65-F5344CB8AC3E}">
        <p14:creationId xmlns:p14="http://schemas.microsoft.com/office/powerpoint/2010/main" val="32537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32" grpId="0"/>
      <p:bldP spid="3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CBAA-45B0-4422-A1F8-EAE66C1F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</a:t>
            </a:r>
            <a:r>
              <a:rPr lang="ru-RU" dirty="0" err="1"/>
              <a:t>канбана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1B0D7-139D-48EB-B16D-0A19B0CF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1656" cy="4351338"/>
          </a:xfrm>
        </p:spPr>
        <p:txBody>
          <a:bodyPr/>
          <a:lstStyle/>
          <a:p>
            <a:r>
              <a:rPr lang="ru-RU" sz="2800" dirty="0" err="1"/>
              <a:t>Канбан</a:t>
            </a:r>
            <a:r>
              <a:rPr lang="ru-RU" sz="2800" dirty="0"/>
              <a:t>, как сигнал</a:t>
            </a:r>
          </a:p>
          <a:p>
            <a:r>
              <a:rPr lang="ru-RU" sz="2800" dirty="0" err="1"/>
              <a:t>Канбан</a:t>
            </a:r>
            <a:r>
              <a:rPr lang="ru-RU" sz="2800" dirty="0"/>
              <a:t>-система, как система ограничений</a:t>
            </a:r>
          </a:p>
          <a:p>
            <a:r>
              <a:rPr lang="ru-RU" sz="2800" dirty="0"/>
              <a:t>Производственный </a:t>
            </a:r>
            <a:r>
              <a:rPr lang="ru-RU" sz="2800" dirty="0" err="1"/>
              <a:t>канбан</a:t>
            </a:r>
            <a:r>
              <a:rPr lang="ru-RU" sz="2800" dirty="0"/>
              <a:t>, как система борьбы с потерями</a:t>
            </a:r>
          </a:p>
          <a:p>
            <a:r>
              <a:rPr lang="ru-RU" sz="2800" dirty="0" err="1"/>
              <a:t>Канбан</a:t>
            </a:r>
            <a:r>
              <a:rPr lang="ru-RU" sz="2800" dirty="0"/>
              <a:t>-метод, как метод улучшения сервиса</a:t>
            </a:r>
          </a:p>
          <a:p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00DFA3-3007-430A-9DC3-A9C6E550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404" y="1103117"/>
            <a:ext cx="3100532" cy="2325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ABB0DA-A41E-4CB0-9BF5-99E1F7C4B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170" y="3641501"/>
            <a:ext cx="3101177" cy="27813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CFB8C8-CFBB-4EB3-A7C5-C0F8A751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70" y="1103117"/>
            <a:ext cx="3101177" cy="23258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ED12A8-322D-4D07-B6AF-4411EF02E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405" y="4279710"/>
            <a:ext cx="3100532" cy="12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0488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cs typeface="Arial" panose="020B0604020202020204" pitchFamily="34" charset="0"/>
              </a:rPr>
              <a:t>Бережливое производство (</a:t>
            </a:r>
            <a:r>
              <a:rPr lang="en-US" altLang="ru-RU" dirty="0">
                <a:cs typeface="Arial" panose="020B0604020202020204" pitchFamily="34" charset="0"/>
              </a:rPr>
              <a:t>Lean Manufacturing</a:t>
            </a:r>
            <a:r>
              <a:rPr lang="ru-RU" altLang="ru-RU" dirty="0">
                <a:cs typeface="Arial" panose="020B0604020202020204" pitchFamily="34" charset="0"/>
              </a:rPr>
              <a:t>)</a:t>
            </a:r>
            <a:endParaRPr lang="en-US" altLang="ru-RU" dirty="0">
              <a:cs typeface="Arial" panose="020B0604020202020204" pitchFamily="34" charset="0"/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 bwMode="auto">
          <a:xfrm>
            <a:off x="2152650" y="2060578"/>
            <a:ext cx="8047038" cy="455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ru-RU" altLang="ru-RU" sz="3200">
                <a:cs typeface="Arial" panose="020B0604020202020204" pitchFamily="34" charset="0"/>
              </a:rPr>
              <a:t>Время возникновения – начало 1990-х годов</a:t>
            </a:r>
          </a:p>
          <a:p>
            <a:pPr marL="0" indent="0">
              <a:buNone/>
            </a:pPr>
            <a:endParaRPr lang="ru-RU" altLang="ru-RU" sz="320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3200">
                <a:cs typeface="Arial" panose="020B0604020202020204" pitchFamily="34" charset="0"/>
              </a:rPr>
              <a:t>Предпосылки возникновения:</a:t>
            </a:r>
          </a:p>
          <a:p>
            <a:pPr marL="0" indent="0"/>
            <a:r>
              <a:rPr lang="ru-RU" altLang="ru-RU" sz="3200">
                <a:cs typeface="Arial" panose="020B0604020202020204" pitchFamily="34" charset="0"/>
              </a:rPr>
              <a:t>Сокращение жизненного цикла продукта</a:t>
            </a:r>
          </a:p>
          <a:p>
            <a:pPr marL="0" indent="0"/>
            <a:r>
              <a:rPr lang="ru-RU" altLang="ru-RU" sz="3200">
                <a:cs typeface="Arial" panose="020B0604020202020204" pitchFamily="34" charset="0"/>
              </a:rPr>
              <a:t>Ориентация на потребителя (</a:t>
            </a:r>
            <a:r>
              <a:rPr lang="en-US" altLang="ru-RU" sz="3200">
                <a:cs typeface="Arial" panose="020B0604020202020204" pitchFamily="34" charset="0"/>
              </a:rPr>
              <a:t>customization</a:t>
            </a:r>
            <a:r>
              <a:rPr lang="ru-RU" altLang="ru-RU" sz="3200">
                <a:cs typeface="Arial" panose="020B0604020202020204" pitchFamily="34" charset="0"/>
              </a:rPr>
              <a:t>)</a:t>
            </a:r>
          </a:p>
          <a:p>
            <a:pPr marL="0" indent="0"/>
            <a:r>
              <a:rPr lang="ru-RU" altLang="ru-RU" sz="3200">
                <a:cs typeface="Arial" panose="020B0604020202020204" pitchFamily="34" charset="0"/>
              </a:rPr>
              <a:t>Глобальная конкуренция</a:t>
            </a:r>
            <a:endParaRPr lang="en-US" altLang="ru-RU" sz="3200">
              <a:cs typeface="Arial" panose="020B0604020202020204" pitchFamily="34" charset="0"/>
            </a:endParaRPr>
          </a:p>
        </p:txBody>
      </p:sp>
      <p:sp>
        <p:nvSpPr>
          <p:cNvPr id="19460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9461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88A4A3E-074B-49DF-B148-37F89036DE0A}" type="slidenum">
              <a:rPr lang="en-US" altLang="ru-RU"/>
              <a:pPr/>
              <a:t>141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05639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Основы гибкого производства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200">
                <a:cs typeface="Arial" panose="020B0604020202020204" pitchFamily="34" charset="0"/>
              </a:rPr>
              <a:t>Модульный дизайн (облегчает внесение изменений в продукт)</a:t>
            </a:r>
          </a:p>
          <a:p>
            <a:r>
              <a:rPr lang="ru-RU" altLang="ru-RU" sz="3200">
                <a:cs typeface="Arial" panose="020B0604020202020204" pitchFamily="34" charset="0"/>
              </a:rPr>
              <a:t>Информационные технологии (обеспечивают быстроту реагирования на заказы)</a:t>
            </a:r>
          </a:p>
          <a:p>
            <a:r>
              <a:rPr lang="ru-RU" altLang="ru-RU" sz="3200">
                <a:cs typeface="Arial" panose="020B0604020202020204" pitchFamily="34" charset="0"/>
              </a:rPr>
              <a:t>Партнерство (для ускорения вывода на рынок продуктов)</a:t>
            </a:r>
          </a:p>
          <a:p>
            <a:r>
              <a:rPr lang="ru-RU" altLang="ru-RU" sz="3200">
                <a:cs typeface="Arial" panose="020B0604020202020204" pitchFamily="34" charset="0"/>
              </a:rPr>
              <a:t>Культура, основанная на знаниях (инвестиции в развитие персонала)</a:t>
            </a:r>
          </a:p>
          <a:p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20484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0485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A9FF72E-5A0C-4748-AF10-E4C65FF5F2BB}" type="slidenum">
              <a:rPr lang="en-US" altLang="ru-RU"/>
              <a:pPr/>
              <a:t>142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715026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10FE9-CDF7-429C-BF57-FE5D988C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принципы </a:t>
            </a:r>
            <a:r>
              <a:rPr lang="en-US" dirty="0"/>
              <a:t>lean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A1F486-226F-47EE-9E6B-217ED6C36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уважение к людям</a:t>
            </a:r>
            <a:r>
              <a:rPr lang="en-US" dirty="0"/>
              <a:t>;</a:t>
            </a:r>
            <a:endParaRPr lang="ru-RU" dirty="0"/>
          </a:p>
          <a:p>
            <a:pPr lvl="0"/>
            <a:r>
              <a:rPr lang="ru-RU" dirty="0"/>
              <a:t>создание ценности</a:t>
            </a:r>
            <a:r>
              <a:rPr lang="en-US" dirty="0"/>
              <a:t>;</a:t>
            </a:r>
            <a:endParaRPr lang="ru-RU" dirty="0"/>
          </a:p>
          <a:p>
            <a:pPr lvl="0"/>
            <a:r>
              <a:rPr lang="ru-RU" dirty="0"/>
              <a:t>постоянное совершенствование, так как потери похожи на гравитацию;</a:t>
            </a:r>
          </a:p>
          <a:p>
            <a:pPr lvl="0"/>
            <a:r>
              <a:rPr lang="ru-RU" dirty="0"/>
              <a:t>90% того, что мы делаем – это потери;</a:t>
            </a:r>
          </a:p>
          <a:p>
            <a:pPr lvl="0"/>
            <a:r>
              <a:rPr lang="ru-RU" dirty="0"/>
              <a:t>работать спокойно, а не быстро.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AE8721-7097-4526-8A9A-BE4049A4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0940237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 что жалуются в операционных процессах?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Сложно определить, где находятся «бутылочные горлышки» всех работ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Много жалоб на качество поставляемого продукта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Задачи неравномерно распределены во времени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Частое «выгорание» людей: большая нагрузка, а результатов работы не видно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3877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История канбана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Впервые принципы канбан были задекларированы Таичи Охно еще в 1940х годах в компании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Toyota</a:t>
            </a:r>
          </a:p>
          <a:p>
            <a:pPr eaLnBrk="1" hangingPunct="1"/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Вдохновением для них послужили принципы наполнения полок в крупных торговых сетях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Принципиально важным в канбане является использование визуальных сигналов для идентификации состояния системы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Позднее, в 1980х годах послужил основой для идей кайдзен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176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Канбан – это набор принципов, благодаря которому команды и организации могут визуализировать свою работу, найти и обезвредить «бутылочные горлышки» и добиться драматических операционных улучшений в производительности и качестве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116479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Потери по </a:t>
            </a:r>
            <a:r>
              <a:rPr lang="ru-RU" dirty="0" err="1"/>
              <a:t>Т.Оно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4351338"/>
          </a:xfrm>
        </p:spPr>
        <p:txBody>
          <a:bodyPr/>
          <a:lstStyle/>
          <a:p>
            <a:pPr lvl="0"/>
            <a:r>
              <a:rPr lang="en-US" sz="3200" dirty="0" err="1"/>
              <a:t>muda</a:t>
            </a:r>
            <a:r>
              <a:rPr lang="ru-RU" sz="3200" dirty="0"/>
              <a:t> – потери, действия, потребляющие время, усилия, ресурсы, пространство, но не создающие ценности для потребителей;</a:t>
            </a:r>
          </a:p>
          <a:p>
            <a:pPr lvl="0"/>
            <a:r>
              <a:rPr lang="en-US" sz="3200" dirty="0"/>
              <a:t>muri</a:t>
            </a:r>
            <a:r>
              <a:rPr lang="ru-RU" sz="3200" dirty="0"/>
              <a:t> – перегрузка членов команды, рабочих, сотрудников, станков и прочих мощностей при работе с повышенной интенсивностью;</a:t>
            </a:r>
          </a:p>
          <a:p>
            <a:pPr lvl="0"/>
            <a:r>
              <a:rPr lang="en-US" sz="3200" dirty="0" err="1"/>
              <a:t>mura</a:t>
            </a:r>
            <a:r>
              <a:rPr lang="ru-RU" sz="3200" dirty="0"/>
              <a:t> – неравномерность, неритмичность операций;</a:t>
            </a:r>
          </a:p>
          <a:p>
            <a:pPr lvl="0"/>
            <a:r>
              <a:rPr lang="ru-RU" sz="3200" dirty="0"/>
              <a:t>дополнительный вид </a:t>
            </a:r>
            <a:r>
              <a:rPr lang="en-US" sz="3200" dirty="0" err="1"/>
              <a:t>muda</a:t>
            </a:r>
            <a:r>
              <a:rPr lang="en-US" sz="3200" dirty="0"/>
              <a:t> –</a:t>
            </a:r>
            <a:r>
              <a:rPr lang="ru-RU" sz="3200" dirty="0"/>
              <a:t>это нерациональное использование талантов, имеющихся в организации</a:t>
            </a:r>
          </a:p>
          <a:p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21974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Прямые виды потерь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потери из-за перепроизводства</a:t>
            </a:r>
          </a:p>
          <a:p>
            <a:r>
              <a:rPr lang="ru-RU" sz="2800" dirty="0"/>
              <a:t>потери времени из-за ожидания</a:t>
            </a:r>
          </a:p>
          <a:p>
            <a:r>
              <a:rPr lang="ru-RU" sz="2800" dirty="0"/>
              <a:t>потери при ненужной транспортировке</a:t>
            </a:r>
          </a:p>
          <a:p>
            <a:r>
              <a:rPr lang="ru-RU" sz="2800" dirty="0"/>
              <a:t>потери из-за лишних этапов обработки</a:t>
            </a:r>
          </a:p>
          <a:p>
            <a:r>
              <a:rPr lang="ru-RU" sz="2800" dirty="0"/>
              <a:t>потери из-за лишних запасов</a:t>
            </a:r>
          </a:p>
          <a:p>
            <a:r>
              <a:rPr lang="ru-RU" sz="2800" dirty="0"/>
              <a:t>потери из-за ненужных перемещений</a:t>
            </a:r>
          </a:p>
          <a:p>
            <a:r>
              <a:rPr lang="ru-RU" sz="2800" dirty="0"/>
              <a:t>потери из-за выпуска дефектной продукции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27136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23A2-E117-4600-9CA3-609A6BEF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Перепроизводство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43321-6EA4-4CEF-B989-B3DE5F37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253331"/>
            <a:ext cx="10515600" cy="4351338"/>
          </a:xfrm>
        </p:spPr>
        <p:txBody>
          <a:bodyPr/>
          <a:lstStyle/>
          <a:p>
            <a:pPr lvl="0"/>
            <a:r>
              <a:rPr lang="ru-RU" dirty="0"/>
              <a:t>производство раньше, либо больше, чем необходимо для удовлетворения потребительского спроса:</a:t>
            </a:r>
          </a:p>
          <a:p>
            <a:pPr lvl="1"/>
            <a:r>
              <a:rPr lang="ru-RU" sz="3200" dirty="0"/>
              <a:t>требует хранения;</a:t>
            </a:r>
          </a:p>
          <a:p>
            <a:pPr lvl="1"/>
            <a:r>
              <a:rPr lang="ru-RU" sz="3200" dirty="0"/>
              <a:t>создает дополнительные потери;</a:t>
            </a:r>
          </a:p>
          <a:p>
            <a:pPr lvl="1"/>
            <a:r>
              <a:rPr lang="ru-RU" sz="3200" dirty="0"/>
              <a:t>увеличивает оборачиваемость запасов;</a:t>
            </a:r>
          </a:p>
          <a:p>
            <a:pPr lvl="1"/>
            <a:r>
              <a:rPr lang="ru-RU" sz="3200" dirty="0"/>
              <a:t>продукция может устареть во время хранения;</a:t>
            </a:r>
          </a:p>
          <a:p>
            <a:pPr lvl="1"/>
            <a:r>
              <a:rPr lang="ru-RU" sz="3200" dirty="0"/>
              <a:t>готовая продукция может быть украдена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98D1ED-901E-4BE4-B943-A80CCFE4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2666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к цели</a:t>
            </a:r>
            <a:br>
              <a:rPr lang="ru-RU" dirty="0"/>
            </a:br>
            <a:r>
              <a:rPr lang="ru-RU" sz="2400" dirty="0"/>
              <a:t>с точки зрения бизнеса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Идеальный мир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/>
              <a:t>Реальный мир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177" y="3108499"/>
            <a:ext cx="984687" cy="4923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748" y="4189822"/>
            <a:ext cx="557892" cy="5743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165" y="3119989"/>
            <a:ext cx="984687" cy="4923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737" y="4176407"/>
            <a:ext cx="557892" cy="574300"/>
          </a:xfrm>
          <a:prstGeom prst="rect">
            <a:avLst/>
          </a:prstGeom>
        </p:spPr>
      </p:pic>
      <p:cxnSp>
        <p:nvCxnSpPr>
          <p:cNvPr id="27" name="Прямая со стрелкой 26"/>
          <p:cNvCxnSpPr>
            <a:cxnSpLocks/>
          </p:cNvCxnSpPr>
          <p:nvPr/>
        </p:nvCxnSpPr>
        <p:spPr>
          <a:xfrm flipV="1">
            <a:off x="2375009" y="3382938"/>
            <a:ext cx="2004511" cy="9821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</p:cNvCxnSpPr>
          <p:nvPr/>
        </p:nvCxnSpPr>
        <p:spPr>
          <a:xfrm flipV="1">
            <a:off x="7567998" y="3373041"/>
            <a:ext cx="2004511" cy="9821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cxnSpLocks/>
          </p:cNvCxnSpPr>
          <p:nvPr/>
        </p:nvCxnSpPr>
        <p:spPr>
          <a:xfrm>
            <a:off x="9529886" y="3382941"/>
            <a:ext cx="466256" cy="110701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801" y="4189822"/>
            <a:ext cx="984687" cy="492344"/>
          </a:xfrm>
          <a:prstGeom prst="rect">
            <a:avLst/>
          </a:prstGeom>
        </p:spPr>
      </p:pic>
      <p:sp>
        <p:nvSpPr>
          <p:cNvPr id="45" name="Полилиния: фигура 44"/>
          <p:cNvSpPr/>
          <p:nvPr/>
        </p:nvSpPr>
        <p:spPr>
          <a:xfrm>
            <a:off x="7567997" y="3973137"/>
            <a:ext cx="2428147" cy="516817"/>
          </a:xfrm>
          <a:custGeom>
            <a:avLst/>
            <a:gdLst>
              <a:gd name="connsiteX0" fmla="*/ 0 w 2362954"/>
              <a:gd name="connsiteY0" fmla="*/ 380329 h 380329"/>
              <a:gd name="connsiteX1" fmla="*/ 986827 w 2362954"/>
              <a:gd name="connsiteY1" fmla="*/ 84 h 380329"/>
              <a:gd name="connsiteX2" fmla="*/ 2362954 w 2362954"/>
              <a:gd name="connsiteY2" fmla="*/ 353169 h 38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2954" h="380329">
                <a:moveTo>
                  <a:pt x="0" y="380329"/>
                </a:moveTo>
                <a:cubicBezTo>
                  <a:pt x="296500" y="192470"/>
                  <a:pt x="593001" y="4611"/>
                  <a:pt x="986827" y="84"/>
                </a:cubicBezTo>
                <a:cubicBezTo>
                  <a:pt x="1380653" y="-4443"/>
                  <a:pt x="1871803" y="174363"/>
                  <a:pt x="2362954" y="353169"/>
                </a:cubicBezTo>
              </a:path>
            </a:pathLst>
          </a:custGeom>
          <a:ln w="76200">
            <a:solidFill>
              <a:schemeClr val="accent2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8B0DC-3F02-4282-8C1D-EB4AECC0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Транспортировка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32CBF2-AC17-48CA-BD44-3DC6E879E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избыточные перемещения незаконченной продукции или людей между этапами обработки, задачами и процессами:</a:t>
            </a:r>
          </a:p>
          <a:p>
            <a:pPr lvl="1"/>
            <a:r>
              <a:rPr lang="ru-RU" sz="3200" dirty="0"/>
              <a:t>это результат нерационального проектирования системы или расположения объектов;</a:t>
            </a:r>
          </a:p>
          <a:p>
            <a:pPr lvl="1"/>
            <a:r>
              <a:rPr lang="ru-RU" sz="3200" dirty="0"/>
              <a:t>может создавать дополнительные риски повреждения при транспортировке;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20E706-9D3A-47A9-90B0-4DE458AE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011273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BE284-4D79-41B9-9D04-00BC0CB2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D78031-1214-4F44-A046-93577274E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недозагрузка команды и оборудования в процессе работы:</a:t>
            </a:r>
          </a:p>
          <a:p>
            <a:pPr lvl="1"/>
            <a:r>
              <a:rPr lang="ru-RU" sz="3200" dirty="0"/>
              <a:t>ожидание на уровне ресурса – это простой;</a:t>
            </a:r>
          </a:p>
          <a:p>
            <a:pPr lvl="1"/>
            <a:r>
              <a:rPr lang="ru-RU" sz="3200" dirty="0"/>
              <a:t>ожидание на уровне клиента – это долгий цикл производства;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CD00E3-5DC2-4A03-9FDB-4CED0321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0316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04AFF-90EF-44CF-B382-7A958FE1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Запасы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90870-55F1-47B1-B569-DE40345D5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200" dirty="0"/>
              <a:t>количество сырья, незаконченной и готовой продукции в системе:</a:t>
            </a:r>
          </a:p>
          <a:p>
            <a:pPr lvl="1"/>
            <a:r>
              <a:rPr lang="ru-RU" sz="2800" dirty="0"/>
              <a:t>продукт должен проходить в системе без задержек;</a:t>
            </a:r>
          </a:p>
          <a:p>
            <a:pPr lvl="1"/>
            <a:r>
              <a:rPr lang="ru-RU" sz="2800" dirty="0"/>
              <a:t>увеличивает затраты на хранение и снижает оборачиваемость запасов;</a:t>
            </a:r>
          </a:p>
          <a:p>
            <a:pPr lvl="1"/>
            <a:r>
              <a:rPr lang="ru-RU" sz="2800" dirty="0"/>
              <a:t>увеличивает время производства и ожидания результата клиентом;</a:t>
            </a:r>
          </a:p>
          <a:p>
            <a:pPr lvl="1"/>
            <a:r>
              <a:rPr lang="ru-RU" sz="2800" dirty="0"/>
              <a:t>если производится материальная продукция, то она требует дополнительных складских помещений;</a:t>
            </a:r>
          </a:p>
          <a:p>
            <a:endParaRPr lang="ru-RU" sz="32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979815-1904-4904-B1D4-7E5E0C1E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338401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358B9-ACF6-493B-8E03-BCD26575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Брак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04502-9365-4694-B99B-69E1F9D1C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200" dirty="0"/>
              <a:t>повторение операций или затраты на исправление в процессе:</a:t>
            </a:r>
          </a:p>
          <a:p>
            <a:pPr lvl="1"/>
            <a:r>
              <a:rPr lang="ru-RU" sz="2800" dirty="0"/>
              <a:t>это несоответствие ожиданию на предъявление качественного результата с первого раза;</a:t>
            </a:r>
          </a:p>
          <a:p>
            <a:pPr lvl="1"/>
            <a:r>
              <a:rPr lang="ru-RU" sz="2800" dirty="0"/>
              <a:t>может быть следствием применяемых материалов, оборудования, инструментов,  технологий, навыков людей;</a:t>
            </a:r>
          </a:p>
          <a:p>
            <a:pPr lvl="1"/>
            <a:r>
              <a:rPr lang="ru-RU" sz="2800" dirty="0"/>
              <a:t>требует дополнительных ресурсов для обеспечения непрерывного производства;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E0B741-2DB8-44D8-859C-36FB82D95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901219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0071E-9922-49C7-B2CC-9BBA02D7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Излишняя обработка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FF5243-7E39-468D-9C3A-E843B324E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обработка сверх потребности клиента:</a:t>
            </a:r>
          </a:p>
          <a:p>
            <a:pPr lvl="1"/>
            <a:r>
              <a:rPr lang="ru-RU" sz="3200" dirty="0"/>
              <a:t>может быть следствием внутренних регламентов и стандартов, которые не превосходят истинные потребности клиента (клиент и сам может завышать требования;</a:t>
            </a:r>
          </a:p>
          <a:p>
            <a:pPr lvl="1"/>
            <a:r>
              <a:rPr lang="ru-RU" sz="3200" dirty="0"/>
              <a:t>может быть следствие желания достичь лучшего качества и идеального результата в работе;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240AA2-B890-4E9B-935B-99C6E841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824665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8889D-08AD-4550-9681-57AFA68E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Перемещения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7D29-46AF-4DD7-BF69-52B8365D0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избыточные перемещения деталей, инструментов, результатов работы в рамках одной операции:</a:t>
            </a:r>
          </a:p>
          <a:p>
            <a:pPr lvl="1"/>
            <a:r>
              <a:rPr lang="ru-RU" sz="3200" dirty="0"/>
              <a:t>обычно является следствием нерациональной организации рабочего места.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2ED41A-8F04-4626-A5A8-5EDCA583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14506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D1749-A542-47F5-B50A-87359B98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Неполное использование человеческого ресурса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37313C-BA02-4EF8-B653-143580940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это нерациональное использование талантов, имеющихся в организации:</a:t>
            </a:r>
          </a:p>
          <a:p>
            <a:pPr lvl="1"/>
            <a:r>
              <a:rPr lang="ru-RU" sz="3200" dirty="0"/>
              <a:t>результат специфики менеджмента и отношения к персоналу;</a:t>
            </a:r>
          </a:p>
          <a:p>
            <a:pPr lvl="1"/>
            <a:r>
              <a:rPr lang="ru-RU" sz="3200" dirty="0"/>
              <a:t>может влиять на безопасность труда и травматизм;</a:t>
            </a:r>
          </a:p>
          <a:p>
            <a:pPr lvl="1"/>
            <a:r>
              <a:rPr lang="ru-RU" dirty="0"/>
              <a:t>создание системы постоянного совершенствования становится невозможным без вовлечения всего персонала и раскрытия таланта каждого.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670A8D-D301-4971-BC98-C7F22574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5019159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2BA35-F590-4754-B171-95F34192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AD961-6CE0-4E31-86FA-87AE374AD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 7 основных </a:t>
            </a:r>
            <a:r>
              <a:rPr lang="ru-RU" dirty="0" err="1"/>
              <a:t>muda</a:t>
            </a:r>
            <a:r>
              <a:rPr lang="ru-RU" dirty="0"/>
              <a:t> 5 являются ресурсно-ориентированными (перепроизводство, транспортировка, брак, излишняя обработка, перемещение), 2 являются процессно-ориентированными (запасы и ожидание)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AED092-48B2-45D6-884C-FCB4FC043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370945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это?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Это не столько методология, сколько философия</a:t>
            </a:r>
          </a:p>
          <a:p>
            <a:r>
              <a:rPr lang="ru-RU" sz="2800" dirty="0"/>
              <a:t>Делать только то, что действительно нужно</a:t>
            </a:r>
          </a:p>
          <a:p>
            <a:r>
              <a:rPr lang="ru-RU" sz="2800" dirty="0"/>
              <a:t>Уменьшение выполняющейся в данный момент работы</a:t>
            </a:r>
          </a:p>
          <a:p>
            <a:r>
              <a:rPr lang="ru-RU" sz="2800" dirty="0"/>
              <a:t>Визуализация</a:t>
            </a:r>
          </a:p>
          <a:p>
            <a:r>
              <a:rPr lang="ru-RU" sz="2800" dirty="0"/>
              <a:t>Оптимизация</a:t>
            </a:r>
          </a:p>
        </p:txBody>
      </p:sp>
    </p:spTree>
    <p:extLst>
      <p:ext uri="{BB962C8B-B14F-4D97-AF65-F5344CB8AC3E}">
        <p14:creationId xmlns:p14="http://schemas.microsoft.com/office/powerpoint/2010/main" val="14140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Общие идеи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579" name="Content Placeholder 2"/>
          <p:cNvSpPr>
            <a:spLocks noGrp="1"/>
          </p:cNvSpPr>
          <p:nvPr>
            <p:ph idx="1"/>
          </p:nvPr>
        </p:nvSpPr>
        <p:spPr bwMode="auto">
          <a:xfrm>
            <a:off x="1931988" y="2349503"/>
            <a:ext cx="8324850" cy="431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Ограничение 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work-in-progress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(задач, над которыми идет работа) помогает увидеть, где в системе сосредточены проблемы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Большая доска с карточками-задачами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Доска всегда представляет актуальный «снимок» текущего статуса проекта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Пытаемся ограничить объем работы на каждой стадии процесса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«Бутылочные горлышки» легко идентифицировать «на глаз» благодаря скопившимся карточкам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Все принципы нацелены на минимизацию простоя и убытков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36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4" y="365128"/>
            <a:ext cx="10945212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cs typeface="Arial" panose="020B0604020202020204" pitchFamily="34" charset="0"/>
              </a:rPr>
              <a:t>Конус неопределенности</a:t>
            </a:r>
            <a:br>
              <a:rPr lang="ru-RU" altLang="ru-RU" dirty="0">
                <a:cs typeface="Arial" panose="020B0604020202020204" pitchFamily="34" charset="0"/>
              </a:rPr>
            </a:br>
            <a:r>
              <a:rPr lang="ru-RU" altLang="ru-RU" sz="2800" dirty="0">
                <a:cs typeface="Arial" panose="020B0604020202020204" pitchFamily="34" charset="0"/>
              </a:rPr>
              <a:t>(с точки зрения изготовления продукта по фазам)</a:t>
            </a:r>
            <a:endParaRPr lang="en-US" altLang="ru-RU" dirty="0"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82838" y="168751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382838" y="53594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382838" y="327183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82838" y="37750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382838" y="253682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382838" y="45100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82838" y="35226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382838" y="298291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382838" y="40640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382838" y="1687516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698038" y="1687516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844925" y="1687516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308600" y="1687516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72275" y="1687516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234363" y="1687516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772278" y="3271841"/>
            <a:ext cx="2925763" cy="2508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308603" y="2982916"/>
            <a:ext cx="1463675" cy="2889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873500" y="2536825"/>
            <a:ext cx="143510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382838" y="1687513"/>
            <a:ext cx="1490662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355850" y="45100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355853" y="4510088"/>
            <a:ext cx="1489075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844928" y="4064000"/>
            <a:ext cx="1463675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281613" y="3775078"/>
            <a:ext cx="1490662" cy="2889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743700" y="3522663"/>
            <a:ext cx="2954338" cy="2524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49"/>
          <p:cNvSpPr txBox="1"/>
          <p:nvPr/>
        </p:nvSpPr>
        <p:spPr>
          <a:xfrm>
            <a:off x="1847850" y="3338516"/>
            <a:ext cx="5794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1,0 х</a:t>
            </a:r>
          </a:p>
        </p:txBody>
      </p:sp>
      <p:sp>
        <p:nvSpPr>
          <p:cNvPr id="30" name="TextBox 50"/>
          <p:cNvSpPr txBox="1"/>
          <p:nvPr/>
        </p:nvSpPr>
        <p:spPr>
          <a:xfrm>
            <a:off x="1749428" y="3117850"/>
            <a:ext cx="6826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1,25 х</a:t>
            </a:r>
          </a:p>
        </p:txBody>
      </p:sp>
      <p:sp>
        <p:nvSpPr>
          <p:cNvPr id="31" name="TextBox 51"/>
          <p:cNvSpPr txBox="1"/>
          <p:nvPr/>
        </p:nvSpPr>
        <p:spPr>
          <a:xfrm>
            <a:off x="1847850" y="2828928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1,5 х</a:t>
            </a:r>
          </a:p>
        </p:txBody>
      </p:sp>
      <p:sp>
        <p:nvSpPr>
          <p:cNvPr id="32" name="TextBox 52"/>
          <p:cNvSpPr txBox="1"/>
          <p:nvPr/>
        </p:nvSpPr>
        <p:spPr>
          <a:xfrm>
            <a:off x="1997078" y="2382841"/>
            <a:ext cx="4238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2 х</a:t>
            </a:r>
          </a:p>
        </p:txBody>
      </p:sp>
      <p:sp>
        <p:nvSpPr>
          <p:cNvPr id="33" name="TextBox 53"/>
          <p:cNvSpPr txBox="1"/>
          <p:nvPr/>
        </p:nvSpPr>
        <p:spPr>
          <a:xfrm>
            <a:off x="1997078" y="1533525"/>
            <a:ext cx="4238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4 х</a:t>
            </a:r>
          </a:p>
        </p:txBody>
      </p:sp>
      <p:sp>
        <p:nvSpPr>
          <p:cNvPr id="34" name="TextBox 54"/>
          <p:cNvSpPr txBox="1"/>
          <p:nvPr/>
        </p:nvSpPr>
        <p:spPr>
          <a:xfrm>
            <a:off x="1749428" y="5205416"/>
            <a:ext cx="6826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0,25 х</a:t>
            </a:r>
          </a:p>
        </p:txBody>
      </p:sp>
      <p:sp>
        <p:nvSpPr>
          <p:cNvPr id="35" name="TextBox 55"/>
          <p:cNvSpPr txBox="1"/>
          <p:nvPr/>
        </p:nvSpPr>
        <p:spPr>
          <a:xfrm>
            <a:off x="1847850" y="4356100"/>
            <a:ext cx="5794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0,5 х</a:t>
            </a:r>
          </a:p>
        </p:txBody>
      </p:sp>
      <p:sp>
        <p:nvSpPr>
          <p:cNvPr id="36" name="TextBox 56"/>
          <p:cNvSpPr txBox="1"/>
          <p:nvPr/>
        </p:nvSpPr>
        <p:spPr>
          <a:xfrm>
            <a:off x="1749428" y="3910016"/>
            <a:ext cx="6826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0,67 х</a:t>
            </a:r>
          </a:p>
        </p:txBody>
      </p:sp>
      <p:sp>
        <p:nvSpPr>
          <p:cNvPr id="37" name="TextBox 57"/>
          <p:cNvSpPr txBox="1"/>
          <p:nvPr/>
        </p:nvSpPr>
        <p:spPr>
          <a:xfrm>
            <a:off x="1847850" y="3621091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n-lt"/>
              </a:rPr>
              <a:t>0,8 х</a:t>
            </a:r>
          </a:p>
        </p:txBody>
      </p:sp>
      <p:sp>
        <p:nvSpPr>
          <p:cNvPr id="38" name="TextBox 58"/>
          <p:cNvSpPr txBox="1"/>
          <p:nvPr/>
        </p:nvSpPr>
        <p:spPr>
          <a:xfrm>
            <a:off x="1524003" y="5519738"/>
            <a:ext cx="17176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err="1">
                <a:latin typeface="+mn-lt"/>
              </a:rPr>
              <a:t>Исходная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концепция</a:t>
            </a:r>
            <a:endParaRPr lang="en-US" sz="1600" b="1" dirty="0">
              <a:latin typeface="+mn-lt"/>
            </a:endParaRPr>
          </a:p>
        </p:txBody>
      </p:sp>
      <p:sp>
        <p:nvSpPr>
          <p:cNvPr id="39" name="TextBox 59"/>
          <p:cNvSpPr txBox="1"/>
          <p:nvPr/>
        </p:nvSpPr>
        <p:spPr>
          <a:xfrm>
            <a:off x="2860675" y="5519741"/>
            <a:ext cx="1970088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err="1">
                <a:latin typeface="+mn-lt"/>
              </a:rPr>
              <a:t>Согласование</a:t>
            </a:r>
            <a:endParaRPr lang="en-US" sz="1600" b="1" dirty="0">
              <a:latin typeface="+mn-lt"/>
            </a:endParaRPr>
          </a:p>
        </p:txBody>
      </p:sp>
      <p:sp>
        <p:nvSpPr>
          <p:cNvPr id="40" name="TextBox 60"/>
          <p:cNvSpPr txBox="1"/>
          <p:nvPr/>
        </p:nvSpPr>
        <p:spPr>
          <a:xfrm>
            <a:off x="4449766" y="5519738"/>
            <a:ext cx="17176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err="1">
                <a:latin typeface="+mn-lt"/>
              </a:rPr>
              <a:t>Завершение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требований</a:t>
            </a:r>
            <a:endParaRPr lang="en-US" sz="1600" b="1" dirty="0">
              <a:latin typeface="+mn-lt"/>
            </a:endParaRPr>
          </a:p>
        </p:txBody>
      </p:sp>
      <p:sp>
        <p:nvSpPr>
          <p:cNvPr id="41" name="TextBox 61"/>
          <p:cNvSpPr txBox="1"/>
          <p:nvPr/>
        </p:nvSpPr>
        <p:spPr>
          <a:xfrm>
            <a:off x="5913441" y="5519738"/>
            <a:ext cx="17176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err="1">
                <a:latin typeface="+mn-lt"/>
              </a:rPr>
              <a:t>Завершение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проектирования</a:t>
            </a:r>
            <a:endParaRPr lang="en-US" sz="1600" b="1" dirty="0">
              <a:latin typeface="+mn-lt"/>
            </a:endParaRPr>
          </a:p>
        </p:txBody>
      </p:sp>
      <p:sp>
        <p:nvSpPr>
          <p:cNvPr id="42" name="TextBox 62"/>
          <p:cNvSpPr txBox="1"/>
          <p:nvPr/>
        </p:nvSpPr>
        <p:spPr>
          <a:xfrm>
            <a:off x="7375528" y="5519738"/>
            <a:ext cx="1717675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err="1">
                <a:latin typeface="+mn-lt"/>
              </a:rPr>
              <a:t>Завершение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детального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проектировнаия</a:t>
            </a:r>
            <a:endParaRPr lang="en-US" sz="1600" b="1" dirty="0">
              <a:latin typeface="+mn-lt"/>
            </a:endParaRPr>
          </a:p>
        </p:txBody>
      </p:sp>
      <p:sp>
        <p:nvSpPr>
          <p:cNvPr id="43" name="TextBox 63"/>
          <p:cNvSpPr txBox="1"/>
          <p:nvPr/>
        </p:nvSpPr>
        <p:spPr>
          <a:xfrm>
            <a:off x="8839203" y="5519741"/>
            <a:ext cx="1717675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err="1">
                <a:latin typeface="+mn-lt"/>
              </a:rPr>
              <a:t>Готовый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продукт</a:t>
            </a:r>
            <a:endParaRPr lang="en-US" sz="1600" b="1" dirty="0">
              <a:latin typeface="+mn-lt"/>
            </a:endParaRPr>
          </a:p>
        </p:txBody>
      </p:sp>
      <p:sp>
        <p:nvSpPr>
          <p:cNvPr id="2564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5643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2B6627-BCB7-42CC-B4EB-683B3C047135}" type="slidenum">
              <a:rPr lang="en-US" altLang="ru-RU"/>
              <a:pPr/>
              <a:t>16</a:t>
            </a:fld>
            <a:endParaRPr lang="en-US" altLang="ru-RU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Работая над операционными процессами – важно не «перегореть» команду. Канбан делает акцент на том, что люди «вытаскивают» задачу из общей очереди, и весь процесс – от ее старта до завершения – виден всем участникам.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11873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работает канбан?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627" name="Content Placeholder 2"/>
          <p:cNvSpPr>
            <a:spLocks noGrp="1"/>
          </p:cNvSpPr>
          <p:nvPr>
            <p:ph idx="1"/>
          </p:nvPr>
        </p:nvSpPr>
        <p:spPr bwMode="auto">
          <a:xfrm>
            <a:off x="1927225" y="1557338"/>
            <a:ext cx="8324850" cy="4310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Обычно доска выглядит так: 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To do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, разделенное на 3 категории: </a:t>
            </a:r>
          </a:p>
          <a:p>
            <a:pPr eaLnBrk="1" hangingPunct="1"/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Бэклог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 задачи, которые нужно сделать где-то в будущем</a:t>
            </a:r>
          </a:p>
          <a:p>
            <a:pPr eaLnBrk="1" hangingPunct="1"/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В ожидании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– ограниченное количество задач, </a:t>
            </a:r>
          </a:p>
          <a:p>
            <a:pPr eaLnBrk="1" hangingPunct="1"/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Готовы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 задачи, готовые к тому, чтобы начать по ним работу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 обязательно лимитируется одновременное количество задач, над которыми можно работать 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для отчетности и оценки собственной производительности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38059422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Визуализируйте процесс работы – это ключевой фактор успешных изменений. Не понимая особенностей процесса работы, трудно совершить правильные изменения. </a:t>
            </a:r>
          </a:p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Ограничивайте работу в процессе. Ограничение количества задач в работе и одновременная работа с блокерами и задержками ускоряет каждую задачу. Как результат ускоряется весь рабочий цикл. </a:t>
            </a:r>
          </a:p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Течение задач (задержки на определенных этапах, возникающие блокеры) – ваш основной предмет мониторинга, измерений и аналитики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5531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BAB44-2E41-4ACE-9ECA-15413D31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 Литтла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A7B42-F55A-464C-A3B7-F08BE7BA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ru-RU" dirty="0"/>
              <a:t>В поточной системе, не имеющей тренда (в которой все элементы выбраны или поставлены), наблюдается простая зависимость между средними значениями показателей за определенный период. Эта зависимость известна как закон Литтла: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Вместо производства для </a:t>
            </a:r>
            <a:r>
              <a:rPr lang="en-US" dirty="0" err="1"/>
              <a:t>kanban</a:t>
            </a:r>
            <a:r>
              <a:rPr lang="ru-RU" dirty="0"/>
              <a:t> используется время в процессе: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A65E9A-3DCB-43BF-9C31-D486A873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33" y="2838367"/>
            <a:ext cx="4715533" cy="1181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ECBB1-7B21-4F05-BBA0-A31429603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4725144"/>
            <a:ext cx="3839111" cy="1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75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7054A-8154-46AD-9799-BCB70D35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Кумулятивная диаграмма потока (</a:t>
            </a:r>
            <a:r>
              <a:rPr lang="en-US" dirty="0"/>
              <a:t>Cumulative flow diagram)</a:t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4D5498DA-32C5-4B5E-B51B-CD95CDCFAAA3}"/>
              </a:ext>
            </a:extLst>
          </p:cNvPr>
          <p:cNvGraphicFramePr>
            <a:graphicFrameLocks/>
          </p:cNvGraphicFramePr>
          <p:nvPr/>
        </p:nvGraphicFramePr>
        <p:xfrm>
          <a:off x="2711624" y="2204864"/>
          <a:ext cx="588645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3F69F101-03BC-44FA-9AF3-9D39A677DCE2}"/>
              </a:ext>
            </a:extLst>
          </p:cNvPr>
          <p:cNvCxnSpPr>
            <a:cxnSpLocks/>
          </p:cNvCxnSpPr>
          <p:nvPr/>
        </p:nvCxnSpPr>
        <p:spPr>
          <a:xfrm>
            <a:off x="3729293" y="5114744"/>
            <a:ext cx="17784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3DFD474-2336-476F-8BFC-626DF29C1EC4}"/>
              </a:ext>
            </a:extLst>
          </p:cNvPr>
          <p:cNvCxnSpPr>
            <a:cxnSpLocks/>
          </p:cNvCxnSpPr>
          <p:nvPr/>
        </p:nvCxnSpPr>
        <p:spPr>
          <a:xfrm>
            <a:off x="6641900" y="4353898"/>
            <a:ext cx="84566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3C51A60-6666-4973-9DBA-42B500D49013}"/>
              </a:ext>
            </a:extLst>
          </p:cNvPr>
          <p:cNvCxnSpPr>
            <a:cxnSpLocks/>
          </p:cNvCxnSpPr>
          <p:nvPr/>
        </p:nvCxnSpPr>
        <p:spPr>
          <a:xfrm>
            <a:off x="7680508" y="2782604"/>
            <a:ext cx="0" cy="106540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03552AC-A2DF-4EB6-8E1A-07B82FA7C5A6}"/>
              </a:ext>
            </a:extLst>
          </p:cNvPr>
          <p:cNvCxnSpPr>
            <a:cxnSpLocks/>
          </p:cNvCxnSpPr>
          <p:nvPr/>
        </p:nvCxnSpPr>
        <p:spPr>
          <a:xfrm flipH="1">
            <a:off x="6420365" y="4481214"/>
            <a:ext cx="8389" cy="49503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2CF62E-773A-40C8-A6E0-A9D78B4249EF}"/>
              </a:ext>
            </a:extLst>
          </p:cNvPr>
          <p:cNvSpPr txBox="1"/>
          <p:nvPr/>
        </p:nvSpPr>
        <p:spPr>
          <a:xfrm>
            <a:off x="4348179" y="4837745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time</a:t>
            </a:r>
            <a:endParaRPr lang="ru-R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5E794-A0E2-4D64-A4A1-C07A61130C58}"/>
              </a:ext>
            </a:extLst>
          </p:cNvPr>
          <p:cNvSpPr txBox="1"/>
          <p:nvPr/>
        </p:nvSpPr>
        <p:spPr>
          <a:xfrm>
            <a:off x="6651371" y="4033664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Cycle time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72EF5-0409-496E-9F70-708F3546FD23}"/>
              </a:ext>
            </a:extLst>
          </p:cNvPr>
          <p:cNvSpPr txBox="1"/>
          <p:nvPr/>
        </p:nvSpPr>
        <p:spPr>
          <a:xfrm>
            <a:off x="5952342" y="4590109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WIP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3DAD3-D4EE-42DB-AB3F-3308D641E20F}"/>
              </a:ext>
            </a:extLst>
          </p:cNvPr>
          <p:cNvSpPr txBox="1"/>
          <p:nvPr/>
        </p:nvSpPr>
        <p:spPr>
          <a:xfrm>
            <a:off x="6641900" y="3200264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Real backlog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6459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9" grpId="0"/>
      <p:bldP spid="10" grpId="0"/>
      <p:bldP spid="11" grpId="0"/>
      <p:bldP spid="1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90592-48E1-4748-B144-6FD9C242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Встречи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82A527-9F67-4627-8CBA-7F203F166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352561"/>
            <a:ext cx="6403975" cy="4959328"/>
          </a:xfrm>
        </p:spPr>
      </p:pic>
    </p:spTree>
    <p:extLst>
      <p:ext uri="{BB962C8B-B14F-4D97-AF65-F5344CB8AC3E}">
        <p14:creationId xmlns:p14="http://schemas.microsoft.com/office/powerpoint/2010/main" val="12673023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92028-13BE-415A-9C3E-AD36081D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Стоимость задержки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F27A20-E3B4-4995-AEB3-8D8427DC2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264" y="2246091"/>
            <a:ext cx="11088647" cy="3172268"/>
          </a:xfrm>
        </p:spPr>
      </p:pic>
    </p:spTree>
    <p:extLst>
      <p:ext uri="{BB962C8B-B14F-4D97-AF65-F5344CB8AC3E}">
        <p14:creationId xmlns:p14="http://schemas.microsoft.com/office/powerpoint/2010/main" val="34580441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Виды досок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9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16849095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визуализации</a:t>
            </a:r>
          </a:p>
        </p:txBody>
      </p:sp>
      <p:pic>
        <p:nvPicPr>
          <p:cNvPr id="5124" name="Picture 4" descr="http://leankit.com/learn/wp-content/uploads/2015/11/simple-physical-board-w-card-types-e87dbe3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538" y="2226469"/>
            <a:ext cx="5346924" cy="32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1953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Реальная доска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555" name="Content Placeholder 1" descr="kanb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2930"/>
          <a:stretch>
            <a:fillRect/>
          </a:stretch>
        </p:blipFill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9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Конус неопределенности</a:t>
            </a:r>
            <a:br>
              <a:rPr lang="ru-RU" altLang="ru-RU">
                <a:cs typeface="Arial" panose="020B0604020202020204" pitchFamily="34" charset="0"/>
              </a:rPr>
            </a:br>
            <a:r>
              <a:rPr lang="ru-RU" altLang="ru-RU" sz="2800">
                <a:cs typeface="Arial" panose="020B0604020202020204" pitchFamily="34" charset="0"/>
              </a:rPr>
              <a:t>(по времени)</a:t>
            </a:r>
            <a:endParaRPr lang="en-US" altLang="ru-RU"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389188" y="16906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2389188" y="53625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389188" y="327501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389188" y="377825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389188" y="25400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89188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389188" y="352742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389188" y="29860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89188" y="40671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3891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7043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512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3149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786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2407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83116" y="3275013"/>
            <a:ext cx="5121275" cy="2524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851275" y="2986091"/>
            <a:ext cx="731838" cy="2889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121025" y="2540000"/>
            <a:ext cx="73025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389191" y="1690688"/>
            <a:ext cx="731837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360613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371728" y="4513263"/>
            <a:ext cx="758825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121025" y="4067175"/>
            <a:ext cx="74930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851278" y="3789366"/>
            <a:ext cx="746125" cy="287337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583116" y="3527425"/>
            <a:ext cx="5121275" cy="26193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TextBox 49"/>
          <p:cNvSpPr txBox="1"/>
          <p:nvPr/>
        </p:nvSpPr>
        <p:spPr>
          <a:xfrm>
            <a:off x="1844675" y="3341691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1,0 х</a:t>
            </a:r>
          </a:p>
        </p:txBody>
      </p:sp>
      <p:sp>
        <p:nvSpPr>
          <p:cNvPr id="28" name="TextBox 50"/>
          <p:cNvSpPr txBox="1"/>
          <p:nvPr/>
        </p:nvSpPr>
        <p:spPr>
          <a:xfrm>
            <a:off x="1744663" y="3111500"/>
            <a:ext cx="6842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1,25 х</a:t>
            </a:r>
          </a:p>
        </p:txBody>
      </p:sp>
      <p:sp>
        <p:nvSpPr>
          <p:cNvPr id="29" name="TextBox 51"/>
          <p:cNvSpPr txBox="1"/>
          <p:nvPr/>
        </p:nvSpPr>
        <p:spPr>
          <a:xfrm>
            <a:off x="1844675" y="2833691"/>
            <a:ext cx="5794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1,5 х</a:t>
            </a:r>
          </a:p>
        </p:txBody>
      </p:sp>
      <p:sp>
        <p:nvSpPr>
          <p:cNvPr id="30" name="TextBox 52"/>
          <p:cNvSpPr txBox="1"/>
          <p:nvPr/>
        </p:nvSpPr>
        <p:spPr>
          <a:xfrm>
            <a:off x="2003428" y="2386016"/>
            <a:ext cx="4238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2 х</a:t>
            </a:r>
          </a:p>
        </p:txBody>
      </p:sp>
      <p:sp>
        <p:nvSpPr>
          <p:cNvPr id="31" name="TextBox 53"/>
          <p:cNvSpPr txBox="1"/>
          <p:nvPr/>
        </p:nvSpPr>
        <p:spPr>
          <a:xfrm>
            <a:off x="2003428" y="1527175"/>
            <a:ext cx="4238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4 х</a:t>
            </a:r>
          </a:p>
        </p:txBody>
      </p:sp>
      <p:sp>
        <p:nvSpPr>
          <p:cNvPr id="32" name="TextBox 54"/>
          <p:cNvSpPr txBox="1"/>
          <p:nvPr/>
        </p:nvSpPr>
        <p:spPr>
          <a:xfrm>
            <a:off x="1744663" y="5208591"/>
            <a:ext cx="6842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0,25 х</a:t>
            </a:r>
          </a:p>
        </p:txBody>
      </p:sp>
      <p:sp>
        <p:nvSpPr>
          <p:cNvPr id="33" name="TextBox 55"/>
          <p:cNvSpPr txBox="1"/>
          <p:nvPr/>
        </p:nvSpPr>
        <p:spPr>
          <a:xfrm>
            <a:off x="1844675" y="4349750"/>
            <a:ext cx="5794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0,5 х</a:t>
            </a:r>
          </a:p>
        </p:txBody>
      </p:sp>
      <p:sp>
        <p:nvSpPr>
          <p:cNvPr id="34" name="TextBox 56"/>
          <p:cNvSpPr txBox="1"/>
          <p:nvPr/>
        </p:nvSpPr>
        <p:spPr>
          <a:xfrm>
            <a:off x="1744663" y="3903666"/>
            <a:ext cx="684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0,67 х</a:t>
            </a:r>
          </a:p>
        </p:txBody>
      </p:sp>
      <p:sp>
        <p:nvSpPr>
          <p:cNvPr id="35" name="TextBox 57"/>
          <p:cNvSpPr txBox="1"/>
          <p:nvPr/>
        </p:nvSpPr>
        <p:spPr>
          <a:xfrm>
            <a:off x="1844675" y="3624266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0,8 х</a:t>
            </a:r>
          </a:p>
        </p:txBody>
      </p:sp>
      <p:sp>
        <p:nvSpPr>
          <p:cNvPr id="36" name="TextBox 58"/>
          <p:cNvSpPr txBox="1"/>
          <p:nvPr/>
        </p:nvSpPr>
        <p:spPr>
          <a:xfrm>
            <a:off x="2003425" y="5611813"/>
            <a:ext cx="16192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Исходная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концепция</a:t>
            </a:r>
            <a:endParaRPr lang="en-US" sz="1600" dirty="0">
              <a:latin typeface="+mj-lt"/>
            </a:endParaRPr>
          </a:p>
        </p:txBody>
      </p:sp>
      <p:sp>
        <p:nvSpPr>
          <p:cNvPr id="37" name="TextBox 59"/>
          <p:cNvSpPr txBox="1"/>
          <p:nvPr/>
        </p:nvSpPr>
        <p:spPr>
          <a:xfrm>
            <a:off x="2486028" y="5181603"/>
            <a:ext cx="1857375" cy="3397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Согласование</a:t>
            </a:r>
            <a:endParaRPr lang="en-US" sz="1600" dirty="0">
              <a:latin typeface="+mj-lt"/>
            </a:endParaRPr>
          </a:p>
        </p:txBody>
      </p:sp>
      <p:sp>
        <p:nvSpPr>
          <p:cNvPr id="38" name="TextBox 60"/>
          <p:cNvSpPr txBox="1"/>
          <p:nvPr/>
        </p:nvSpPr>
        <p:spPr>
          <a:xfrm>
            <a:off x="3414713" y="4667250"/>
            <a:ext cx="16192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Завершение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требований</a:t>
            </a:r>
            <a:endParaRPr lang="en-US" sz="1600" dirty="0">
              <a:latin typeface="+mj-lt"/>
            </a:endParaRPr>
          </a:p>
        </p:txBody>
      </p:sp>
      <p:sp>
        <p:nvSpPr>
          <p:cNvPr id="39" name="TextBox 61"/>
          <p:cNvSpPr txBox="1"/>
          <p:nvPr/>
        </p:nvSpPr>
        <p:spPr>
          <a:xfrm>
            <a:off x="4278313" y="4103691"/>
            <a:ext cx="1619250" cy="5857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Завершение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проектирования</a:t>
            </a:r>
            <a:endParaRPr lang="en-US" sz="1600" dirty="0">
              <a:latin typeface="+mj-lt"/>
            </a:endParaRPr>
          </a:p>
        </p:txBody>
      </p:sp>
      <p:sp>
        <p:nvSpPr>
          <p:cNvPr id="40" name="TextBox 62"/>
          <p:cNvSpPr txBox="1"/>
          <p:nvPr/>
        </p:nvSpPr>
        <p:spPr>
          <a:xfrm>
            <a:off x="5843588" y="3910013"/>
            <a:ext cx="16192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Завершение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детального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проектировнаия</a:t>
            </a:r>
            <a:endParaRPr lang="en-US" sz="1600" dirty="0">
              <a:latin typeface="+mj-lt"/>
            </a:endParaRPr>
          </a:p>
        </p:txBody>
      </p:sp>
      <p:sp>
        <p:nvSpPr>
          <p:cNvPr id="41" name="TextBox 63"/>
          <p:cNvSpPr txBox="1"/>
          <p:nvPr/>
        </p:nvSpPr>
        <p:spPr>
          <a:xfrm>
            <a:off x="8869363" y="3795713"/>
            <a:ext cx="16192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Готовый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продукт</a:t>
            </a:r>
            <a:endParaRPr lang="en-US" sz="1600" dirty="0">
              <a:latin typeface="+mj-lt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1210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5831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0467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5088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89725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36" idx="0"/>
            <a:endCxn id="32" idx="3"/>
          </p:cNvCxnSpPr>
          <p:nvPr/>
        </p:nvCxnSpPr>
        <p:spPr>
          <a:xfrm flipH="1" flipV="1">
            <a:off x="2428878" y="5378453"/>
            <a:ext cx="384175" cy="23336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37" idx="0"/>
          </p:cNvCxnSpPr>
          <p:nvPr/>
        </p:nvCxnSpPr>
        <p:spPr>
          <a:xfrm flipH="1" flipV="1">
            <a:off x="3076575" y="4575178"/>
            <a:ext cx="338138" cy="6064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38" idx="0"/>
          </p:cNvCxnSpPr>
          <p:nvPr/>
        </p:nvCxnSpPr>
        <p:spPr>
          <a:xfrm flipH="1" flipV="1">
            <a:off x="3797300" y="4076700"/>
            <a:ext cx="427038" cy="59055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39" idx="0"/>
          </p:cNvCxnSpPr>
          <p:nvPr/>
        </p:nvCxnSpPr>
        <p:spPr>
          <a:xfrm flipH="1" flipV="1">
            <a:off x="4597400" y="3795716"/>
            <a:ext cx="490538" cy="3079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40" idx="0"/>
          </p:cNvCxnSpPr>
          <p:nvPr/>
        </p:nvCxnSpPr>
        <p:spPr>
          <a:xfrm flipH="1" flipV="1">
            <a:off x="6523041" y="3667125"/>
            <a:ext cx="130175" cy="24288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41" idx="0"/>
          </p:cNvCxnSpPr>
          <p:nvPr/>
        </p:nvCxnSpPr>
        <p:spPr>
          <a:xfrm flipV="1">
            <a:off x="9678988" y="3495675"/>
            <a:ext cx="25400" cy="30003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677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6678" name="Номер слайда 5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C6B78BE-2BDE-47F1-A1F8-4A7245AA0738}" type="slidenum">
              <a:rPr lang="en-US" altLang="ru-RU"/>
              <a:pPr/>
              <a:t>17</a:t>
            </a:fld>
            <a:endParaRPr lang="en-US" altLang="ru-RU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42EB-3618-484A-AA79-CAA4A8D0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Персональный </a:t>
            </a:r>
            <a:r>
              <a:rPr lang="ru-RU" dirty="0" err="1"/>
              <a:t>канбан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D4E661D-165C-42CB-968C-9FF4647CD119}"/>
              </a:ext>
            </a:extLst>
          </p:cNvPr>
          <p:cNvSpPr/>
          <p:nvPr/>
        </p:nvSpPr>
        <p:spPr>
          <a:xfrm>
            <a:off x="2713724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132576A-A55B-4EC9-A069-E100D73D4AAC}"/>
              </a:ext>
            </a:extLst>
          </p:cNvPr>
          <p:cNvSpPr/>
          <p:nvPr/>
        </p:nvSpPr>
        <p:spPr>
          <a:xfrm>
            <a:off x="8256240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24DE97B-51A6-4FAC-8728-8C32535D19EB}"/>
              </a:ext>
            </a:extLst>
          </p:cNvPr>
          <p:cNvSpPr/>
          <p:nvPr/>
        </p:nvSpPr>
        <p:spPr>
          <a:xfrm>
            <a:off x="6125075" y="2686201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B6D67E9-917D-4F56-B2DA-EA816C69795C}"/>
              </a:ext>
            </a:extLst>
          </p:cNvPr>
          <p:cNvSpPr/>
          <p:nvPr/>
        </p:nvSpPr>
        <p:spPr>
          <a:xfrm>
            <a:off x="4407072" y="370535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10AF98D-4B7E-4F4D-8899-203EE53906D5}"/>
              </a:ext>
            </a:extLst>
          </p:cNvPr>
          <p:cNvSpPr/>
          <p:nvPr/>
        </p:nvSpPr>
        <p:spPr>
          <a:xfrm>
            <a:off x="6349724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1347864-0FDE-4D2B-B8C5-C2EB16966FEC}"/>
              </a:ext>
            </a:extLst>
          </p:cNvPr>
          <p:cNvSpPr/>
          <p:nvPr/>
        </p:nvSpPr>
        <p:spPr>
          <a:xfrm>
            <a:off x="4710003" y="448187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DAB31A9-C752-4AFB-8262-803BCA879198}"/>
              </a:ext>
            </a:extLst>
          </p:cNvPr>
          <p:cNvSpPr/>
          <p:nvPr/>
        </p:nvSpPr>
        <p:spPr>
          <a:xfrm>
            <a:off x="4439817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849005B-149B-4A50-A1DD-7BCC3A4019D9}"/>
              </a:ext>
            </a:extLst>
          </p:cNvPr>
          <p:cNvSpPr/>
          <p:nvPr/>
        </p:nvSpPr>
        <p:spPr>
          <a:xfrm>
            <a:off x="3272099" y="365799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04D57CB-63B2-4834-84AC-79C4ACC2249F}"/>
              </a:ext>
            </a:extLst>
          </p:cNvPr>
          <p:cNvSpPr/>
          <p:nvPr/>
        </p:nvSpPr>
        <p:spPr>
          <a:xfrm>
            <a:off x="3504475" y="262183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863B941-D82F-455C-B597-29EFC84CE1CF}"/>
              </a:ext>
            </a:extLst>
          </p:cNvPr>
          <p:cNvSpPr/>
          <p:nvPr/>
        </p:nvSpPr>
        <p:spPr>
          <a:xfrm>
            <a:off x="2963652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360DFCD-84FA-4F2D-B2BD-595522073C89}"/>
              </a:ext>
            </a:extLst>
          </p:cNvPr>
          <p:cNvCxnSpPr>
            <a:cxnSpLocks/>
          </p:cNvCxnSpPr>
          <p:nvPr/>
        </p:nvCxnSpPr>
        <p:spPr>
          <a:xfrm>
            <a:off x="4199789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631AE40-6533-4F80-8EA7-84F16021D311}"/>
              </a:ext>
            </a:extLst>
          </p:cNvPr>
          <p:cNvCxnSpPr>
            <a:cxnSpLocks/>
          </p:cNvCxnSpPr>
          <p:nvPr/>
        </p:nvCxnSpPr>
        <p:spPr>
          <a:xfrm>
            <a:off x="5759962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FAEDA63-14B6-4331-95AD-DDD46E4DF3A5}"/>
              </a:ext>
            </a:extLst>
          </p:cNvPr>
          <p:cNvCxnSpPr>
            <a:cxnSpLocks/>
          </p:cNvCxnSpPr>
          <p:nvPr/>
        </p:nvCxnSpPr>
        <p:spPr>
          <a:xfrm>
            <a:off x="732013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CBE8C0-2ACB-4F59-9174-77A86F52D158}"/>
              </a:ext>
            </a:extLst>
          </p:cNvPr>
          <p:cNvSpPr txBox="1"/>
          <p:nvPr/>
        </p:nvSpPr>
        <p:spPr>
          <a:xfrm>
            <a:off x="2909879" y="1803945"/>
            <a:ext cx="103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Очередь</a:t>
            </a:r>
            <a:endParaRPr lang="en-US" sz="1800" dirty="0"/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5402F2-01B8-41F7-BCC1-B890F694D053}"/>
              </a:ext>
            </a:extLst>
          </p:cNvPr>
          <p:cNvSpPr txBox="1"/>
          <p:nvPr/>
        </p:nvSpPr>
        <p:spPr>
          <a:xfrm>
            <a:off x="4311908" y="1788785"/>
            <a:ext cx="133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Следующее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DF3A22-3A7F-4DBC-A196-8FE202FCF6C8}"/>
              </a:ext>
            </a:extLst>
          </p:cNvPr>
          <p:cNvSpPr txBox="1"/>
          <p:nvPr/>
        </p:nvSpPr>
        <p:spPr>
          <a:xfrm>
            <a:off x="6067363" y="1791090"/>
            <a:ext cx="1041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В работе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A84ABD-4DF1-48D1-8662-C47BDF697064}"/>
              </a:ext>
            </a:extLst>
          </p:cNvPr>
          <p:cNvSpPr txBox="1"/>
          <p:nvPr/>
        </p:nvSpPr>
        <p:spPr>
          <a:xfrm>
            <a:off x="7593811" y="1803945"/>
            <a:ext cx="82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Готово</a:t>
            </a:r>
          </a:p>
          <a:p>
            <a:pPr algn="ctr"/>
            <a:r>
              <a:rPr lang="ru-RU" sz="1800" dirty="0"/>
              <a:t>∞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FC296608-876D-41C3-8DF2-ABCF330BA2FC}"/>
              </a:ext>
            </a:extLst>
          </p:cNvPr>
          <p:cNvCxnSpPr>
            <a:cxnSpLocks/>
          </p:cNvCxnSpPr>
          <p:nvPr/>
        </p:nvCxnSpPr>
        <p:spPr>
          <a:xfrm>
            <a:off x="2639616" y="2564904"/>
            <a:ext cx="60486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84DE8F5-D23F-4F0B-B6DE-9BC7D68D9632}"/>
              </a:ext>
            </a:extLst>
          </p:cNvPr>
          <p:cNvSpPr/>
          <p:nvPr/>
        </p:nvSpPr>
        <p:spPr>
          <a:xfrm>
            <a:off x="5958530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0250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42EB-3618-484A-AA79-CAA4A8D0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Агрегированный персональный </a:t>
            </a:r>
            <a:r>
              <a:rPr lang="ru-RU" dirty="0" err="1"/>
              <a:t>канбан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6B480C0-725A-44C8-B92F-CB46036719B3}"/>
              </a:ext>
            </a:extLst>
          </p:cNvPr>
          <p:cNvCxnSpPr>
            <a:cxnSpLocks/>
          </p:cNvCxnSpPr>
          <p:nvPr/>
        </p:nvCxnSpPr>
        <p:spPr>
          <a:xfrm>
            <a:off x="1271464" y="256490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E8F06CD-26F2-4E60-826B-702878C1FD8B}"/>
              </a:ext>
            </a:extLst>
          </p:cNvPr>
          <p:cNvCxnSpPr>
            <a:cxnSpLocks/>
          </p:cNvCxnSpPr>
          <p:nvPr/>
        </p:nvCxnSpPr>
        <p:spPr>
          <a:xfrm>
            <a:off x="4199789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A178DC2-DB6F-447F-A6E0-9FE9D3327D94}"/>
              </a:ext>
            </a:extLst>
          </p:cNvPr>
          <p:cNvCxnSpPr>
            <a:cxnSpLocks/>
          </p:cNvCxnSpPr>
          <p:nvPr/>
        </p:nvCxnSpPr>
        <p:spPr>
          <a:xfrm>
            <a:off x="5759962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F94A6E6-A1D7-40C4-B9D8-248037BE5A02}"/>
              </a:ext>
            </a:extLst>
          </p:cNvPr>
          <p:cNvCxnSpPr>
            <a:cxnSpLocks/>
          </p:cNvCxnSpPr>
          <p:nvPr/>
        </p:nvCxnSpPr>
        <p:spPr>
          <a:xfrm>
            <a:off x="732013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66F4B7-960B-4462-9E90-0DC7EEF3E3D2}"/>
              </a:ext>
            </a:extLst>
          </p:cNvPr>
          <p:cNvSpPr txBox="1"/>
          <p:nvPr/>
        </p:nvSpPr>
        <p:spPr>
          <a:xfrm>
            <a:off x="2909879" y="1803945"/>
            <a:ext cx="103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Очередь</a:t>
            </a:r>
            <a:endParaRPr lang="en-US" sz="1800" dirty="0"/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BC1D3-7E40-47C1-82EA-69803748652C}"/>
              </a:ext>
            </a:extLst>
          </p:cNvPr>
          <p:cNvSpPr txBox="1"/>
          <p:nvPr/>
        </p:nvSpPr>
        <p:spPr>
          <a:xfrm>
            <a:off x="4138816" y="1788785"/>
            <a:ext cx="1682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Следующее</a:t>
            </a:r>
          </a:p>
          <a:p>
            <a:pPr algn="ctr"/>
            <a:r>
              <a:rPr lang="ru-RU" sz="1800" dirty="0"/>
              <a:t>(3 на человека)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1CC19-6EF7-48E8-A815-1A12CCCC88CA}"/>
              </a:ext>
            </a:extLst>
          </p:cNvPr>
          <p:cNvSpPr txBox="1"/>
          <p:nvPr/>
        </p:nvSpPr>
        <p:spPr>
          <a:xfrm>
            <a:off x="5746923" y="1791090"/>
            <a:ext cx="1682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В работе</a:t>
            </a:r>
          </a:p>
          <a:p>
            <a:pPr algn="ctr"/>
            <a:r>
              <a:rPr lang="ru-RU" sz="1800" dirty="0"/>
              <a:t>(3 на человека)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A36E90-242A-466E-831B-E1FCEB71552A}"/>
              </a:ext>
            </a:extLst>
          </p:cNvPr>
          <p:cNvSpPr txBox="1"/>
          <p:nvPr/>
        </p:nvSpPr>
        <p:spPr>
          <a:xfrm>
            <a:off x="7593811" y="1803945"/>
            <a:ext cx="82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Готово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A0D45FE-D7CF-4FD1-A99C-8D99D5A67FB5}"/>
              </a:ext>
            </a:extLst>
          </p:cNvPr>
          <p:cNvSpPr/>
          <p:nvPr/>
        </p:nvSpPr>
        <p:spPr>
          <a:xfrm>
            <a:off x="2713724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C7E2E1B-4D82-4FB3-806B-95D84C2BBAE8}"/>
              </a:ext>
            </a:extLst>
          </p:cNvPr>
          <p:cNvSpPr/>
          <p:nvPr/>
        </p:nvSpPr>
        <p:spPr>
          <a:xfrm>
            <a:off x="8256240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CD0ADB0-F820-4D68-B3BB-6C01146A61BF}"/>
              </a:ext>
            </a:extLst>
          </p:cNvPr>
          <p:cNvSpPr/>
          <p:nvPr/>
        </p:nvSpPr>
        <p:spPr>
          <a:xfrm>
            <a:off x="6125075" y="2686201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F826650-F862-402C-A1AE-18D751CFF2DF}"/>
              </a:ext>
            </a:extLst>
          </p:cNvPr>
          <p:cNvSpPr/>
          <p:nvPr/>
        </p:nvSpPr>
        <p:spPr>
          <a:xfrm>
            <a:off x="4407072" y="370535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E111B2-C4A5-486A-B15A-8210130D585A}"/>
              </a:ext>
            </a:extLst>
          </p:cNvPr>
          <p:cNvSpPr/>
          <p:nvPr/>
        </p:nvSpPr>
        <p:spPr>
          <a:xfrm>
            <a:off x="6349724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6684C2-EF17-4DF3-92DA-D29616C2A6D2}"/>
              </a:ext>
            </a:extLst>
          </p:cNvPr>
          <p:cNvSpPr/>
          <p:nvPr/>
        </p:nvSpPr>
        <p:spPr>
          <a:xfrm>
            <a:off x="4710003" y="448187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B285078-EE57-47BE-AB9F-BA65388E75EA}"/>
              </a:ext>
            </a:extLst>
          </p:cNvPr>
          <p:cNvSpPr/>
          <p:nvPr/>
        </p:nvSpPr>
        <p:spPr>
          <a:xfrm>
            <a:off x="4439817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40D316B-43EB-4C76-A04C-144EE0AC84E1}"/>
              </a:ext>
            </a:extLst>
          </p:cNvPr>
          <p:cNvSpPr/>
          <p:nvPr/>
        </p:nvSpPr>
        <p:spPr>
          <a:xfrm>
            <a:off x="3272099" y="365799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6428AE-BD81-4A27-9A99-9164BCC0CA36}"/>
              </a:ext>
            </a:extLst>
          </p:cNvPr>
          <p:cNvSpPr/>
          <p:nvPr/>
        </p:nvSpPr>
        <p:spPr>
          <a:xfrm>
            <a:off x="3504475" y="262183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D8517CF-5A98-4010-B122-C14234DB9BEC}"/>
              </a:ext>
            </a:extLst>
          </p:cNvPr>
          <p:cNvSpPr/>
          <p:nvPr/>
        </p:nvSpPr>
        <p:spPr>
          <a:xfrm>
            <a:off x="2963652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2189441-5B69-4F2D-AEED-5CC3609BD6FE}"/>
              </a:ext>
            </a:extLst>
          </p:cNvPr>
          <p:cNvCxnSpPr>
            <a:cxnSpLocks/>
          </p:cNvCxnSpPr>
          <p:nvPr/>
        </p:nvCxnSpPr>
        <p:spPr>
          <a:xfrm>
            <a:off x="263961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8A3B95E-1B08-45EA-9B5B-ACFB9BF92CD4}"/>
              </a:ext>
            </a:extLst>
          </p:cNvPr>
          <p:cNvSpPr txBox="1"/>
          <p:nvPr/>
        </p:nvSpPr>
        <p:spPr>
          <a:xfrm>
            <a:off x="1354505" y="1792114"/>
            <a:ext cx="1082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Член </a:t>
            </a:r>
          </a:p>
          <a:p>
            <a:pPr algn="ctr"/>
            <a:r>
              <a:rPr lang="ru-RU" sz="1800" dirty="0"/>
              <a:t>команды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824288A-BCEA-400D-8125-D6AC68ABF7B2}"/>
              </a:ext>
            </a:extLst>
          </p:cNvPr>
          <p:cNvCxnSpPr>
            <a:cxnSpLocks/>
          </p:cNvCxnSpPr>
          <p:nvPr/>
        </p:nvCxnSpPr>
        <p:spPr>
          <a:xfrm>
            <a:off x="1271464" y="3409733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66FCBA5-6ADE-41D8-82DB-E22477D1C0B7}"/>
              </a:ext>
            </a:extLst>
          </p:cNvPr>
          <p:cNvCxnSpPr>
            <a:cxnSpLocks/>
          </p:cNvCxnSpPr>
          <p:nvPr/>
        </p:nvCxnSpPr>
        <p:spPr>
          <a:xfrm>
            <a:off x="1271464" y="4319466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0A92C5D7-94BE-47E9-BB77-01D9F88DCE33}"/>
              </a:ext>
            </a:extLst>
          </p:cNvPr>
          <p:cNvCxnSpPr>
            <a:cxnSpLocks/>
          </p:cNvCxnSpPr>
          <p:nvPr/>
        </p:nvCxnSpPr>
        <p:spPr>
          <a:xfrm>
            <a:off x="1271464" y="522920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CA0B4A-0BD9-4999-AD93-A123969B7C7B}"/>
              </a:ext>
            </a:extLst>
          </p:cNvPr>
          <p:cNvSpPr txBox="1"/>
          <p:nvPr/>
        </p:nvSpPr>
        <p:spPr>
          <a:xfrm>
            <a:off x="1545139" y="2801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Иван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F52ACE-7922-4683-9A9E-7B0F29084B01}"/>
              </a:ext>
            </a:extLst>
          </p:cNvPr>
          <p:cNvSpPr txBox="1"/>
          <p:nvPr/>
        </p:nvSpPr>
        <p:spPr>
          <a:xfrm>
            <a:off x="1417217" y="369764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Мария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E9BE45-ED34-4616-9867-13875DBD43A2}"/>
              </a:ext>
            </a:extLst>
          </p:cNvPr>
          <p:cNvSpPr txBox="1"/>
          <p:nvPr/>
        </p:nvSpPr>
        <p:spPr>
          <a:xfrm>
            <a:off x="1412225" y="4511254"/>
            <a:ext cx="79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Артем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9201CE-81AB-4AE3-A1CB-7022455E883B}"/>
              </a:ext>
            </a:extLst>
          </p:cNvPr>
          <p:cNvSpPr txBox="1"/>
          <p:nvPr/>
        </p:nvSpPr>
        <p:spPr>
          <a:xfrm>
            <a:off x="1428528" y="5476353"/>
            <a:ext cx="7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Елена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E0C2B0B-C6DF-47E4-AB7A-994319374DDF}"/>
              </a:ext>
            </a:extLst>
          </p:cNvPr>
          <p:cNvSpPr/>
          <p:nvPr/>
        </p:nvSpPr>
        <p:spPr>
          <a:xfrm>
            <a:off x="5958530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7283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42EB-3618-484A-AA79-CAA4A8D0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Командный </a:t>
            </a:r>
            <a:r>
              <a:rPr lang="ru-RU" dirty="0" err="1"/>
              <a:t>канбан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440F45-6F4E-4694-BCB1-229CBDA371AD}"/>
              </a:ext>
            </a:extLst>
          </p:cNvPr>
          <p:cNvSpPr/>
          <p:nvPr/>
        </p:nvSpPr>
        <p:spPr>
          <a:xfrm>
            <a:off x="2713724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EC7C185-5318-4803-B91B-23B51719C211}"/>
              </a:ext>
            </a:extLst>
          </p:cNvPr>
          <p:cNvSpPr/>
          <p:nvPr/>
        </p:nvSpPr>
        <p:spPr>
          <a:xfrm>
            <a:off x="8256240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29269D2-4AB8-4BEB-BDB2-12C67ED5E7E3}"/>
              </a:ext>
            </a:extLst>
          </p:cNvPr>
          <p:cNvSpPr/>
          <p:nvPr/>
        </p:nvSpPr>
        <p:spPr>
          <a:xfrm>
            <a:off x="6125075" y="2686201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716171A-62DA-4C5E-BEF6-850FBF99D093}"/>
              </a:ext>
            </a:extLst>
          </p:cNvPr>
          <p:cNvSpPr/>
          <p:nvPr/>
        </p:nvSpPr>
        <p:spPr>
          <a:xfrm>
            <a:off x="4407072" y="370535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A606279-EDC2-4E2B-9AF3-EACEF16288DD}"/>
              </a:ext>
            </a:extLst>
          </p:cNvPr>
          <p:cNvSpPr/>
          <p:nvPr/>
        </p:nvSpPr>
        <p:spPr>
          <a:xfrm>
            <a:off x="6349724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5C53836-A764-450A-ABD6-A55C5F0C9839}"/>
              </a:ext>
            </a:extLst>
          </p:cNvPr>
          <p:cNvSpPr/>
          <p:nvPr/>
        </p:nvSpPr>
        <p:spPr>
          <a:xfrm>
            <a:off x="4710003" y="448187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895371A-7402-462D-A3A4-80A20AE45CDD}"/>
              </a:ext>
            </a:extLst>
          </p:cNvPr>
          <p:cNvSpPr/>
          <p:nvPr/>
        </p:nvSpPr>
        <p:spPr>
          <a:xfrm>
            <a:off x="4439817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111B725-047C-4230-BE7A-4618D37EF2C5}"/>
              </a:ext>
            </a:extLst>
          </p:cNvPr>
          <p:cNvSpPr/>
          <p:nvPr/>
        </p:nvSpPr>
        <p:spPr>
          <a:xfrm>
            <a:off x="3272099" y="365799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E952EA5-3FB8-4030-B550-0DB5624A96AA}"/>
              </a:ext>
            </a:extLst>
          </p:cNvPr>
          <p:cNvSpPr/>
          <p:nvPr/>
        </p:nvSpPr>
        <p:spPr>
          <a:xfrm>
            <a:off x="3504475" y="262183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0897CA2-3BEA-4BCF-AB35-F44807E12A3D}"/>
              </a:ext>
            </a:extLst>
          </p:cNvPr>
          <p:cNvSpPr/>
          <p:nvPr/>
        </p:nvSpPr>
        <p:spPr>
          <a:xfrm>
            <a:off x="2963652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1BDD8C4-2332-411A-9A27-8704D0D0E204}"/>
              </a:ext>
            </a:extLst>
          </p:cNvPr>
          <p:cNvCxnSpPr>
            <a:cxnSpLocks/>
          </p:cNvCxnSpPr>
          <p:nvPr/>
        </p:nvCxnSpPr>
        <p:spPr>
          <a:xfrm>
            <a:off x="4199789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15F1DEE-7D55-416E-9A9B-F23A5545E3CB}"/>
              </a:ext>
            </a:extLst>
          </p:cNvPr>
          <p:cNvCxnSpPr>
            <a:cxnSpLocks/>
          </p:cNvCxnSpPr>
          <p:nvPr/>
        </p:nvCxnSpPr>
        <p:spPr>
          <a:xfrm>
            <a:off x="5759962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136BA139-B135-4CD3-890C-95440E70BB52}"/>
              </a:ext>
            </a:extLst>
          </p:cNvPr>
          <p:cNvCxnSpPr>
            <a:cxnSpLocks/>
          </p:cNvCxnSpPr>
          <p:nvPr/>
        </p:nvCxnSpPr>
        <p:spPr>
          <a:xfrm>
            <a:off x="732013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6295C2C-BDB4-4528-A791-7AF67EE664F1}"/>
              </a:ext>
            </a:extLst>
          </p:cNvPr>
          <p:cNvSpPr txBox="1"/>
          <p:nvPr/>
        </p:nvSpPr>
        <p:spPr>
          <a:xfrm>
            <a:off x="2909879" y="1803945"/>
            <a:ext cx="103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Очередь</a:t>
            </a:r>
            <a:endParaRPr lang="en-US" sz="1800" dirty="0"/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D477C0-3D4D-40E2-B331-F695DD2ADECF}"/>
              </a:ext>
            </a:extLst>
          </p:cNvPr>
          <p:cNvSpPr txBox="1"/>
          <p:nvPr/>
        </p:nvSpPr>
        <p:spPr>
          <a:xfrm>
            <a:off x="4311908" y="1788785"/>
            <a:ext cx="133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Следующее</a:t>
            </a:r>
          </a:p>
          <a:p>
            <a:pPr algn="ctr"/>
            <a:r>
              <a:rPr lang="ru-RU" sz="1800" dirty="0"/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673256-104A-46F6-9C9A-3C4F2A74096E}"/>
              </a:ext>
            </a:extLst>
          </p:cNvPr>
          <p:cNvSpPr txBox="1"/>
          <p:nvPr/>
        </p:nvSpPr>
        <p:spPr>
          <a:xfrm>
            <a:off x="6067363" y="1791090"/>
            <a:ext cx="1041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В работе</a:t>
            </a:r>
          </a:p>
          <a:p>
            <a:pPr algn="ctr"/>
            <a:r>
              <a:rPr lang="ru-RU" sz="1800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14F927-1B78-41D5-A5F9-A6495EE57C42}"/>
              </a:ext>
            </a:extLst>
          </p:cNvPr>
          <p:cNvSpPr txBox="1"/>
          <p:nvPr/>
        </p:nvSpPr>
        <p:spPr>
          <a:xfrm>
            <a:off x="7593811" y="1803945"/>
            <a:ext cx="82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Готово</a:t>
            </a:r>
          </a:p>
          <a:p>
            <a:pPr algn="ctr"/>
            <a:r>
              <a:rPr lang="ru-RU" sz="1800" dirty="0"/>
              <a:t>∞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ED76DA96-91F5-4069-8CAF-380740BA6DDD}"/>
              </a:ext>
            </a:extLst>
          </p:cNvPr>
          <p:cNvCxnSpPr>
            <a:cxnSpLocks/>
          </p:cNvCxnSpPr>
          <p:nvPr/>
        </p:nvCxnSpPr>
        <p:spPr>
          <a:xfrm>
            <a:off x="2639616" y="2564904"/>
            <a:ext cx="60486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B4E60BD6-32C5-471F-841C-864B03FE4295}"/>
              </a:ext>
            </a:extLst>
          </p:cNvPr>
          <p:cNvSpPr/>
          <p:nvPr/>
        </p:nvSpPr>
        <p:spPr>
          <a:xfrm>
            <a:off x="5958530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0691E19-A51D-48B5-94AE-99D604C08EFC}"/>
              </a:ext>
            </a:extLst>
          </p:cNvPr>
          <p:cNvSpPr/>
          <p:nvPr/>
        </p:nvSpPr>
        <p:spPr>
          <a:xfrm>
            <a:off x="6504044" y="2971899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86ED227D-F7E3-481F-9B09-A2D8D511E1C4}"/>
              </a:ext>
            </a:extLst>
          </p:cNvPr>
          <p:cNvSpPr/>
          <p:nvPr/>
        </p:nvSpPr>
        <p:spPr>
          <a:xfrm>
            <a:off x="6713404" y="3867975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A5BF389-B5C7-41D8-957D-A9F9EAA78178}"/>
              </a:ext>
            </a:extLst>
          </p:cNvPr>
          <p:cNvSpPr/>
          <p:nvPr/>
        </p:nvSpPr>
        <p:spPr>
          <a:xfrm>
            <a:off x="6338987" y="4778927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174586515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42EB-3618-484A-AA79-CAA4A8D0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Командный </a:t>
            </a:r>
            <a:r>
              <a:rPr lang="ru-RU" dirty="0" err="1"/>
              <a:t>канбан</a:t>
            </a:r>
            <a:r>
              <a:rPr lang="ru-RU" dirty="0"/>
              <a:t> с </a:t>
            </a:r>
            <a:r>
              <a:rPr lang="en-US" dirty="0"/>
              <a:t>WIP </a:t>
            </a:r>
            <a:r>
              <a:rPr lang="ru-RU" dirty="0"/>
              <a:t>на человека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F880B93-2ACA-4347-843A-1A6F3FACAF00}"/>
              </a:ext>
            </a:extLst>
          </p:cNvPr>
          <p:cNvCxnSpPr>
            <a:cxnSpLocks/>
          </p:cNvCxnSpPr>
          <p:nvPr/>
        </p:nvCxnSpPr>
        <p:spPr>
          <a:xfrm>
            <a:off x="1271464" y="256490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A9299B2-0BB1-4666-B2E8-B37D0A62228C}"/>
              </a:ext>
            </a:extLst>
          </p:cNvPr>
          <p:cNvCxnSpPr>
            <a:cxnSpLocks/>
          </p:cNvCxnSpPr>
          <p:nvPr/>
        </p:nvCxnSpPr>
        <p:spPr>
          <a:xfrm>
            <a:off x="4199789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A0A5FA6-1CD9-4333-91C4-855E2B9D26C9}"/>
              </a:ext>
            </a:extLst>
          </p:cNvPr>
          <p:cNvCxnSpPr>
            <a:cxnSpLocks/>
          </p:cNvCxnSpPr>
          <p:nvPr/>
        </p:nvCxnSpPr>
        <p:spPr>
          <a:xfrm>
            <a:off x="5759962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B398E1F-85BB-4F68-959F-9855B364484B}"/>
              </a:ext>
            </a:extLst>
          </p:cNvPr>
          <p:cNvCxnSpPr>
            <a:cxnSpLocks/>
          </p:cNvCxnSpPr>
          <p:nvPr/>
        </p:nvCxnSpPr>
        <p:spPr>
          <a:xfrm>
            <a:off x="7320136" y="1601559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4D1BD79-6564-487D-AB40-FCA90BEB93F7}"/>
              </a:ext>
            </a:extLst>
          </p:cNvPr>
          <p:cNvSpPr txBox="1"/>
          <p:nvPr/>
        </p:nvSpPr>
        <p:spPr>
          <a:xfrm>
            <a:off x="2980444" y="1803945"/>
            <a:ext cx="89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Анализ</a:t>
            </a:r>
            <a:endParaRPr lang="en-US" sz="1800" dirty="0"/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00EFC9-A853-4246-900D-E82EAC574BBD}"/>
              </a:ext>
            </a:extLst>
          </p:cNvPr>
          <p:cNvSpPr txBox="1"/>
          <p:nvPr/>
        </p:nvSpPr>
        <p:spPr>
          <a:xfrm>
            <a:off x="4317780" y="1670389"/>
            <a:ext cx="1309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Ожидает</a:t>
            </a:r>
          </a:p>
          <a:p>
            <a:pPr algn="ctr"/>
            <a:r>
              <a:rPr lang="ru-RU" sz="1800" dirty="0"/>
              <a:t>Разработки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4E3DBF-A8C6-49C2-8614-A58A85E58AC8}"/>
              </a:ext>
            </a:extLst>
          </p:cNvPr>
          <p:cNvSpPr txBox="1"/>
          <p:nvPr/>
        </p:nvSpPr>
        <p:spPr>
          <a:xfrm>
            <a:off x="5942203" y="1791090"/>
            <a:ext cx="1292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Разработка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34CECD-5FE0-42C6-90E8-9F1FB52212F0}"/>
              </a:ext>
            </a:extLst>
          </p:cNvPr>
          <p:cNvSpPr txBox="1"/>
          <p:nvPr/>
        </p:nvSpPr>
        <p:spPr>
          <a:xfrm>
            <a:off x="7654726" y="1803945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0444143-9979-4BA0-B725-F29085687CF1}"/>
              </a:ext>
            </a:extLst>
          </p:cNvPr>
          <p:cNvSpPr/>
          <p:nvPr/>
        </p:nvSpPr>
        <p:spPr>
          <a:xfrm>
            <a:off x="2713724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41D74E8-078D-4AA8-B69C-19F9830D530D}"/>
              </a:ext>
            </a:extLst>
          </p:cNvPr>
          <p:cNvSpPr/>
          <p:nvPr/>
        </p:nvSpPr>
        <p:spPr>
          <a:xfrm>
            <a:off x="8256240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D3D9725-428D-4F3A-90F8-E4DE23E25696}"/>
              </a:ext>
            </a:extLst>
          </p:cNvPr>
          <p:cNvSpPr/>
          <p:nvPr/>
        </p:nvSpPr>
        <p:spPr>
          <a:xfrm>
            <a:off x="6125075" y="2686201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EC1B5D9-888F-4DDF-8783-2FD3E946A284}"/>
              </a:ext>
            </a:extLst>
          </p:cNvPr>
          <p:cNvSpPr/>
          <p:nvPr/>
        </p:nvSpPr>
        <p:spPr>
          <a:xfrm>
            <a:off x="4407072" y="370535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68553AE-C847-46CA-A7A6-3548FA9BA9CB}"/>
              </a:ext>
            </a:extLst>
          </p:cNvPr>
          <p:cNvSpPr/>
          <p:nvPr/>
        </p:nvSpPr>
        <p:spPr>
          <a:xfrm>
            <a:off x="6349724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1DC60B-E574-4644-B0EE-C0F5129581D1}"/>
              </a:ext>
            </a:extLst>
          </p:cNvPr>
          <p:cNvSpPr/>
          <p:nvPr/>
        </p:nvSpPr>
        <p:spPr>
          <a:xfrm>
            <a:off x="4710003" y="448187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DD82A90-A40B-4083-B881-91D32E980D0D}"/>
              </a:ext>
            </a:extLst>
          </p:cNvPr>
          <p:cNvSpPr/>
          <p:nvPr/>
        </p:nvSpPr>
        <p:spPr>
          <a:xfrm>
            <a:off x="4439817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4AE6D7-B5B0-4CCA-8DF3-C61C047523FA}"/>
              </a:ext>
            </a:extLst>
          </p:cNvPr>
          <p:cNvSpPr/>
          <p:nvPr/>
        </p:nvSpPr>
        <p:spPr>
          <a:xfrm>
            <a:off x="3272099" y="365799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E4BE4FE-BAC3-43E7-88A3-FC0DAA19E8E1}"/>
              </a:ext>
            </a:extLst>
          </p:cNvPr>
          <p:cNvSpPr/>
          <p:nvPr/>
        </p:nvSpPr>
        <p:spPr>
          <a:xfrm>
            <a:off x="3504475" y="262183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8D86973-6D35-43F7-BDCD-1F0C0181A821}"/>
              </a:ext>
            </a:extLst>
          </p:cNvPr>
          <p:cNvSpPr/>
          <p:nvPr/>
        </p:nvSpPr>
        <p:spPr>
          <a:xfrm>
            <a:off x="2963652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89DDCE68-15D9-4A4C-BF54-9183D6B8FCC3}"/>
              </a:ext>
            </a:extLst>
          </p:cNvPr>
          <p:cNvCxnSpPr>
            <a:cxnSpLocks/>
          </p:cNvCxnSpPr>
          <p:nvPr/>
        </p:nvCxnSpPr>
        <p:spPr>
          <a:xfrm>
            <a:off x="263961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DC8E829-7FA0-450C-A9F0-EB3DB474897A}"/>
              </a:ext>
            </a:extLst>
          </p:cNvPr>
          <p:cNvSpPr txBox="1"/>
          <p:nvPr/>
        </p:nvSpPr>
        <p:spPr>
          <a:xfrm>
            <a:off x="1309751" y="1792114"/>
            <a:ext cx="117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Отложено</a:t>
            </a: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9E5F3484-612B-434C-9A36-13227BA6289F}"/>
              </a:ext>
            </a:extLst>
          </p:cNvPr>
          <p:cNvCxnSpPr>
            <a:cxnSpLocks/>
          </p:cNvCxnSpPr>
          <p:nvPr/>
        </p:nvCxnSpPr>
        <p:spPr>
          <a:xfrm>
            <a:off x="1271464" y="5229200"/>
            <a:ext cx="136815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310A39D-2ECC-4D1E-8E0E-0D9A34B36A87}"/>
              </a:ext>
            </a:extLst>
          </p:cNvPr>
          <p:cNvSpPr/>
          <p:nvPr/>
        </p:nvSpPr>
        <p:spPr>
          <a:xfrm>
            <a:off x="5958530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1BD0A5EC-4C76-437D-8385-A1945EA1652B}"/>
              </a:ext>
            </a:extLst>
          </p:cNvPr>
          <p:cNvSpPr/>
          <p:nvPr/>
        </p:nvSpPr>
        <p:spPr>
          <a:xfrm>
            <a:off x="6504044" y="2971899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BF079028-554F-4C63-9526-0E5577581454}"/>
              </a:ext>
            </a:extLst>
          </p:cNvPr>
          <p:cNvSpPr/>
          <p:nvPr/>
        </p:nvSpPr>
        <p:spPr>
          <a:xfrm>
            <a:off x="6713404" y="3867975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8599041A-0424-4B94-BA67-CAA35F0F4CDC}"/>
              </a:ext>
            </a:extLst>
          </p:cNvPr>
          <p:cNvSpPr/>
          <p:nvPr/>
        </p:nvSpPr>
        <p:spPr>
          <a:xfrm>
            <a:off x="6338987" y="4778927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4F947AD8-FA09-4B75-8DDE-34FFDA138F4B}"/>
              </a:ext>
            </a:extLst>
          </p:cNvPr>
          <p:cNvSpPr/>
          <p:nvPr/>
        </p:nvSpPr>
        <p:spPr>
          <a:xfrm>
            <a:off x="3090101" y="2950857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0CAC6E2D-077A-4376-A83E-38E28198FB6B}"/>
              </a:ext>
            </a:extLst>
          </p:cNvPr>
          <p:cNvSpPr/>
          <p:nvPr/>
        </p:nvSpPr>
        <p:spPr>
          <a:xfrm>
            <a:off x="2793910" y="2609626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149C0E52-8D66-4854-B046-E1A15A161612}"/>
              </a:ext>
            </a:extLst>
          </p:cNvPr>
          <p:cNvSpPr/>
          <p:nvPr/>
        </p:nvSpPr>
        <p:spPr>
          <a:xfrm>
            <a:off x="4799204" y="3750814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50CD3101-F7FB-4D86-B88A-802455479118}"/>
              </a:ext>
            </a:extLst>
          </p:cNvPr>
          <p:cNvSpPr/>
          <p:nvPr/>
        </p:nvSpPr>
        <p:spPr>
          <a:xfrm>
            <a:off x="4744387" y="3558308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B7354B93-6095-4A47-A1CB-779E45DB5E29}"/>
              </a:ext>
            </a:extLst>
          </p:cNvPr>
          <p:cNvSpPr/>
          <p:nvPr/>
        </p:nvSpPr>
        <p:spPr>
          <a:xfrm>
            <a:off x="5156309" y="4559764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380C67CA-4DF1-4145-84A9-33AB7D6DC33C}"/>
              </a:ext>
            </a:extLst>
          </p:cNvPr>
          <p:cNvSpPr/>
          <p:nvPr/>
        </p:nvSpPr>
        <p:spPr>
          <a:xfrm>
            <a:off x="3458675" y="4548565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A2DB65-CC19-4614-9DE1-E1824C512FF4}"/>
              </a:ext>
            </a:extLst>
          </p:cNvPr>
          <p:cNvSpPr txBox="1"/>
          <p:nvPr/>
        </p:nvSpPr>
        <p:spPr>
          <a:xfrm>
            <a:off x="1413547" y="5586869"/>
            <a:ext cx="36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4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2208291C-DDB6-4643-BC74-13EDC21790D6}"/>
              </a:ext>
            </a:extLst>
          </p:cNvPr>
          <p:cNvSpPr/>
          <p:nvPr/>
        </p:nvSpPr>
        <p:spPr>
          <a:xfrm>
            <a:off x="2084525" y="5337568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DE4C259-3E90-4896-8F5A-507E6F1C5DC1}"/>
              </a:ext>
            </a:extLst>
          </p:cNvPr>
          <p:cNvSpPr/>
          <p:nvPr/>
        </p:nvSpPr>
        <p:spPr>
          <a:xfrm>
            <a:off x="2203775" y="5586869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CAC2CEEB-60FA-4D65-BC67-4A88D58D5256}"/>
              </a:ext>
            </a:extLst>
          </p:cNvPr>
          <p:cNvSpPr/>
          <p:nvPr/>
        </p:nvSpPr>
        <p:spPr>
          <a:xfrm>
            <a:off x="2053335" y="5863790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C675DB-D4EF-481C-A839-95F8475CB9F8}"/>
              </a:ext>
            </a:extLst>
          </p:cNvPr>
          <p:cNvSpPr txBox="1"/>
          <p:nvPr/>
        </p:nvSpPr>
        <p:spPr>
          <a:xfrm>
            <a:off x="1413547" y="4762884"/>
            <a:ext cx="86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Резерв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9EE429D4-6875-49EE-B631-3717C7FDB896}"/>
              </a:ext>
            </a:extLst>
          </p:cNvPr>
          <p:cNvSpPr/>
          <p:nvPr/>
        </p:nvSpPr>
        <p:spPr>
          <a:xfrm>
            <a:off x="1479500" y="391164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6C9351F-D066-45B1-B086-D20FC12A30DE}"/>
              </a:ext>
            </a:extLst>
          </p:cNvPr>
          <p:cNvSpPr/>
          <p:nvPr/>
        </p:nvSpPr>
        <p:spPr>
          <a:xfrm>
            <a:off x="1711876" y="287548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9978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42EB-3618-484A-AA79-CAA4A8D0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Командный </a:t>
            </a:r>
            <a:r>
              <a:rPr lang="ru-RU" dirty="0" err="1"/>
              <a:t>канбан</a:t>
            </a:r>
            <a:r>
              <a:rPr lang="ru-RU" dirty="0"/>
              <a:t> с развязанными каденциями и постоянным </a:t>
            </a:r>
            <a:r>
              <a:rPr lang="en-US" dirty="0"/>
              <a:t>WIP</a:t>
            </a:r>
            <a:endParaRPr lang="ru-RU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F880B93-2ACA-4347-843A-1A6F3FACAF00}"/>
              </a:ext>
            </a:extLst>
          </p:cNvPr>
          <p:cNvCxnSpPr>
            <a:cxnSpLocks/>
          </p:cNvCxnSpPr>
          <p:nvPr/>
        </p:nvCxnSpPr>
        <p:spPr>
          <a:xfrm>
            <a:off x="1271464" y="256490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A9299B2-0BB1-4666-B2E8-B37D0A62228C}"/>
              </a:ext>
            </a:extLst>
          </p:cNvPr>
          <p:cNvCxnSpPr>
            <a:cxnSpLocks/>
          </p:cNvCxnSpPr>
          <p:nvPr/>
        </p:nvCxnSpPr>
        <p:spPr>
          <a:xfrm>
            <a:off x="4199789" y="2593719"/>
            <a:ext cx="0" cy="371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A0A5FA6-1CD9-4333-91C4-855E2B9D26C9}"/>
              </a:ext>
            </a:extLst>
          </p:cNvPr>
          <p:cNvCxnSpPr>
            <a:cxnSpLocks/>
          </p:cNvCxnSpPr>
          <p:nvPr/>
        </p:nvCxnSpPr>
        <p:spPr>
          <a:xfrm>
            <a:off x="5759962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B398E1F-85BB-4F68-959F-9855B364484B}"/>
              </a:ext>
            </a:extLst>
          </p:cNvPr>
          <p:cNvCxnSpPr>
            <a:cxnSpLocks/>
          </p:cNvCxnSpPr>
          <p:nvPr/>
        </p:nvCxnSpPr>
        <p:spPr>
          <a:xfrm>
            <a:off x="7320136" y="1601559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4D1BD79-6564-487D-AB40-FCA90BEB93F7}"/>
              </a:ext>
            </a:extLst>
          </p:cNvPr>
          <p:cNvSpPr txBox="1"/>
          <p:nvPr/>
        </p:nvSpPr>
        <p:spPr>
          <a:xfrm>
            <a:off x="2929923" y="2110769"/>
            <a:ext cx="104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Сделаем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00EFC9-A853-4246-900D-E82EAC574BBD}"/>
              </a:ext>
            </a:extLst>
          </p:cNvPr>
          <p:cNvSpPr txBox="1"/>
          <p:nvPr/>
        </p:nvSpPr>
        <p:spPr>
          <a:xfrm>
            <a:off x="4442936" y="2069658"/>
            <a:ext cx="10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В работе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4E3DBF-A8C6-49C2-8614-A58A85E58AC8}"/>
              </a:ext>
            </a:extLst>
          </p:cNvPr>
          <p:cNvSpPr txBox="1"/>
          <p:nvPr/>
        </p:nvSpPr>
        <p:spPr>
          <a:xfrm>
            <a:off x="5972198" y="1627968"/>
            <a:ext cx="1215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Готово </a:t>
            </a:r>
          </a:p>
          <a:p>
            <a:pPr algn="ctr"/>
            <a:r>
              <a:rPr lang="ru-RU" sz="1800" dirty="0"/>
              <a:t>к поставке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34CECD-5FE0-42C6-90E8-9F1FB52212F0}"/>
              </a:ext>
            </a:extLst>
          </p:cNvPr>
          <p:cNvSpPr txBox="1"/>
          <p:nvPr/>
        </p:nvSpPr>
        <p:spPr>
          <a:xfrm>
            <a:off x="7336629" y="1803945"/>
            <a:ext cx="1335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Поставлено</a:t>
            </a:r>
          </a:p>
          <a:p>
            <a:pPr algn="ctr"/>
            <a:r>
              <a:rPr lang="ru-RU" sz="1800" dirty="0"/>
              <a:t>∞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0444143-9979-4BA0-B725-F29085687CF1}"/>
              </a:ext>
            </a:extLst>
          </p:cNvPr>
          <p:cNvSpPr/>
          <p:nvPr/>
        </p:nvSpPr>
        <p:spPr>
          <a:xfrm>
            <a:off x="2713724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41D74E8-078D-4AA8-B69C-19F9830D530D}"/>
              </a:ext>
            </a:extLst>
          </p:cNvPr>
          <p:cNvSpPr/>
          <p:nvPr/>
        </p:nvSpPr>
        <p:spPr>
          <a:xfrm>
            <a:off x="8256240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D3D9725-428D-4F3A-90F8-E4DE23E25696}"/>
              </a:ext>
            </a:extLst>
          </p:cNvPr>
          <p:cNvSpPr/>
          <p:nvPr/>
        </p:nvSpPr>
        <p:spPr>
          <a:xfrm>
            <a:off x="6125075" y="2686201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EC1B5D9-888F-4DDF-8783-2FD3E946A284}"/>
              </a:ext>
            </a:extLst>
          </p:cNvPr>
          <p:cNvSpPr/>
          <p:nvPr/>
        </p:nvSpPr>
        <p:spPr>
          <a:xfrm>
            <a:off x="4407072" y="370535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68553AE-C847-46CA-A7A6-3548FA9BA9CB}"/>
              </a:ext>
            </a:extLst>
          </p:cNvPr>
          <p:cNvSpPr/>
          <p:nvPr/>
        </p:nvSpPr>
        <p:spPr>
          <a:xfrm>
            <a:off x="6349724" y="35981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1DC60B-E574-4644-B0EE-C0F5129581D1}"/>
              </a:ext>
            </a:extLst>
          </p:cNvPr>
          <p:cNvSpPr/>
          <p:nvPr/>
        </p:nvSpPr>
        <p:spPr>
          <a:xfrm>
            <a:off x="4710003" y="448187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DD82A90-A40B-4083-B881-91D32E980D0D}"/>
              </a:ext>
            </a:extLst>
          </p:cNvPr>
          <p:cNvSpPr/>
          <p:nvPr/>
        </p:nvSpPr>
        <p:spPr>
          <a:xfrm>
            <a:off x="4439817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4AE6D7-B5B0-4CCA-8DF3-C61C047523FA}"/>
              </a:ext>
            </a:extLst>
          </p:cNvPr>
          <p:cNvSpPr/>
          <p:nvPr/>
        </p:nvSpPr>
        <p:spPr>
          <a:xfrm>
            <a:off x="3272099" y="365799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E4BE4FE-BAC3-43E7-88A3-FC0DAA19E8E1}"/>
              </a:ext>
            </a:extLst>
          </p:cNvPr>
          <p:cNvSpPr/>
          <p:nvPr/>
        </p:nvSpPr>
        <p:spPr>
          <a:xfrm>
            <a:off x="3504475" y="262183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8D86973-6D35-43F7-BDCD-1F0C0181A821}"/>
              </a:ext>
            </a:extLst>
          </p:cNvPr>
          <p:cNvSpPr/>
          <p:nvPr/>
        </p:nvSpPr>
        <p:spPr>
          <a:xfrm>
            <a:off x="2963652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89DDCE68-15D9-4A4C-BF54-9183D6B8FCC3}"/>
              </a:ext>
            </a:extLst>
          </p:cNvPr>
          <p:cNvCxnSpPr>
            <a:cxnSpLocks/>
          </p:cNvCxnSpPr>
          <p:nvPr/>
        </p:nvCxnSpPr>
        <p:spPr>
          <a:xfrm>
            <a:off x="263961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DC8E829-7FA0-450C-A9F0-EB3DB474897A}"/>
              </a:ext>
            </a:extLst>
          </p:cNvPr>
          <p:cNvSpPr txBox="1"/>
          <p:nvPr/>
        </p:nvSpPr>
        <p:spPr>
          <a:xfrm>
            <a:off x="1379290" y="1792114"/>
            <a:ext cx="103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Очередь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310A39D-2ECC-4D1E-8E0E-0D9A34B36A87}"/>
              </a:ext>
            </a:extLst>
          </p:cNvPr>
          <p:cNvSpPr/>
          <p:nvPr/>
        </p:nvSpPr>
        <p:spPr>
          <a:xfrm>
            <a:off x="5958530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0CAC6E2D-077A-4376-A83E-38E28198FB6B}"/>
              </a:ext>
            </a:extLst>
          </p:cNvPr>
          <p:cNvSpPr/>
          <p:nvPr/>
        </p:nvSpPr>
        <p:spPr>
          <a:xfrm>
            <a:off x="4786218" y="2790262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50CD3101-F7FB-4D86-B88A-802455479118}"/>
              </a:ext>
            </a:extLst>
          </p:cNvPr>
          <p:cNvSpPr/>
          <p:nvPr/>
        </p:nvSpPr>
        <p:spPr>
          <a:xfrm>
            <a:off x="4744387" y="3558308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380C67CA-4DF1-4145-84A9-33AB7D6DC33C}"/>
              </a:ext>
            </a:extLst>
          </p:cNvPr>
          <p:cNvSpPr/>
          <p:nvPr/>
        </p:nvSpPr>
        <p:spPr>
          <a:xfrm>
            <a:off x="5098706" y="4625528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029D4F7-C880-4B1B-9462-B3E94C8D8905}"/>
              </a:ext>
            </a:extLst>
          </p:cNvPr>
          <p:cNvSpPr/>
          <p:nvPr/>
        </p:nvSpPr>
        <p:spPr>
          <a:xfrm>
            <a:off x="1479500" y="391164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EA74BC8-A4AB-47F0-8E0E-52CF18F4EDAC}"/>
              </a:ext>
            </a:extLst>
          </p:cNvPr>
          <p:cNvSpPr/>
          <p:nvPr/>
        </p:nvSpPr>
        <p:spPr>
          <a:xfrm>
            <a:off x="1711876" y="287548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9C7884-D696-49B2-81CB-29373FE40513}"/>
              </a:ext>
            </a:extLst>
          </p:cNvPr>
          <p:cNvSpPr txBox="1"/>
          <p:nvPr/>
        </p:nvSpPr>
        <p:spPr>
          <a:xfrm>
            <a:off x="3831740" y="1665821"/>
            <a:ext cx="73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WIP 7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017294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42EB-3618-484A-AA79-CAA4A8D0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Агрегированный командный </a:t>
            </a:r>
            <a:r>
              <a:rPr lang="ru-RU" dirty="0" err="1"/>
              <a:t>канбан</a:t>
            </a:r>
            <a:endParaRPr lang="ru-RU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F880B93-2ACA-4347-843A-1A6F3FACAF00}"/>
              </a:ext>
            </a:extLst>
          </p:cNvPr>
          <p:cNvCxnSpPr>
            <a:cxnSpLocks/>
          </p:cNvCxnSpPr>
          <p:nvPr/>
        </p:nvCxnSpPr>
        <p:spPr>
          <a:xfrm>
            <a:off x="1271464" y="2564904"/>
            <a:ext cx="96490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A9299B2-0BB1-4666-B2E8-B37D0A62228C}"/>
              </a:ext>
            </a:extLst>
          </p:cNvPr>
          <p:cNvCxnSpPr>
            <a:cxnSpLocks/>
          </p:cNvCxnSpPr>
          <p:nvPr/>
        </p:nvCxnSpPr>
        <p:spPr>
          <a:xfrm>
            <a:off x="4199789" y="2593719"/>
            <a:ext cx="0" cy="371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A0A5FA6-1CD9-4333-91C4-855E2B9D26C9}"/>
              </a:ext>
            </a:extLst>
          </p:cNvPr>
          <p:cNvCxnSpPr>
            <a:cxnSpLocks/>
          </p:cNvCxnSpPr>
          <p:nvPr/>
        </p:nvCxnSpPr>
        <p:spPr>
          <a:xfrm>
            <a:off x="5759962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4D1BD79-6564-487D-AB40-FCA90BEB93F7}"/>
              </a:ext>
            </a:extLst>
          </p:cNvPr>
          <p:cNvSpPr txBox="1"/>
          <p:nvPr/>
        </p:nvSpPr>
        <p:spPr>
          <a:xfrm>
            <a:off x="2930533" y="2110769"/>
            <a:ext cx="10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В работе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00EFC9-A853-4246-900D-E82EAC574BBD}"/>
              </a:ext>
            </a:extLst>
          </p:cNvPr>
          <p:cNvSpPr txBox="1"/>
          <p:nvPr/>
        </p:nvSpPr>
        <p:spPr>
          <a:xfrm>
            <a:off x="4553417" y="2069658"/>
            <a:ext cx="82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Готово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0444143-9979-4BA0-B725-F29085687CF1}"/>
              </a:ext>
            </a:extLst>
          </p:cNvPr>
          <p:cNvSpPr/>
          <p:nvPr/>
        </p:nvSpPr>
        <p:spPr>
          <a:xfrm>
            <a:off x="2713724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EC1B5D9-888F-4DDF-8783-2FD3E946A284}"/>
              </a:ext>
            </a:extLst>
          </p:cNvPr>
          <p:cNvSpPr/>
          <p:nvPr/>
        </p:nvSpPr>
        <p:spPr>
          <a:xfrm>
            <a:off x="4407072" y="370535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1DC60B-E574-4644-B0EE-C0F5129581D1}"/>
              </a:ext>
            </a:extLst>
          </p:cNvPr>
          <p:cNvSpPr/>
          <p:nvPr/>
        </p:nvSpPr>
        <p:spPr>
          <a:xfrm>
            <a:off x="4710003" y="448187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DD82A90-A40B-4083-B881-91D32E980D0D}"/>
              </a:ext>
            </a:extLst>
          </p:cNvPr>
          <p:cNvSpPr/>
          <p:nvPr/>
        </p:nvSpPr>
        <p:spPr>
          <a:xfrm>
            <a:off x="4439817" y="284197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4AE6D7-B5B0-4CCA-8DF3-C61C047523FA}"/>
              </a:ext>
            </a:extLst>
          </p:cNvPr>
          <p:cNvSpPr/>
          <p:nvPr/>
        </p:nvSpPr>
        <p:spPr>
          <a:xfrm>
            <a:off x="3272099" y="365799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E4BE4FE-BAC3-43E7-88A3-FC0DAA19E8E1}"/>
              </a:ext>
            </a:extLst>
          </p:cNvPr>
          <p:cNvSpPr/>
          <p:nvPr/>
        </p:nvSpPr>
        <p:spPr>
          <a:xfrm>
            <a:off x="3504475" y="262183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8D86973-6D35-43F7-BDCD-1F0C0181A821}"/>
              </a:ext>
            </a:extLst>
          </p:cNvPr>
          <p:cNvSpPr/>
          <p:nvPr/>
        </p:nvSpPr>
        <p:spPr>
          <a:xfrm>
            <a:off x="2963652" y="450912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89DDCE68-15D9-4A4C-BF54-9183D6B8FCC3}"/>
              </a:ext>
            </a:extLst>
          </p:cNvPr>
          <p:cNvCxnSpPr>
            <a:cxnSpLocks/>
          </p:cNvCxnSpPr>
          <p:nvPr/>
        </p:nvCxnSpPr>
        <p:spPr>
          <a:xfrm>
            <a:off x="2639616" y="1628800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DC8E829-7FA0-450C-A9F0-EB3DB474897A}"/>
              </a:ext>
            </a:extLst>
          </p:cNvPr>
          <p:cNvSpPr txBox="1"/>
          <p:nvPr/>
        </p:nvSpPr>
        <p:spPr>
          <a:xfrm>
            <a:off x="1379290" y="1792114"/>
            <a:ext cx="103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Очередь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0CAC6E2D-077A-4376-A83E-38E28198FB6B}"/>
              </a:ext>
            </a:extLst>
          </p:cNvPr>
          <p:cNvSpPr/>
          <p:nvPr/>
        </p:nvSpPr>
        <p:spPr>
          <a:xfrm>
            <a:off x="4786218" y="2790262"/>
            <a:ext cx="391214" cy="4062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50CD3101-F7FB-4D86-B88A-802455479118}"/>
              </a:ext>
            </a:extLst>
          </p:cNvPr>
          <p:cNvSpPr/>
          <p:nvPr/>
        </p:nvSpPr>
        <p:spPr>
          <a:xfrm>
            <a:off x="4744387" y="3558308"/>
            <a:ext cx="391214" cy="40624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380C67CA-4DF1-4145-84A9-33AB7D6DC33C}"/>
              </a:ext>
            </a:extLst>
          </p:cNvPr>
          <p:cNvSpPr/>
          <p:nvPr/>
        </p:nvSpPr>
        <p:spPr>
          <a:xfrm>
            <a:off x="5098706" y="4625528"/>
            <a:ext cx="391214" cy="40624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029D4F7-C880-4B1B-9462-B3E94C8D8905}"/>
              </a:ext>
            </a:extLst>
          </p:cNvPr>
          <p:cNvSpPr/>
          <p:nvPr/>
        </p:nvSpPr>
        <p:spPr>
          <a:xfrm>
            <a:off x="1479500" y="391164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EA74BC8-A4AB-47F0-8E0E-52CF18F4EDAC}"/>
              </a:ext>
            </a:extLst>
          </p:cNvPr>
          <p:cNvSpPr/>
          <p:nvPr/>
        </p:nvSpPr>
        <p:spPr>
          <a:xfrm>
            <a:off x="1711876" y="2875485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9C7884-D696-49B2-81CB-29373FE40513}"/>
              </a:ext>
            </a:extLst>
          </p:cNvPr>
          <p:cNvSpPr txBox="1"/>
          <p:nvPr/>
        </p:nvSpPr>
        <p:spPr>
          <a:xfrm>
            <a:off x="3398258" y="1665821"/>
            <a:ext cx="160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Разработка (</a:t>
            </a:r>
            <a:r>
              <a:rPr lang="en-US" sz="1800" dirty="0"/>
              <a:t>7</a:t>
            </a:r>
            <a:r>
              <a:rPr lang="ru-RU" sz="1800" dirty="0"/>
              <a:t>)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F369B156-096E-430C-97F6-32D30C162047}"/>
              </a:ext>
            </a:extLst>
          </p:cNvPr>
          <p:cNvCxnSpPr>
            <a:cxnSpLocks/>
          </p:cNvCxnSpPr>
          <p:nvPr/>
        </p:nvCxnSpPr>
        <p:spPr>
          <a:xfrm>
            <a:off x="7398157" y="2589208"/>
            <a:ext cx="0" cy="3715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01839224-9F08-4A23-BFE7-087735AEEC61}"/>
              </a:ext>
            </a:extLst>
          </p:cNvPr>
          <p:cNvCxnSpPr>
            <a:cxnSpLocks/>
          </p:cNvCxnSpPr>
          <p:nvPr/>
        </p:nvCxnSpPr>
        <p:spPr>
          <a:xfrm>
            <a:off x="8958330" y="1624289"/>
            <a:ext cx="0" cy="46805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A09FAD4-6018-4CA1-BFB3-F8E33997757C}"/>
              </a:ext>
            </a:extLst>
          </p:cNvPr>
          <p:cNvSpPr txBox="1"/>
          <p:nvPr/>
        </p:nvSpPr>
        <p:spPr>
          <a:xfrm>
            <a:off x="6128901" y="2106258"/>
            <a:ext cx="10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В работе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4634FB-695B-4C65-8743-344382C5B87E}"/>
              </a:ext>
            </a:extLst>
          </p:cNvPr>
          <p:cNvSpPr txBox="1"/>
          <p:nvPr/>
        </p:nvSpPr>
        <p:spPr>
          <a:xfrm>
            <a:off x="7751785" y="2065147"/>
            <a:ext cx="82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Готово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3DEE852-E17B-40E3-9CE6-4A7A9D2DAC0D}"/>
              </a:ext>
            </a:extLst>
          </p:cNvPr>
          <p:cNvSpPr/>
          <p:nvPr/>
        </p:nvSpPr>
        <p:spPr>
          <a:xfrm>
            <a:off x="5912092" y="28374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B84523-A557-4AB0-940B-B65DBFF1A96C}"/>
              </a:ext>
            </a:extLst>
          </p:cNvPr>
          <p:cNvSpPr/>
          <p:nvPr/>
        </p:nvSpPr>
        <p:spPr>
          <a:xfrm>
            <a:off x="7605440" y="3700844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8CC9D8C-8D0F-4915-B3DD-91CB4E9326CA}"/>
              </a:ext>
            </a:extLst>
          </p:cNvPr>
          <p:cNvSpPr/>
          <p:nvPr/>
        </p:nvSpPr>
        <p:spPr>
          <a:xfrm>
            <a:off x="7908371" y="4477367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89E070B-25DD-4BB1-8EB5-0A5CBE345BF0}"/>
              </a:ext>
            </a:extLst>
          </p:cNvPr>
          <p:cNvSpPr/>
          <p:nvPr/>
        </p:nvSpPr>
        <p:spPr>
          <a:xfrm>
            <a:off x="7638185" y="283746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4ACAC4F-277D-4B7C-8F25-56B7FDDAAD6C}"/>
              </a:ext>
            </a:extLst>
          </p:cNvPr>
          <p:cNvSpPr/>
          <p:nvPr/>
        </p:nvSpPr>
        <p:spPr>
          <a:xfrm>
            <a:off x="6470467" y="3653483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162123D-17FE-432C-85E5-ABC97DC59558}"/>
              </a:ext>
            </a:extLst>
          </p:cNvPr>
          <p:cNvSpPr/>
          <p:nvPr/>
        </p:nvSpPr>
        <p:spPr>
          <a:xfrm>
            <a:off x="6702843" y="2617328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ED3324B-822A-4DFD-9D9E-217879B3FBD4}"/>
              </a:ext>
            </a:extLst>
          </p:cNvPr>
          <p:cNvSpPr/>
          <p:nvPr/>
        </p:nvSpPr>
        <p:spPr>
          <a:xfrm>
            <a:off x="6162020" y="4504609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2586023-479E-4C2B-8D5E-6571ACCDD1FC}"/>
              </a:ext>
            </a:extLst>
          </p:cNvPr>
          <p:cNvSpPr/>
          <p:nvPr/>
        </p:nvSpPr>
        <p:spPr>
          <a:xfrm>
            <a:off x="7984586" y="2785751"/>
            <a:ext cx="391214" cy="406241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EA402461-E634-4055-95CC-72730BA46173}"/>
              </a:ext>
            </a:extLst>
          </p:cNvPr>
          <p:cNvSpPr/>
          <p:nvPr/>
        </p:nvSpPr>
        <p:spPr>
          <a:xfrm>
            <a:off x="7942755" y="3553797"/>
            <a:ext cx="391214" cy="40624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980DE0-E5C1-4F61-BBEF-DE09E8031B77}"/>
              </a:ext>
            </a:extLst>
          </p:cNvPr>
          <p:cNvSpPr/>
          <p:nvPr/>
        </p:nvSpPr>
        <p:spPr>
          <a:xfrm>
            <a:off x="8297074" y="4621017"/>
            <a:ext cx="391214" cy="40624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605240F-9364-4EDD-97DA-641F9BFD94CC}"/>
              </a:ext>
            </a:extLst>
          </p:cNvPr>
          <p:cNvSpPr txBox="1"/>
          <p:nvPr/>
        </p:nvSpPr>
        <p:spPr>
          <a:xfrm>
            <a:off x="6476210" y="1661310"/>
            <a:ext cx="184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Тестирование (</a:t>
            </a:r>
            <a:r>
              <a:rPr lang="en-US" sz="1800" dirty="0"/>
              <a:t>7</a:t>
            </a:r>
            <a:r>
              <a:rPr lang="ru-RU" sz="1800" dirty="0"/>
              <a:t>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9090E98-583D-4B27-8701-785510D0DBB0}"/>
              </a:ext>
            </a:extLst>
          </p:cNvPr>
          <p:cNvSpPr txBox="1"/>
          <p:nvPr/>
        </p:nvSpPr>
        <p:spPr>
          <a:xfrm>
            <a:off x="9302106" y="2019969"/>
            <a:ext cx="133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Поставлено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7169ED79-48F0-4B99-AF9A-0EC31C3613C3}"/>
              </a:ext>
            </a:extLst>
          </p:cNvPr>
          <p:cNvSpPr/>
          <p:nvPr/>
        </p:nvSpPr>
        <p:spPr>
          <a:xfrm>
            <a:off x="9593627" y="2896410"/>
            <a:ext cx="576064" cy="472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2119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 dirty="0">
                <a:latin typeface="Arial" panose="020B0604020202020204" pitchFamily="34" charset="0"/>
                <a:cs typeface="Arial" panose="020B0604020202020204" pitchFamily="34" charset="0"/>
              </a:rPr>
              <a:t>Что еще важно знать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9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113049862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33022-633E-4E59-8E93-39CFF60A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Точка принятия обязательств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36B268-DCC6-48C5-91E0-60151EBCF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348" y="1352550"/>
            <a:ext cx="11058480" cy="4959350"/>
          </a:xfrm>
        </p:spPr>
      </p:pic>
    </p:spTree>
    <p:extLst>
      <p:ext uri="{BB962C8B-B14F-4D97-AF65-F5344CB8AC3E}">
        <p14:creationId xmlns:p14="http://schemas.microsoft.com/office/powerpoint/2010/main" val="284635542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D7F15F0-B0BB-42B9-B38C-BF56467B6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424" y="403374"/>
            <a:ext cx="9882801" cy="605125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A15B0-6C01-4C4F-9B49-6E48C193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точка </a:t>
            </a:r>
            <a:br>
              <a:rPr lang="ru-RU" dirty="0"/>
            </a:br>
            <a:r>
              <a:rPr lang="ru-RU" dirty="0"/>
              <a:t>принятия обязательств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190680418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4C8A5-5868-4415-ABA4-20FF1763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Вторая точка принятия обязательств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37F57E4-8E84-4011-B757-46BD1DDD6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670" y="1352550"/>
            <a:ext cx="9403835" cy="4959350"/>
          </a:xfrm>
        </p:spPr>
      </p:pic>
    </p:spTree>
    <p:extLst>
      <p:ext uri="{BB962C8B-B14F-4D97-AF65-F5344CB8AC3E}">
        <p14:creationId xmlns:p14="http://schemas.microsoft.com/office/powerpoint/2010/main" val="3188589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олилиния 52"/>
          <p:cNvSpPr/>
          <p:nvPr/>
        </p:nvSpPr>
        <p:spPr>
          <a:xfrm>
            <a:off x="2389188" y="1706566"/>
            <a:ext cx="7334250" cy="3667125"/>
          </a:xfrm>
          <a:custGeom>
            <a:avLst/>
            <a:gdLst>
              <a:gd name="connsiteX0" fmla="*/ 9525 w 7334250"/>
              <a:gd name="connsiteY0" fmla="*/ 0 h 3667125"/>
              <a:gd name="connsiteX1" fmla="*/ 5867400 w 7334250"/>
              <a:gd name="connsiteY1" fmla="*/ 857250 h 3667125"/>
              <a:gd name="connsiteX2" fmla="*/ 6619875 w 7334250"/>
              <a:gd name="connsiteY2" fmla="*/ 1314450 h 3667125"/>
              <a:gd name="connsiteX3" fmla="*/ 7334250 w 7334250"/>
              <a:gd name="connsiteY3" fmla="*/ 1828800 h 3667125"/>
              <a:gd name="connsiteX4" fmla="*/ 6600825 w 7334250"/>
              <a:gd name="connsiteY4" fmla="*/ 2381250 h 3667125"/>
              <a:gd name="connsiteX5" fmla="*/ 5857875 w 7334250"/>
              <a:gd name="connsiteY5" fmla="*/ 2828925 h 3667125"/>
              <a:gd name="connsiteX6" fmla="*/ 0 w 7334250"/>
              <a:gd name="connsiteY6" fmla="*/ 3667125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4250" h="3667125">
                <a:moveTo>
                  <a:pt x="9525" y="0"/>
                </a:moveTo>
                <a:lnTo>
                  <a:pt x="5867400" y="857250"/>
                </a:lnTo>
                <a:lnTo>
                  <a:pt x="6619875" y="1314450"/>
                </a:lnTo>
                <a:lnTo>
                  <a:pt x="7334250" y="1828800"/>
                </a:lnTo>
                <a:lnTo>
                  <a:pt x="6600825" y="2381250"/>
                </a:lnTo>
                <a:lnTo>
                  <a:pt x="5857875" y="2828925"/>
                </a:lnTo>
                <a:lnTo>
                  <a:pt x="0" y="3667125"/>
                </a:lnTo>
              </a:path>
            </a:pathLst>
          </a:custGeom>
          <a:solidFill>
            <a:srgbClr val="00B0F0">
              <a:alpha val="6000"/>
            </a:srgbClr>
          </a:solidFill>
          <a:ln w="63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Конус неопределенности</a:t>
            </a:r>
            <a:br>
              <a:rPr lang="ru-RU" altLang="ru-RU">
                <a:cs typeface="Arial" panose="020B0604020202020204" pitchFamily="34" charset="0"/>
              </a:rPr>
            </a:br>
            <a:r>
              <a:rPr lang="ru-RU" altLang="ru-RU" sz="2800">
                <a:cs typeface="Arial" panose="020B0604020202020204" pitchFamily="34" charset="0"/>
              </a:rPr>
              <a:t>(</a:t>
            </a:r>
            <a:r>
              <a:rPr lang="en-US" altLang="ru-RU" sz="2800">
                <a:cs typeface="Arial" panose="020B0604020202020204" pitchFamily="34" charset="0"/>
              </a:rPr>
              <a:t>не работали с требованиями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  <a:endParaRPr lang="en-US" altLang="ru-RU"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389188" y="16906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2389188" y="53625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389188" y="327501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389188" y="377825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389188" y="25400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89188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389188" y="352742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389188" y="29860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89188" y="40671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3891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7043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512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3149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786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2407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83116" y="3275013"/>
            <a:ext cx="5121275" cy="2524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851275" y="2986091"/>
            <a:ext cx="731838" cy="2889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121025" y="2540000"/>
            <a:ext cx="73025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389191" y="1690688"/>
            <a:ext cx="731837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360613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371728" y="4513263"/>
            <a:ext cx="758825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121025" y="4067175"/>
            <a:ext cx="74930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851278" y="3789366"/>
            <a:ext cx="746125" cy="287337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583116" y="3527425"/>
            <a:ext cx="5121275" cy="26193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TextBox 49"/>
          <p:cNvSpPr txBox="1"/>
          <p:nvPr/>
        </p:nvSpPr>
        <p:spPr>
          <a:xfrm>
            <a:off x="1844675" y="3341691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1,0 х</a:t>
            </a:r>
          </a:p>
        </p:txBody>
      </p:sp>
      <p:sp>
        <p:nvSpPr>
          <p:cNvPr id="28" name="TextBox 50"/>
          <p:cNvSpPr txBox="1"/>
          <p:nvPr/>
        </p:nvSpPr>
        <p:spPr>
          <a:xfrm>
            <a:off x="1744663" y="3111500"/>
            <a:ext cx="6842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1,25 х</a:t>
            </a:r>
          </a:p>
        </p:txBody>
      </p:sp>
      <p:sp>
        <p:nvSpPr>
          <p:cNvPr id="29" name="TextBox 51"/>
          <p:cNvSpPr txBox="1"/>
          <p:nvPr/>
        </p:nvSpPr>
        <p:spPr>
          <a:xfrm>
            <a:off x="1844675" y="2833691"/>
            <a:ext cx="5794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1,5 х</a:t>
            </a:r>
          </a:p>
        </p:txBody>
      </p:sp>
      <p:sp>
        <p:nvSpPr>
          <p:cNvPr id="30" name="TextBox 52"/>
          <p:cNvSpPr txBox="1"/>
          <p:nvPr/>
        </p:nvSpPr>
        <p:spPr>
          <a:xfrm>
            <a:off x="2003428" y="2386016"/>
            <a:ext cx="4238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2 х</a:t>
            </a:r>
          </a:p>
        </p:txBody>
      </p:sp>
      <p:sp>
        <p:nvSpPr>
          <p:cNvPr id="31" name="TextBox 53"/>
          <p:cNvSpPr txBox="1"/>
          <p:nvPr/>
        </p:nvSpPr>
        <p:spPr>
          <a:xfrm>
            <a:off x="2003428" y="1527175"/>
            <a:ext cx="4238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4 х</a:t>
            </a:r>
          </a:p>
        </p:txBody>
      </p:sp>
      <p:sp>
        <p:nvSpPr>
          <p:cNvPr id="32" name="TextBox 54"/>
          <p:cNvSpPr txBox="1"/>
          <p:nvPr/>
        </p:nvSpPr>
        <p:spPr>
          <a:xfrm>
            <a:off x="1744663" y="5208591"/>
            <a:ext cx="6842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0,25 х</a:t>
            </a:r>
          </a:p>
        </p:txBody>
      </p:sp>
      <p:sp>
        <p:nvSpPr>
          <p:cNvPr id="33" name="TextBox 55"/>
          <p:cNvSpPr txBox="1"/>
          <p:nvPr/>
        </p:nvSpPr>
        <p:spPr>
          <a:xfrm>
            <a:off x="1844675" y="4349750"/>
            <a:ext cx="5794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0,5 х</a:t>
            </a:r>
          </a:p>
        </p:txBody>
      </p:sp>
      <p:sp>
        <p:nvSpPr>
          <p:cNvPr id="34" name="TextBox 56"/>
          <p:cNvSpPr txBox="1"/>
          <p:nvPr/>
        </p:nvSpPr>
        <p:spPr>
          <a:xfrm>
            <a:off x="1744663" y="3903666"/>
            <a:ext cx="684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0,67 х</a:t>
            </a:r>
          </a:p>
        </p:txBody>
      </p:sp>
      <p:sp>
        <p:nvSpPr>
          <p:cNvPr id="35" name="TextBox 57"/>
          <p:cNvSpPr txBox="1"/>
          <p:nvPr/>
        </p:nvSpPr>
        <p:spPr>
          <a:xfrm>
            <a:off x="1844675" y="3624266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0,8 х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1210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5831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0467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5088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89725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90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7691" name="Номер слайда 3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F3360D3-5050-494B-B893-DD73B49AC119}" type="slidenum">
              <a:rPr lang="en-US" altLang="ru-RU"/>
              <a:pPr/>
              <a:t>18</a:t>
            </a:fld>
            <a:endParaRPr lang="en-US" altLang="ru-RU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3E250-3572-41F5-B70D-5E510685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Метод </a:t>
            </a:r>
            <a:r>
              <a:rPr lang="en-US" sz="2800" dirty="0"/>
              <a:t>STATIK (Systems Thinking Approach to Introducing Kanban)</a:t>
            </a:r>
            <a:endParaRPr lang="ru-RU" sz="2800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70A9380-8EBC-4A4F-AB17-45480CD06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520" y="1038432"/>
            <a:ext cx="8644136" cy="5587586"/>
          </a:xfrm>
        </p:spPr>
      </p:pic>
    </p:spTree>
    <p:extLst>
      <p:ext uri="{BB962C8B-B14F-4D97-AF65-F5344CB8AC3E}">
        <p14:creationId xmlns:p14="http://schemas.microsoft.com/office/powerpoint/2010/main" val="304672544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9DB81B-AC6F-4581-B860-443EF6BEE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92" y="0"/>
            <a:ext cx="1069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239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визуализации для бизнеса</a:t>
            </a:r>
            <a:br>
              <a:rPr lang="ru-RU" dirty="0"/>
            </a:br>
            <a:r>
              <a:rPr lang="ru-RU" sz="2000" dirty="0"/>
              <a:t>Модель </a:t>
            </a:r>
            <a:r>
              <a:rPr lang="ru-RU" sz="2000" dirty="0" err="1"/>
              <a:t>Остервальдера</a:t>
            </a:r>
            <a:endParaRPr lang="ru-RU" dirty="0"/>
          </a:p>
        </p:txBody>
      </p:sp>
      <p:pic>
        <p:nvPicPr>
          <p:cNvPr id="1028" name="Picture 4" descr="http://iiba.ru/wp-content/uploads/2014/05/Business_Model_Canvas_r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91" y="1352550"/>
            <a:ext cx="7435394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1970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потока ценности</a:t>
            </a:r>
          </a:p>
        </p:txBody>
      </p:sp>
      <p:pic>
        <p:nvPicPr>
          <p:cNvPr id="1026" name="Picture 2" descr="http://www.r-cons.ru/files/img-proc-produ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90997"/>
            <a:ext cx="8788152" cy="56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8560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банки колы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9DDD7AA-3110-49A0-B33B-4B8553D73883}" type="slidenum">
              <a:rPr lang="en-US" altLang="ru-RU" smtClean="0"/>
              <a:pPr/>
              <a:t>184</a:t>
            </a:fld>
            <a:endParaRPr lang="en-US" alt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77142"/>
              </p:ext>
            </p:extLst>
          </p:nvPr>
        </p:nvGraphicFramePr>
        <p:xfrm>
          <a:off x="2207571" y="1300180"/>
          <a:ext cx="7778323" cy="4649100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1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Хранение перед обработкой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Обработка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Хранение после обработки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Скорость обработки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Общее число дней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Общие отходы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Рудник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 мин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 недели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1000 т/ч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Обогатительная фабрика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 недели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30 мин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 недели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Плавильная печь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 недели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 часа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 недели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Горячая прокатка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 недели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 мин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 недели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5 кг/мин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Холодная прокатка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 недели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&lt;1 мин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 недели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 т/мин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Изготовление банок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 недели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 мин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 недели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2000 </a:t>
                      </a:r>
                      <a:r>
                        <a:rPr lang="ru-RU" sz="1400" u="none" strike="noStrike" dirty="0" err="1">
                          <a:effectLst/>
                        </a:rPr>
                        <a:t>шт</a:t>
                      </a:r>
                      <a:r>
                        <a:rPr lang="ru-RU" sz="1400" u="none" strike="noStrike" dirty="0">
                          <a:effectLst/>
                        </a:rPr>
                        <a:t>/мин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Разливочная фабрика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 дня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 мин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5 недель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1500 </a:t>
                      </a:r>
                      <a:r>
                        <a:rPr lang="ru-RU" sz="1400" u="none" strike="noStrike" dirty="0" err="1">
                          <a:effectLst/>
                        </a:rPr>
                        <a:t>шт</a:t>
                      </a:r>
                      <a:r>
                        <a:rPr lang="ru-RU" sz="1400" u="none" strike="noStrike" dirty="0">
                          <a:effectLst/>
                        </a:rPr>
                        <a:t>/мин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Региональный склад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 дня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Магазин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 дня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Дом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 дня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 мин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Всего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 месяцев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 часа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 месяцев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319 дней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55" marR="8855" marT="8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8855" marR="8855" marT="885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620104" y="3368486"/>
            <a:ext cx="2018949" cy="79553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0.039</a:t>
            </a:r>
            <a:r>
              <a:rPr lang="ru-RU" dirty="0"/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12228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736" y="359170"/>
            <a:ext cx="8328528" cy="724695"/>
          </a:xfrm>
        </p:spPr>
        <p:txBody>
          <a:bodyPr/>
          <a:lstStyle/>
          <a:p>
            <a:r>
              <a:rPr lang="ru-RU" sz="3200" dirty="0"/>
              <a:t>Пример визуализации ДТР</a:t>
            </a:r>
            <a:br>
              <a:rPr lang="ru-RU" sz="3200" dirty="0"/>
            </a:br>
            <a:r>
              <a:rPr lang="ru-RU" sz="2000" dirty="0"/>
              <a:t>Модель </a:t>
            </a:r>
            <a:r>
              <a:rPr lang="ru-RU" sz="2000" dirty="0" err="1"/>
              <a:t>Голдрата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07159" y="1268760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Низкое качество продукта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79268" y="2260815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Много дефектов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17284" y="2252392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Много переделок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47603" y="2252393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Мало новых функций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10933" y="5003521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Низкое качество требований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53955" y="4989462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Плохие инструменты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76092" y="4050864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Низкое качество работы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76091" y="5000223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Низкая мотивация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76090" y="6019095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Неритмичность</a:t>
            </a:r>
          </a:p>
        </p:txBody>
      </p:sp>
      <p:cxnSp>
        <p:nvCxnSpPr>
          <p:cNvPr id="15" name="Соединитель: уступ 14"/>
          <p:cNvCxnSpPr>
            <a:cxnSpLocks/>
            <a:stCxn id="5" idx="3"/>
            <a:endCxn id="6" idx="1"/>
          </p:cNvCxnSpPr>
          <p:nvPr/>
        </p:nvCxnSpPr>
        <p:spPr>
          <a:xfrm flipV="1">
            <a:off x="7091436" y="2504423"/>
            <a:ext cx="625848" cy="84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Соединитель: уступ 16"/>
          <p:cNvCxnSpPr>
            <a:stCxn id="6" idx="0"/>
            <a:endCxn id="5" idx="0"/>
          </p:cNvCxnSpPr>
          <p:nvPr/>
        </p:nvCxnSpPr>
        <p:spPr>
          <a:xfrm rot="16200000" flipH="1" flipV="1">
            <a:off x="7400151" y="1187595"/>
            <a:ext cx="8423" cy="2138016"/>
          </a:xfrm>
          <a:prstGeom prst="bentConnector3">
            <a:avLst>
              <a:gd name="adj1" fmla="val -2713997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Соединитель: уступ 18"/>
          <p:cNvCxnSpPr>
            <a:cxnSpLocks/>
            <a:stCxn id="7" idx="0"/>
            <a:endCxn id="4" idx="1"/>
          </p:cNvCxnSpPr>
          <p:nvPr/>
        </p:nvCxnSpPr>
        <p:spPr>
          <a:xfrm rot="5400000" flipH="1" flipV="1">
            <a:off x="4039624" y="1684855"/>
            <a:ext cx="731605" cy="40347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/>
          <p:cNvCxnSpPr>
            <a:cxnSpLocks/>
            <a:stCxn id="5" idx="1"/>
            <a:endCxn id="7" idx="3"/>
          </p:cNvCxnSpPr>
          <p:nvPr/>
        </p:nvCxnSpPr>
        <p:spPr>
          <a:xfrm rot="10800000">
            <a:off x="4959775" y="2504421"/>
            <a:ext cx="619497" cy="84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: уступ 22"/>
          <p:cNvCxnSpPr>
            <a:cxnSpLocks/>
            <a:stCxn id="8" idx="0"/>
            <a:endCxn id="6" idx="2"/>
          </p:cNvCxnSpPr>
          <p:nvPr/>
        </p:nvCxnSpPr>
        <p:spPr>
          <a:xfrm rot="5400000" flipH="1" flipV="1">
            <a:off x="7346659" y="3876813"/>
            <a:ext cx="2247073" cy="635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/>
          <p:cNvCxnSpPr>
            <a:stCxn id="13" idx="0"/>
            <a:endCxn id="12" idx="2"/>
          </p:cNvCxnSpPr>
          <p:nvPr/>
        </p:nvCxnSpPr>
        <p:spPr>
          <a:xfrm rot="5400000" flipH="1" flipV="1">
            <a:off x="6074766" y="5761690"/>
            <a:ext cx="514816" cy="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/>
          <p:cNvCxnSpPr>
            <a:stCxn id="12" idx="0"/>
            <a:endCxn id="10" idx="2"/>
          </p:cNvCxnSpPr>
          <p:nvPr/>
        </p:nvCxnSpPr>
        <p:spPr>
          <a:xfrm rot="5400000" flipH="1" flipV="1">
            <a:off x="6109527" y="4777575"/>
            <a:ext cx="445303" cy="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: уступ 28"/>
          <p:cNvCxnSpPr>
            <a:cxnSpLocks/>
            <a:stCxn id="9" idx="3"/>
            <a:endCxn id="12" idx="1"/>
          </p:cNvCxnSpPr>
          <p:nvPr/>
        </p:nvCxnSpPr>
        <p:spPr>
          <a:xfrm>
            <a:off x="4966123" y="5241493"/>
            <a:ext cx="609968" cy="107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: уступ 32"/>
          <p:cNvCxnSpPr>
            <a:cxnSpLocks/>
            <a:stCxn id="9" idx="0"/>
            <a:endCxn id="10" idx="1"/>
          </p:cNvCxnSpPr>
          <p:nvPr/>
        </p:nvCxnSpPr>
        <p:spPr>
          <a:xfrm rot="5400000" flipH="1" flipV="1">
            <a:off x="4549780" y="3963154"/>
            <a:ext cx="686570" cy="136605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/>
          <p:cNvCxnSpPr>
            <a:stCxn id="5" idx="1"/>
            <a:endCxn id="4" idx="2"/>
          </p:cNvCxnSpPr>
          <p:nvPr/>
        </p:nvCxnSpPr>
        <p:spPr>
          <a:xfrm rot="10800000">
            <a:off x="5363247" y="1772820"/>
            <a:ext cx="216025" cy="74002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: уступ 42"/>
          <p:cNvCxnSpPr>
            <a:stCxn id="8" idx="1"/>
            <a:endCxn id="12" idx="3"/>
          </p:cNvCxnSpPr>
          <p:nvPr/>
        </p:nvCxnSpPr>
        <p:spPr>
          <a:xfrm rot="10800000">
            <a:off x="7088259" y="5252251"/>
            <a:ext cx="622674" cy="329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: уступ 44"/>
          <p:cNvCxnSpPr>
            <a:cxnSpLocks/>
            <a:stCxn id="10" idx="0"/>
            <a:endCxn id="5" idx="2"/>
          </p:cNvCxnSpPr>
          <p:nvPr/>
        </p:nvCxnSpPr>
        <p:spPr>
          <a:xfrm rot="5400000" flipH="1" flipV="1">
            <a:off x="5690771" y="3406280"/>
            <a:ext cx="1285993" cy="31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3453954" y="3278270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Низкая скорость работы</a:t>
            </a:r>
          </a:p>
        </p:txBody>
      </p:sp>
      <p:cxnSp>
        <p:nvCxnSpPr>
          <p:cNvPr id="65" name="Соединитель: уступ 64"/>
          <p:cNvCxnSpPr>
            <a:cxnSpLocks/>
            <a:stCxn id="9" idx="0"/>
            <a:endCxn id="59" idx="2"/>
          </p:cNvCxnSpPr>
          <p:nvPr/>
        </p:nvCxnSpPr>
        <p:spPr>
          <a:xfrm rot="16200000" flipV="1">
            <a:off x="3606471" y="4385896"/>
            <a:ext cx="1207136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: уступ 66"/>
          <p:cNvCxnSpPr>
            <a:stCxn id="59" idx="0"/>
            <a:endCxn id="7" idx="2"/>
          </p:cNvCxnSpPr>
          <p:nvPr/>
        </p:nvCxnSpPr>
        <p:spPr>
          <a:xfrm rot="16200000" flipV="1">
            <a:off x="3945956" y="3014187"/>
            <a:ext cx="521821" cy="635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5951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начать?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Начните с личных задач или задач внутри маленькой команды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Договоритесь внедрять все изменения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инкрементально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и эволюционно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Уважайте текущий процесс, роли и области ответственности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Пропагандируйте лидерство и ответственность на всех уровнях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0611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 dirty="0">
                <a:latin typeface="Arial" panose="020B0604020202020204" pitchFamily="34" charset="0"/>
                <a:cs typeface="Arial" panose="020B0604020202020204" pitchFamily="34" charset="0"/>
              </a:rPr>
              <a:t>Сравнение подходов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8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778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4551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Общий взгляд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99657" y="1475492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8228DC-BD88-4E99-9E5E-A871A5F7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65" y="2185520"/>
            <a:ext cx="1576886" cy="15559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AC3BA9-2194-4BB9-959D-E71D9776C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988840"/>
            <a:ext cx="1576886" cy="15559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2AF7C7-55F2-4232-A2CF-825EB5302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1833093"/>
            <a:ext cx="946286" cy="9337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D22C83-1BB5-470D-962E-0595B1CE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113" y="2611070"/>
            <a:ext cx="946286" cy="9337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0AF6979-621C-417D-AB6D-059CA1A1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829" y="1996246"/>
            <a:ext cx="946286" cy="9337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95E2C8-3807-40CA-8A1E-BF00C5C33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514" y="2365578"/>
            <a:ext cx="946286" cy="933725"/>
          </a:xfrm>
          <a:prstGeom prst="rect">
            <a:avLst/>
          </a:prstGeom>
        </p:spPr>
      </p:pic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EF9C305E-0E44-4D57-95DA-5F2D169A8296}"/>
              </a:ext>
            </a:extLst>
          </p:cNvPr>
          <p:cNvSpPr/>
          <p:nvPr/>
        </p:nvSpPr>
        <p:spPr>
          <a:xfrm>
            <a:off x="2092242" y="2027186"/>
            <a:ext cx="2196078" cy="1872622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8184" y="4145013"/>
            <a:ext cx="2997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Удовлетворить стейкхолдеров</a:t>
            </a:r>
          </a:p>
          <a:p>
            <a:r>
              <a:rPr lang="ru-RU" sz="1600" dirty="0"/>
              <a:t>Уложиться в ограничения: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Сроки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Бюджет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Скоуп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Качество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Ресурсы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5015874" y="3929420"/>
            <a:ext cx="2160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Удовлетворить стейкхолдеров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7536160" y="3929421"/>
            <a:ext cx="2520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Выстроить процесс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Сформировать поток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Непрерывно совершенствовать процесс производства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A559D0-4A5F-4381-AE4E-91A7A1F29402}"/>
              </a:ext>
            </a:extLst>
          </p:cNvPr>
          <p:cNvSpPr txBox="1"/>
          <p:nvPr/>
        </p:nvSpPr>
        <p:spPr>
          <a:xfrm>
            <a:off x="4051505" y="2153579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</a:t>
            </a:r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681F72-9A7D-450A-812E-70183D8B4E23}"/>
              </a:ext>
            </a:extLst>
          </p:cNvPr>
          <p:cNvSpPr txBox="1"/>
          <p:nvPr/>
        </p:nvSpPr>
        <p:spPr>
          <a:xfrm>
            <a:off x="3972355" y="3429001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$</a:t>
            </a:r>
            <a:endParaRPr lang="ru-RU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A761AA-0A4E-40E8-802D-8368D0F2D2F5}"/>
              </a:ext>
            </a:extLst>
          </p:cNvPr>
          <p:cNvSpPr txBox="1"/>
          <p:nvPr/>
        </p:nvSpPr>
        <p:spPr>
          <a:xfrm>
            <a:off x="2877560" y="3872082"/>
            <a:ext cx="593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SCOPE</a:t>
            </a:r>
            <a:endParaRPr lang="ru-RU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AE4E26-F2AE-430B-9C2F-CE1A23C5862B}"/>
              </a:ext>
            </a:extLst>
          </p:cNvPr>
          <p:cNvSpPr txBox="1"/>
          <p:nvPr/>
        </p:nvSpPr>
        <p:spPr>
          <a:xfrm>
            <a:off x="2018184" y="352977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RISK</a:t>
            </a:r>
            <a:endParaRPr lang="ru-RU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1EA32E-CD8C-4B0F-934D-C6C192E857B9}"/>
              </a:ext>
            </a:extLst>
          </p:cNvPr>
          <p:cNvSpPr txBox="1"/>
          <p:nvPr/>
        </p:nvSpPr>
        <p:spPr>
          <a:xfrm>
            <a:off x="2089296" y="215357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</a:t>
            </a:r>
            <a:endParaRPr lang="ru-RU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6FD571-7A34-4D36-9243-91DF9FC57169}"/>
              </a:ext>
            </a:extLst>
          </p:cNvPr>
          <p:cNvSpPr txBox="1"/>
          <p:nvPr/>
        </p:nvSpPr>
        <p:spPr>
          <a:xfrm>
            <a:off x="3010560" y="1718922"/>
            <a:ext cx="412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805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8184" y="3929420"/>
            <a:ext cx="2997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Project manager (</a:t>
            </a:r>
            <a:r>
              <a:rPr lang="ru-RU" sz="1600" dirty="0"/>
              <a:t>менеджер проекта</a:t>
            </a:r>
            <a:r>
              <a:rPr lang="en-US" sz="1600" dirty="0"/>
              <a:t>)</a:t>
            </a:r>
            <a:endParaRPr lang="ru-RU" sz="1600" dirty="0"/>
          </a:p>
          <a:p>
            <a:r>
              <a:rPr lang="en-US" sz="1600" dirty="0"/>
              <a:t>Sponsor (</a:t>
            </a:r>
            <a:r>
              <a:rPr lang="ru-RU" sz="1600" dirty="0"/>
              <a:t>спонсор</a:t>
            </a:r>
            <a:r>
              <a:rPr lang="en-US" sz="1600" dirty="0"/>
              <a:t>)</a:t>
            </a:r>
            <a:endParaRPr lang="ru-RU" sz="1600" dirty="0"/>
          </a:p>
          <a:p>
            <a:r>
              <a:rPr lang="en-US" sz="1600" dirty="0"/>
              <a:t>Project team (</a:t>
            </a:r>
            <a:r>
              <a:rPr lang="ru-RU" sz="1600" dirty="0"/>
              <a:t>команда проекта</a:t>
            </a:r>
            <a:r>
              <a:rPr lang="en-US" sz="1600" dirty="0"/>
              <a:t>)</a:t>
            </a:r>
            <a:endParaRPr lang="ru-RU" sz="16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4871864" y="3929421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Product owner (</a:t>
            </a:r>
            <a:r>
              <a:rPr lang="ru-RU" dirty="0"/>
              <a:t>владелец продукта</a:t>
            </a:r>
            <a:r>
              <a:rPr lang="en-US" dirty="0"/>
              <a:t>)</a:t>
            </a:r>
          </a:p>
          <a:p>
            <a:r>
              <a:rPr lang="en-US" dirty="0"/>
              <a:t>Scrum master (</a:t>
            </a:r>
            <a:r>
              <a:rPr lang="ru-RU" dirty="0" err="1"/>
              <a:t>скрам</a:t>
            </a:r>
            <a:r>
              <a:rPr lang="ru-RU" dirty="0"/>
              <a:t>-мастер</a:t>
            </a:r>
            <a:r>
              <a:rPr lang="en-US" dirty="0"/>
              <a:t>)</a:t>
            </a:r>
          </a:p>
          <a:p>
            <a:r>
              <a:rPr lang="en-US" dirty="0"/>
              <a:t>Project team (</a:t>
            </a:r>
            <a:r>
              <a:rPr lang="ru-RU" dirty="0"/>
              <a:t>команда проекта</a:t>
            </a:r>
            <a:r>
              <a:rPr lang="en-US" dirty="0"/>
              <a:t>) - </a:t>
            </a:r>
            <a:r>
              <a:rPr lang="ru-RU" dirty="0" err="1"/>
              <a:t>кроссфункциональная</a:t>
            </a:r>
            <a:endParaRPr lang="ru-RU" dirty="0"/>
          </a:p>
          <a:p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7536160" y="3929421"/>
            <a:ext cx="2674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Project team (</a:t>
            </a:r>
            <a:r>
              <a:rPr lang="ru-RU" dirty="0"/>
              <a:t>команда проекта</a:t>
            </a:r>
            <a:r>
              <a:rPr lang="en-US" dirty="0"/>
              <a:t>)</a:t>
            </a:r>
            <a:r>
              <a:rPr lang="ru-RU" dirty="0"/>
              <a:t> – разделение по фазам</a:t>
            </a: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574056E8-511F-4B25-AA94-628EE704DD0B}"/>
              </a:ext>
            </a:extLst>
          </p:cNvPr>
          <p:cNvSpPr/>
          <p:nvPr/>
        </p:nvSpPr>
        <p:spPr>
          <a:xfrm>
            <a:off x="2092242" y="1896128"/>
            <a:ext cx="2196078" cy="1872622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E9BE0-D7A7-4F76-BC38-23380E76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57" y="1967702"/>
            <a:ext cx="473891" cy="4738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025108-8F50-491B-85E5-4C21D794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07" y="2203212"/>
            <a:ext cx="715928" cy="3872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DFA91-BE02-42D0-AC90-2E95A72DA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43" y="2602658"/>
            <a:ext cx="802138" cy="7271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CD2CD6-C34A-4B90-B6EB-54AFA9F19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372" y="3094471"/>
            <a:ext cx="715928" cy="580635"/>
          </a:xfrm>
          <a:prstGeom prst="rect">
            <a:avLst/>
          </a:prstGeom>
        </p:spPr>
      </p:pic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607A7EA6-1B93-40BB-BADC-EAF0446ECBEC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148547" y="2001801"/>
            <a:ext cx="412124" cy="2014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85E0833D-AA13-4254-8E25-80639ABB4B8C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329539" y="2527126"/>
            <a:ext cx="167826" cy="2944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id="{2297D90C-CFDE-4096-AAE2-26456B8533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3190282" y="2966224"/>
            <a:ext cx="191055" cy="1282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04BEB07-7BB2-4C02-AAAD-48C8EF1D69A5}"/>
              </a:ext>
            </a:extLst>
          </p:cNvPr>
          <p:cNvCxnSpPr/>
          <p:nvPr/>
        </p:nvCxnSpPr>
        <p:spPr>
          <a:xfrm>
            <a:off x="8699661" y="2292570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60F4FF6-0B60-429D-8161-F8C06A2FE89E}"/>
              </a:ext>
            </a:extLst>
          </p:cNvPr>
          <p:cNvCxnSpPr/>
          <p:nvPr/>
        </p:nvCxnSpPr>
        <p:spPr>
          <a:xfrm>
            <a:off x="9347733" y="230879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77F22CC-D934-4385-A45E-A269812F7476}"/>
              </a:ext>
            </a:extLst>
          </p:cNvPr>
          <p:cNvSpPr txBox="1"/>
          <p:nvPr/>
        </p:nvSpPr>
        <p:spPr>
          <a:xfrm>
            <a:off x="7924835" y="2011609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639D56-FC18-487F-BC1F-EAAFCC3A27D0}"/>
              </a:ext>
            </a:extLst>
          </p:cNvPr>
          <p:cNvSpPr txBox="1"/>
          <p:nvPr/>
        </p:nvSpPr>
        <p:spPr>
          <a:xfrm>
            <a:off x="8635423" y="2011609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3178C-C166-45AC-B7E4-87A2941A5859}"/>
              </a:ext>
            </a:extLst>
          </p:cNvPr>
          <p:cNvSpPr txBox="1"/>
          <p:nvPr/>
        </p:nvSpPr>
        <p:spPr>
          <a:xfrm>
            <a:off x="9334298" y="2011609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5BF3C0B-C659-4087-87A0-467F190AD1B4}"/>
              </a:ext>
            </a:extLst>
          </p:cNvPr>
          <p:cNvSpPr/>
          <p:nvPr/>
        </p:nvSpPr>
        <p:spPr>
          <a:xfrm>
            <a:off x="8137245" y="243385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0BBA9A63-98EB-4EF5-994E-B76D57B2D49F}"/>
              </a:ext>
            </a:extLst>
          </p:cNvPr>
          <p:cNvSpPr/>
          <p:nvPr/>
        </p:nvSpPr>
        <p:spPr>
          <a:xfrm>
            <a:off x="8072799" y="273653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15485BE-356A-4AF4-BE37-CB170944AFA0}"/>
              </a:ext>
            </a:extLst>
          </p:cNvPr>
          <p:cNvSpPr/>
          <p:nvPr/>
        </p:nvSpPr>
        <p:spPr>
          <a:xfrm>
            <a:off x="8121857" y="3038439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2C2FB55E-56BE-4367-A6F1-96463DADFB2E}"/>
              </a:ext>
            </a:extLst>
          </p:cNvPr>
          <p:cNvSpPr/>
          <p:nvPr/>
        </p:nvSpPr>
        <p:spPr>
          <a:xfrm>
            <a:off x="8150642" y="3368636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2A0C48D7-B5E8-425E-96F9-40C621D9CE92}"/>
              </a:ext>
            </a:extLst>
          </p:cNvPr>
          <p:cNvSpPr/>
          <p:nvPr/>
        </p:nvSpPr>
        <p:spPr>
          <a:xfrm>
            <a:off x="8929462" y="2370044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F4358DBD-6EA5-4D02-81C9-0AC40B050FEB}"/>
              </a:ext>
            </a:extLst>
          </p:cNvPr>
          <p:cNvSpPr/>
          <p:nvPr/>
        </p:nvSpPr>
        <p:spPr>
          <a:xfrm>
            <a:off x="8872828" y="3083595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4C85F330-59E7-49A4-A3DC-1D9B3E0BEEA6}"/>
              </a:ext>
            </a:extLst>
          </p:cNvPr>
          <p:cNvSpPr/>
          <p:nvPr/>
        </p:nvSpPr>
        <p:spPr>
          <a:xfrm>
            <a:off x="9600121" y="2441593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9279CFCA-A86E-402A-BA55-6338A779A206}"/>
              </a:ext>
            </a:extLst>
          </p:cNvPr>
          <p:cNvCxnSpPr/>
          <p:nvPr/>
        </p:nvCxnSpPr>
        <p:spPr>
          <a:xfrm>
            <a:off x="8030743" y="2998071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4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0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олилиния 91"/>
          <p:cNvSpPr/>
          <p:nvPr/>
        </p:nvSpPr>
        <p:spPr>
          <a:xfrm>
            <a:off x="2389188" y="1685928"/>
            <a:ext cx="7334250" cy="3667125"/>
          </a:xfrm>
          <a:custGeom>
            <a:avLst/>
            <a:gdLst>
              <a:gd name="connsiteX0" fmla="*/ 9525 w 7334250"/>
              <a:gd name="connsiteY0" fmla="*/ 0 h 3667125"/>
              <a:gd name="connsiteX1" fmla="*/ 5867400 w 7334250"/>
              <a:gd name="connsiteY1" fmla="*/ 857250 h 3667125"/>
              <a:gd name="connsiteX2" fmla="*/ 6619875 w 7334250"/>
              <a:gd name="connsiteY2" fmla="*/ 1314450 h 3667125"/>
              <a:gd name="connsiteX3" fmla="*/ 7334250 w 7334250"/>
              <a:gd name="connsiteY3" fmla="*/ 1828800 h 3667125"/>
              <a:gd name="connsiteX4" fmla="*/ 6600825 w 7334250"/>
              <a:gd name="connsiteY4" fmla="*/ 2381250 h 3667125"/>
              <a:gd name="connsiteX5" fmla="*/ 5857875 w 7334250"/>
              <a:gd name="connsiteY5" fmla="*/ 2828925 h 3667125"/>
              <a:gd name="connsiteX6" fmla="*/ 0 w 7334250"/>
              <a:gd name="connsiteY6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5867400 w 7334250"/>
              <a:gd name="connsiteY2" fmla="*/ 857250 h 3667125"/>
              <a:gd name="connsiteX3" fmla="*/ 6619875 w 7334250"/>
              <a:gd name="connsiteY3" fmla="*/ 1314450 h 3667125"/>
              <a:gd name="connsiteX4" fmla="*/ 7334250 w 7334250"/>
              <a:gd name="connsiteY4" fmla="*/ 1828800 h 3667125"/>
              <a:gd name="connsiteX5" fmla="*/ 6600825 w 7334250"/>
              <a:gd name="connsiteY5" fmla="*/ 2381250 h 3667125"/>
              <a:gd name="connsiteX6" fmla="*/ 5857875 w 7334250"/>
              <a:gd name="connsiteY6" fmla="*/ 2828925 h 3667125"/>
              <a:gd name="connsiteX7" fmla="*/ 0 w 7334250"/>
              <a:gd name="connsiteY7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5867400 w 7334250"/>
              <a:gd name="connsiteY3" fmla="*/ 857250 h 3667125"/>
              <a:gd name="connsiteX4" fmla="*/ 6619875 w 7334250"/>
              <a:gd name="connsiteY4" fmla="*/ 1314450 h 3667125"/>
              <a:gd name="connsiteX5" fmla="*/ 7334250 w 7334250"/>
              <a:gd name="connsiteY5" fmla="*/ 1828800 h 3667125"/>
              <a:gd name="connsiteX6" fmla="*/ 6600825 w 7334250"/>
              <a:gd name="connsiteY6" fmla="*/ 2381250 h 3667125"/>
              <a:gd name="connsiteX7" fmla="*/ 5857875 w 7334250"/>
              <a:gd name="connsiteY7" fmla="*/ 2828925 h 3667125"/>
              <a:gd name="connsiteX8" fmla="*/ 0 w 7334250"/>
              <a:gd name="connsiteY8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867400 w 7334250"/>
              <a:gd name="connsiteY4" fmla="*/ 857250 h 3667125"/>
              <a:gd name="connsiteX5" fmla="*/ 6619875 w 7334250"/>
              <a:gd name="connsiteY5" fmla="*/ 1314450 h 3667125"/>
              <a:gd name="connsiteX6" fmla="*/ 7334250 w 7334250"/>
              <a:gd name="connsiteY6" fmla="*/ 1828800 h 3667125"/>
              <a:gd name="connsiteX7" fmla="*/ 6600825 w 7334250"/>
              <a:gd name="connsiteY7" fmla="*/ 2381250 h 3667125"/>
              <a:gd name="connsiteX8" fmla="*/ 5857875 w 7334250"/>
              <a:gd name="connsiteY8" fmla="*/ 2828925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619875 w 7334250"/>
              <a:gd name="connsiteY5" fmla="*/ 1314450 h 3667125"/>
              <a:gd name="connsiteX6" fmla="*/ 7334250 w 7334250"/>
              <a:gd name="connsiteY6" fmla="*/ 1828800 h 3667125"/>
              <a:gd name="connsiteX7" fmla="*/ 6600825 w 7334250"/>
              <a:gd name="connsiteY7" fmla="*/ 2381250 h 3667125"/>
              <a:gd name="connsiteX8" fmla="*/ 5857875 w 7334250"/>
              <a:gd name="connsiteY8" fmla="*/ 2828925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6600825 w 7334250"/>
              <a:gd name="connsiteY7" fmla="*/ 2381250 h 3667125"/>
              <a:gd name="connsiteX8" fmla="*/ 5857875 w 7334250"/>
              <a:gd name="connsiteY8" fmla="*/ 2828925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6600825 w 7334250"/>
              <a:gd name="connsiteY7" fmla="*/ 2381250 h 3667125"/>
              <a:gd name="connsiteX8" fmla="*/ 5857875 w 7334250"/>
              <a:gd name="connsiteY8" fmla="*/ 2828925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6600825 w 7334250"/>
              <a:gd name="connsiteY7" fmla="*/ 2381250 h 3667125"/>
              <a:gd name="connsiteX8" fmla="*/ 5857875 w 7334250"/>
              <a:gd name="connsiteY8" fmla="*/ 2828925 h 3667125"/>
              <a:gd name="connsiteX9" fmla="*/ 2219325 w 7334250"/>
              <a:gd name="connsiteY9" fmla="*/ 2105025 h 3667125"/>
              <a:gd name="connsiteX10" fmla="*/ 752475 w 7334250"/>
              <a:gd name="connsiteY10" fmla="*/ 2838450 h 3667125"/>
              <a:gd name="connsiteX11" fmla="*/ 0 w 7334250"/>
              <a:gd name="connsiteY11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6600825 w 7334250"/>
              <a:gd name="connsiteY7" fmla="*/ 2381250 h 3667125"/>
              <a:gd name="connsiteX8" fmla="*/ 2219325 w 7334250"/>
              <a:gd name="connsiteY8" fmla="*/ 2105025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1466850 w 7334250"/>
              <a:gd name="connsiteY8" fmla="*/ 2400300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1466850 w 7334250"/>
              <a:gd name="connsiteY8" fmla="*/ 2400300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1466850 w 7334250"/>
              <a:gd name="connsiteY8" fmla="*/ 2400300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1466850 w 7334250"/>
              <a:gd name="connsiteY8" fmla="*/ 2400300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1466850 w 7334250"/>
              <a:gd name="connsiteY8" fmla="*/ 2400300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1466850 w 7334250"/>
              <a:gd name="connsiteY8" fmla="*/ 2400300 h 3667125"/>
              <a:gd name="connsiteX9" fmla="*/ 752475 w 7334250"/>
              <a:gd name="connsiteY9" fmla="*/ 2838450 h 3667125"/>
              <a:gd name="connsiteX10" fmla="*/ 0 w 7334250"/>
              <a:gd name="connsiteY10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85900 w 7334250"/>
              <a:gd name="connsiteY2" fmla="*/ 1266825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800100 w 7334250"/>
              <a:gd name="connsiteY1" fmla="*/ 838200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747713 w 7334250"/>
              <a:gd name="connsiteY1" fmla="*/ 852488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747713 w 7334250"/>
              <a:gd name="connsiteY1" fmla="*/ 852488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747713 w 7334250"/>
              <a:gd name="connsiteY1" fmla="*/ 852488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  <a:gd name="connsiteX0" fmla="*/ 9525 w 7334250"/>
              <a:gd name="connsiteY0" fmla="*/ 0 h 3667125"/>
              <a:gd name="connsiteX1" fmla="*/ 747713 w 7334250"/>
              <a:gd name="connsiteY1" fmla="*/ 852488 h 3667125"/>
              <a:gd name="connsiteX2" fmla="*/ 1476375 w 7334250"/>
              <a:gd name="connsiteY2" fmla="*/ 1290637 h 3667125"/>
              <a:gd name="connsiteX3" fmla="*/ 2219325 w 7334250"/>
              <a:gd name="connsiteY3" fmla="*/ 1581150 h 3667125"/>
              <a:gd name="connsiteX4" fmla="*/ 5143500 w 7334250"/>
              <a:gd name="connsiteY4" fmla="*/ 1295400 h 3667125"/>
              <a:gd name="connsiteX5" fmla="*/ 6238875 w 7334250"/>
              <a:gd name="connsiteY5" fmla="*/ 1485900 h 3667125"/>
              <a:gd name="connsiteX6" fmla="*/ 7334250 w 7334250"/>
              <a:gd name="connsiteY6" fmla="*/ 1828800 h 3667125"/>
              <a:gd name="connsiteX7" fmla="*/ 2219325 w 7334250"/>
              <a:gd name="connsiteY7" fmla="*/ 2105025 h 3667125"/>
              <a:gd name="connsiteX8" fmla="*/ 752475 w 7334250"/>
              <a:gd name="connsiteY8" fmla="*/ 2838450 h 3667125"/>
              <a:gd name="connsiteX9" fmla="*/ 0 w 7334250"/>
              <a:gd name="connsiteY9" fmla="*/ 3667125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34250" h="3667125">
                <a:moveTo>
                  <a:pt x="9525" y="0"/>
                </a:moveTo>
                <a:cubicBezTo>
                  <a:pt x="198437" y="220662"/>
                  <a:pt x="563563" y="636588"/>
                  <a:pt x="747713" y="852488"/>
                </a:cubicBezTo>
                <a:cubicBezTo>
                  <a:pt x="1012825" y="1014413"/>
                  <a:pt x="1273175" y="1185862"/>
                  <a:pt x="1476375" y="1290637"/>
                </a:cubicBezTo>
                <a:cubicBezTo>
                  <a:pt x="1887537" y="1450974"/>
                  <a:pt x="1984375" y="1511300"/>
                  <a:pt x="2219325" y="1581150"/>
                </a:cubicBezTo>
                <a:lnTo>
                  <a:pt x="5143500" y="1295400"/>
                </a:lnTo>
                <a:lnTo>
                  <a:pt x="6238875" y="1485900"/>
                </a:lnTo>
                <a:lnTo>
                  <a:pt x="7334250" y="1828800"/>
                </a:lnTo>
                <a:cubicBezTo>
                  <a:pt x="6664325" y="1931987"/>
                  <a:pt x="4776787" y="1966912"/>
                  <a:pt x="2219325" y="2105025"/>
                </a:cubicBezTo>
                <a:cubicBezTo>
                  <a:pt x="1467644" y="2356644"/>
                  <a:pt x="1122362" y="2578100"/>
                  <a:pt x="752475" y="2838450"/>
                </a:cubicBezTo>
                <a:lnTo>
                  <a:pt x="0" y="3667125"/>
                </a:lnTo>
              </a:path>
            </a:pathLst>
          </a:custGeom>
          <a:solidFill>
            <a:srgbClr val="00B0F0">
              <a:alpha val="6000"/>
            </a:srgbClr>
          </a:solidFill>
          <a:ln w="952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Конус неопределенности</a:t>
            </a:r>
            <a:br>
              <a:rPr lang="ru-RU" altLang="ru-RU">
                <a:cs typeface="Arial" panose="020B0604020202020204" pitchFamily="34" charset="0"/>
              </a:rPr>
            </a:br>
            <a:r>
              <a:rPr lang="ru-RU" altLang="ru-RU" sz="2800">
                <a:cs typeface="Arial" panose="020B0604020202020204" pitchFamily="34" charset="0"/>
              </a:rPr>
              <a:t>(</a:t>
            </a:r>
            <a:r>
              <a:rPr lang="en-US" altLang="ru-RU" sz="2800">
                <a:cs typeface="Arial" panose="020B0604020202020204" pitchFamily="34" charset="0"/>
              </a:rPr>
              <a:t>пришли новые требования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  <a:endParaRPr lang="en-US" altLang="ru-RU"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2389188" y="16906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2389188" y="53625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389188" y="327501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389188" y="377825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389188" y="25400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389188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389188" y="352742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389188" y="29860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389188" y="40671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23891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97043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8512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3149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7786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2407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583116" y="3275013"/>
            <a:ext cx="5121275" cy="2524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851275" y="2986091"/>
            <a:ext cx="731838" cy="2889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121025" y="2540000"/>
            <a:ext cx="73025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389191" y="1690688"/>
            <a:ext cx="731837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360613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2371728" y="4513263"/>
            <a:ext cx="758825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3121025" y="4067175"/>
            <a:ext cx="74930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3851278" y="3789366"/>
            <a:ext cx="746125" cy="287337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4583116" y="3527425"/>
            <a:ext cx="5121275" cy="26193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8" name="TextBox 49"/>
          <p:cNvSpPr txBox="1"/>
          <p:nvPr/>
        </p:nvSpPr>
        <p:spPr>
          <a:xfrm>
            <a:off x="1844675" y="3341691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1,0 х</a:t>
            </a:r>
          </a:p>
        </p:txBody>
      </p:sp>
      <p:sp>
        <p:nvSpPr>
          <p:cNvPr id="79" name="TextBox 50"/>
          <p:cNvSpPr txBox="1"/>
          <p:nvPr/>
        </p:nvSpPr>
        <p:spPr>
          <a:xfrm>
            <a:off x="1744663" y="3111500"/>
            <a:ext cx="6842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1,25 х</a:t>
            </a:r>
          </a:p>
        </p:txBody>
      </p:sp>
      <p:sp>
        <p:nvSpPr>
          <p:cNvPr id="80" name="TextBox 51"/>
          <p:cNvSpPr txBox="1"/>
          <p:nvPr/>
        </p:nvSpPr>
        <p:spPr>
          <a:xfrm>
            <a:off x="1844675" y="2833691"/>
            <a:ext cx="5794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1,5 х</a:t>
            </a:r>
          </a:p>
        </p:txBody>
      </p:sp>
      <p:sp>
        <p:nvSpPr>
          <p:cNvPr id="81" name="TextBox 52"/>
          <p:cNvSpPr txBox="1"/>
          <p:nvPr/>
        </p:nvSpPr>
        <p:spPr>
          <a:xfrm>
            <a:off x="2003428" y="2386016"/>
            <a:ext cx="4238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2 х</a:t>
            </a:r>
          </a:p>
        </p:txBody>
      </p:sp>
      <p:sp>
        <p:nvSpPr>
          <p:cNvPr id="82" name="TextBox 53"/>
          <p:cNvSpPr txBox="1"/>
          <p:nvPr/>
        </p:nvSpPr>
        <p:spPr>
          <a:xfrm>
            <a:off x="2003428" y="1527175"/>
            <a:ext cx="4238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4 х</a:t>
            </a:r>
          </a:p>
        </p:txBody>
      </p:sp>
      <p:sp>
        <p:nvSpPr>
          <p:cNvPr id="83" name="TextBox 54"/>
          <p:cNvSpPr txBox="1"/>
          <p:nvPr/>
        </p:nvSpPr>
        <p:spPr>
          <a:xfrm>
            <a:off x="1744663" y="5208591"/>
            <a:ext cx="6842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0,25 х</a:t>
            </a:r>
          </a:p>
        </p:txBody>
      </p:sp>
      <p:sp>
        <p:nvSpPr>
          <p:cNvPr id="84" name="TextBox 55"/>
          <p:cNvSpPr txBox="1"/>
          <p:nvPr/>
        </p:nvSpPr>
        <p:spPr>
          <a:xfrm>
            <a:off x="1844675" y="4349750"/>
            <a:ext cx="5794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0,5 х</a:t>
            </a:r>
          </a:p>
        </p:txBody>
      </p:sp>
      <p:sp>
        <p:nvSpPr>
          <p:cNvPr id="85" name="TextBox 56"/>
          <p:cNvSpPr txBox="1"/>
          <p:nvPr/>
        </p:nvSpPr>
        <p:spPr>
          <a:xfrm>
            <a:off x="1744663" y="3903666"/>
            <a:ext cx="684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0,67 х</a:t>
            </a:r>
          </a:p>
        </p:txBody>
      </p:sp>
      <p:sp>
        <p:nvSpPr>
          <p:cNvPr id="86" name="TextBox 57"/>
          <p:cNvSpPr txBox="1"/>
          <p:nvPr/>
        </p:nvSpPr>
        <p:spPr>
          <a:xfrm>
            <a:off x="1844675" y="3624266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0,8 х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31210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5831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0467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75088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9725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4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8715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2F4DE1-74E9-428A-9462-EB317D339733}" type="slidenum">
              <a:rPr lang="en-US" altLang="ru-RU"/>
              <a:pPr/>
              <a:t>19</a:t>
            </a:fld>
            <a:endParaRPr lang="en-US" altLang="ru-RU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Заинтересованные стороны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8184" y="3929421"/>
            <a:ext cx="2997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Реестр и матрица заинтересованных сторон: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Спонсор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Менеджер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Заказчик и пользователи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Команда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Конкуренты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…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8414817" y="2412858"/>
            <a:ext cx="1666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Специально не смотрим</a:t>
            </a:r>
          </a:p>
        </p:txBody>
      </p:sp>
      <p:graphicFrame>
        <p:nvGraphicFramePr>
          <p:cNvPr id="3" name="Таблица 7">
            <a:extLst>
              <a:ext uri="{FF2B5EF4-FFF2-40B4-BE49-F238E27FC236}">
                <a16:creationId xmlns:a16="http://schemas.microsoft.com/office/drawing/2014/main" id="{4345AB08-FECF-41AC-B7FD-450B343C8DBD}"/>
              </a:ext>
            </a:extLst>
          </p:cNvPr>
          <p:cNvGraphicFramePr>
            <a:graphicFrameLocks noGrp="1"/>
          </p:cNvGraphicFramePr>
          <p:nvPr/>
        </p:nvGraphicFramePr>
        <p:xfrm>
          <a:off x="2423592" y="1895290"/>
          <a:ext cx="1358256" cy="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76">
                  <a:extLst>
                    <a:ext uri="{9D8B030D-6E8A-4147-A177-3AD203B41FA5}">
                      <a16:colId xmlns:a16="http://schemas.microsoft.com/office/drawing/2014/main" val="342874687"/>
                    </a:ext>
                  </a:extLst>
                </a:gridCol>
                <a:gridCol w="226376">
                  <a:extLst>
                    <a:ext uri="{9D8B030D-6E8A-4147-A177-3AD203B41FA5}">
                      <a16:colId xmlns:a16="http://schemas.microsoft.com/office/drawing/2014/main" val="2793114519"/>
                    </a:ext>
                  </a:extLst>
                </a:gridCol>
                <a:gridCol w="226376">
                  <a:extLst>
                    <a:ext uri="{9D8B030D-6E8A-4147-A177-3AD203B41FA5}">
                      <a16:colId xmlns:a16="http://schemas.microsoft.com/office/drawing/2014/main" val="2689696160"/>
                    </a:ext>
                  </a:extLst>
                </a:gridCol>
                <a:gridCol w="226376">
                  <a:extLst>
                    <a:ext uri="{9D8B030D-6E8A-4147-A177-3AD203B41FA5}">
                      <a16:colId xmlns:a16="http://schemas.microsoft.com/office/drawing/2014/main" val="1855612523"/>
                    </a:ext>
                  </a:extLst>
                </a:gridCol>
                <a:gridCol w="226376">
                  <a:extLst>
                    <a:ext uri="{9D8B030D-6E8A-4147-A177-3AD203B41FA5}">
                      <a16:colId xmlns:a16="http://schemas.microsoft.com/office/drawing/2014/main" val="1145082215"/>
                    </a:ext>
                  </a:extLst>
                </a:gridCol>
                <a:gridCol w="226376">
                  <a:extLst>
                    <a:ext uri="{9D8B030D-6E8A-4147-A177-3AD203B41FA5}">
                      <a16:colId xmlns:a16="http://schemas.microsoft.com/office/drawing/2014/main" val="3815645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74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893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468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776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205422"/>
                  </a:ext>
                </a:extLst>
              </a:tr>
            </a:tbl>
          </a:graphicData>
        </a:graphic>
      </p:graphicFrame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706DFF5-896A-4E23-9DD1-09FDD4E63E0F}"/>
              </a:ext>
            </a:extLst>
          </p:cNvPr>
          <p:cNvCxnSpPr/>
          <p:nvPr/>
        </p:nvCxnSpPr>
        <p:spPr>
          <a:xfrm>
            <a:off x="2567608" y="3573016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848B4E4-C5CA-410F-AADF-F9EBD3FEE540}"/>
              </a:ext>
            </a:extLst>
          </p:cNvPr>
          <p:cNvCxnSpPr/>
          <p:nvPr/>
        </p:nvCxnSpPr>
        <p:spPr>
          <a:xfrm flipV="1">
            <a:off x="2567608" y="2636912"/>
            <a:ext cx="0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B9EF262-81EA-4350-AC37-480916596234}"/>
              </a:ext>
            </a:extLst>
          </p:cNvPr>
          <p:cNvSpPr/>
          <p:nvPr/>
        </p:nvSpPr>
        <p:spPr>
          <a:xfrm>
            <a:off x="2567609" y="3216613"/>
            <a:ext cx="792084" cy="348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Monitor</a:t>
            </a:r>
            <a:endParaRPr lang="ru-RU" sz="105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D25BD270-3CAE-4652-B39F-BB23B5DE1E14}"/>
              </a:ext>
            </a:extLst>
          </p:cNvPr>
          <p:cNvSpPr/>
          <p:nvPr/>
        </p:nvSpPr>
        <p:spPr>
          <a:xfrm>
            <a:off x="2567609" y="2885187"/>
            <a:ext cx="792084" cy="348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Keep satisfied</a:t>
            </a:r>
            <a:endParaRPr lang="ru-RU" sz="105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F50F577-DAB5-4265-83D0-25EA2EED2079}"/>
              </a:ext>
            </a:extLst>
          </p:cNvPr>
          <p:cNvSpPr/>
          <p:nvPr/>
        </p:nvSpPr>
        <p:spPr>
          <a:xfrm>
            <a:off x="3359693" y="3212977"/>
            <a:ext cx="792084" cy="348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Keep informed</a:t>
            </a:r>
            <a:endParaRPr lang="ru-RU" sz="105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08FEA6B-E74D-4A22-B5E9-0B48C0603DD5}"/>
              </a:ext>
            </a:extLst>
          </p:cNvPr>
          <p:cNvSpPr/>
          <p:nvPr/>
        </p:nvSpPr>
        <p:spPr>
          <a:xfrm>
            <a:off x="3359693" y="2887158"/>
            <a:ext cx="792084" cy="3480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Manage</a:t>
            </a:r>
            <a:endParaRPr lang="ru-RU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56AB7E-8006-4F71-BE00-94B68CFA0E71}"/>
              </a:ext>
            </a:extLst>
          </p:cNvPr>
          <p:cNvSpPr txBox="1"/>
          <p:nvPr/>
        </p:nvSpPr>
        <p:spPr>
          <a:xfrm>
            <a:off x="3865480" y="3664174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Interest</a:t>
            </a:r>
            <a:endParaRPr lang="ru-RU" sz="11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2458896-C1F2-4A0F-8C17-F0797C9B3F0D}"/>
              </a:ext>
            </a:extLst>
          </p:cNvPr>
          <p:cNvSpPr txBox="1"/>
          <p:nvPr/>
        </p:nvSpPr>
        <p:spPr>
          <a:xfrm>
            <a:off x="1981201" y="2690081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Power</a:t>
            </a:r>
            <a:endParaRPr lang="ru-RU" sz="1100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337B244-025A-4B7E-9D9A-D04A1F900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04" y="1761702"/>
            <a:ext cx="496766" cy="49017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DEB92AE-CB11-41D6-9A71-48415270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70" y="1761702"/>
            <a:ext cx="496766" cy="4901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1C6DA65-2D46-4227-AA91-71C54D42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08" y="1761702"/>
            <a:ext cx="496766" cy="49017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B159156-A785-4F48-B3C2-9025AD363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941" y="1761702"/>
            <a:ext cx="496766" cy="490172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874EFB7-9216-40C6-BF10-29EBC800F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840" y="1761702"/>
            <a:ext cx="496766" cy="49017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797A064-B921-4067-B697-597402A6757F}"/>
              </a:ext>
            </a:extLst>
          </p:cNvPr>
          <p:cNvSpPr/>
          <p:nvPr/>
        </p:nvSpPr>
        <p:spPr>
          <a:xfrm>
            <a:off x="4797149" y="2187391"/>
            <a:ext cx="2833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Заказчик и пользователи (</a:t>
            </a:r>
            <a:r>
              <a:rPr lang="ru-RU" sz="1400" dirty="0" err="1"/>
              <a:t>хотелки</a:t>
            </a:r>
            <a:r>
              <a:rPr lang="ru-RU" sz="1400" dirty="0"/>
              <a:t>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08F092F-B27F-4D2F-BA71-6D2451AB2981}"/>
              </a:ext>
            </a:extLst>
          </p:cNvPr>
          <p:cNvSpPr/>
          <p:nvPr/>
        </p:nvSpPr>
        <p:spPr>
          <a:xfrm>
            <a:off x="4861781" y="2859969"/>
            <a:ext cx="2729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Владелец продукта (приоритеты)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0B33706F-032B-4CC2-928A-6D273E60C0AA}"/>
              </a:ext>
            </a:extLst>
          </p:cNvPr>
          <p:cNvSpPr/>
          <p:nvPr/>
        </p:nvSpPr>
        <p:spPr>
          <a:xfrm>
            <a:off x="5073860" y="3664175"/>
            <a:ext cx="2500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Команда (способ реализации)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B17252E-0712-482A-A0EE-B8D6CB76D85A}"/>
              </a:ext>
            </a:extLst>
          </p:cNvPr>
          <p:cNvCxnSpPr>
            <a:endCxn id="21" idx="0"/>
          </p:cNvCxnSpPr>
          <p:nvPr/>
        </p:nvCxnSpPr>
        <p:spPr>
          <a:xfrm flipH="1">
            <a:off x="6226610" y="2538386"/>
            <a:ext cx="97270" cy="321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A798514-9CB8-4C21-B2E5-8443F4241F07}"/>
              </a:ext>
            </a:extLst>
          </p:cNvPr>
          <p:cNvCxnSpPr>
            <a:stCxn id="21" idx="2"/>
            <a:endCxn id="84" idx="0"/>
          </p:cNvCxnSpPr>
          <p:nvPr/>
        </p:nvCxnSpPr>
        <p:spPr>
          <a:xfrm>
            <a:off x="6226611" y="3167746"/>
            <a:ext cx="97271" cy="496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904656-33A8-4541-97ED-6D49142F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383" y="4293096"/>
            <a:ext cx="1146528" cy="1424970"/>
          </a:xfrm>
          <a:prstGeom prst="rect">
            <a:avLst/>
          </a:prstGeom>
        </p:spPr>
      </p:pic>
      <p:cxnSp>
        <p:nvCxnSpPr>
          <p:cNvPr id="39" name="Соединитель: изогнутый 38">
            <a:extLst>
              <a:ext uri="{FF2B5EF4-FFF2-40B4-BE49-F238E27FC236}">
                <a16:creationId xmlns:a16="http://schemas.microsoft.com/office/drawing/2014/main" id="{565C968B-FC86-464C-9E68-B4654783E768}"/>
              </a:ext>
            </a:extLst>
          </p:cNvPr>
          <p:cNvCxnSpPr>
            <a:stCxn id="31" idx="3"/>
            <a:endCxn id="21" idx="3"/>
          </p:cNvCxnSpPr>
          <p:nvPr/>
        </p:nvCxnSpPr>
        <p:spPr>
          <a:xfrm flipV="1">
            <a:off x="6930911" y="3013857"/>
            <a:ext cx="660528" cy="1991724"/>
          </a:xfrm>
          <a:prstGeom prst="curvedConnector3">
            <a:avLst>
              <a:gd name="adj1" fmla="val 13460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4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7" grpId="0" animBg="1"/>
      <p:bldP spid="63" grpId="0" animBg="1"/>
      <p:bldP spid="64" grpId="0" animBg="1"/>
      <p:bldP spid="65" grpId="0" animBg="1"/>
      <p:bldP spid="18" grpId="0"/>
      <p:bldP spid="78" grpId="0"/>
      <p:bldP spid="19" grpId="0"/>
      <p:bldP spid="21" grpId="0"/>
      <p:bldP spid="8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8184" y="3929420"/>
            <a:ext cx="299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Устав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Скоуп</a:t>
            </a:r>
            <a:r>
              <a:rPr lang="ru-RU" sz="1600" dirty="0"/>
              <a:t>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Сбор требований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Описание содержания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ИСР</a:t>
            </a: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574056E8-511F-4B25-AA94-628EE704DD0B}"/>
              </a:ext>
            </a:extLst>
          </p:cNvPr>
          <p:cNvSpPr/>
          <p:nvPr/>
        </p:nvSpPr>
        <p:spPr>
          <a:xfrm>
            <a:off x="2092242" y="1896128"/>
            <a:ext cx="2196078" cy="1872622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E9BE0-D7A7-4F76-BC38-23380E76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57" y="1967702"/>
            <a:ext cx="473891" cy="4738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025108-8F50-491B-85E5-4C21D794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07" y="2203212"/>
            <a:ext cx="715928" cy="3872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DFA91-BE02-42D0-AC90-2E95A72DA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94" y="2915362"/>
            <a:ext cx="802138" cy="727133"/>
          </a:xfrm>
          <a:prstGeom prst="rect">
            <a:avLst/>
          </a:prstGeom>
        </p:spPr>
      </p:pic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607A7EA6-1B93-40BB-BADC-EAF0446ECBEC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148547" y="2001801"/>
            <a:ext cx="412124" cy="2014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85E0833D-AA13-4254-8E25-80639ABB4B8C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3175854" y="2530542"/>
            <a:ext cx="324929" cy="444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04BEB07-7BB2-4C02-AAAD-48C8EF1D69A5}"/>
              </a:ext>
            </a:extLst>
          </p:cNvPr>
          <p:cNvCxnSpPr/>
          <p:nvPr/>
        </p:nvCxnSpPr>
        <p:spPr>
          <a:xfrm>
            <a:off x="8699661" y="2292570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60F4FF6-0B60-429D-8161-F8C06A2FE89E}"/>
              </a:ext>
            </a:extLst>
          </p:cNvPr>
          <p:cNvCxnSpPr/>
          <p:nvPr/>
        </p:nvCxnSpPr>
        <p:spPr>
          <a:xfrm>
            <a:off x="9347733" y="230879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77F22CC-D934-4385-A45E-A269812F7476}"/>
              </a:ext>
            </a:extLst>
          </p:cNvPr>
          <p:cNvSpPr txBox="1"/>
          <p:nvPr/>
        </p:nvSpPr>
        <p:spPr>
          <a:xfrm>
            <a:off x="7924835" y="2011609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639D56-FC18-487F-BC1F-EAAFCC3A27D0}"/>
              </a:ext>
            </a:extLst>
          </p:cNvPr>
          <p:cNvSpPr txBox="1"/>
          <p:nvPr/>
        </p:nvSpPr>
        <p:spPr>
          <a:xfrm>
            <a:off x="8635423" y="2011609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3178C-C166-45AC-B7E4-87A2941A5859}"/>
              </a:ext>
            </a:extLst>
          </p:cNvPr>
          <p:cNvSpPr txBox="1"/>
          <p:nvPr/>
        </p:nvSpPr>
        <p:spPr>
          <a:xfrm>
            <a:off x="9334298" y="2011609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5BF3C0B-C659-4087-87A0-467F190AD1B4}"/>
              </a:ext>
            </a:extLst>
          </p:cNvPr>
          <p:cNvSpPr/>
          <p:nvPr/>
        </p:nvSpPr>
        <p:spPr>
          <a:xfrm>
            <a:off x="8137245" y="243385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0BBA9A63-98EB-4EF5-994E-B76D57B2D49F}"/>
              </a:ext>
            </a:extLst>
          </p:cNvPr>
          <p:cNvSpPr/>
          <p:nvPr/>
        </p:nvSpPr>
        <p:spPr>
          <a:xfrm>
            <a:off x="8072799" y="273653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15485BE-356A-4AF4-BE37-CB170944AFA0}"/>
              </a:ext>
            </a:extLst>
          </p:cNvPr>
          <p:cNvSpPr/>
          <p:nvPr/>
        </p:nvSpPr>
        <p:spPr>
          <a:xfrm>
            <a:off x="8121857" y="3038439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2C2FB55E-56BE-4367-A6F1-96463DADFB2E}"/>
              </a:ext>
            </a:extLst>
          </p:cNvPr>
          <p:cNvSpPr/>
          <p:nvPr/>
        </p:nvSpPr>
        <p:spPr>
          <a:xfrm>
            <a:off x="8150642" y="3368636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2A0C48D7-B5E8-425E-96F9-40C621D9CE92}"/>
              </a:ext>
            </a:extLst>
          </p:cNvPr>
          <p:cNvSpPr/>
          <p:nvPr/>
        </p:nvSpPr>
        <p:spPr>
          <a:xfrm>
            <a:off x="8929462" y="2370044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4C85F330-59E7-49A4-A3DC-1D9B3E0BEEA6}"/>
              </a:ext>
            </a:extLst>
          </p:cNvPr>
          <p:cNvSpPr/>
          <p:nvPr/>
        </p:nvSpPr>
        <p:spPr>
          <a:xfrm>
            <a:off x="9600121" y="2441593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51A1024-0CBD-4BD9-A4F6-626BE53C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492" y="5429606"/>
            <a:ext cx="496766" cy="49017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753AB61-40C2-4854-A324-A06BCC897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258" y="5429606"/>
            <a:ext cx="496766" cy="490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B18358DA-7790-44A3-A3D0-94A1E86AD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396" y="5429606"/>
            <a:ext cx="496766" cy="49017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40DA0E5-F76A-43B1-A1B9-F6A0B028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329" y="5429606"/>
            <a:ext cx="496766" cy="49017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AF034D1-3E3F-465D-BAE8-6DB8F65B5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228" y="5429606"/>
            <a:ext cx="496766" cy="49017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0581BD7-A5DD-4FCC-8232-C313F59E1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439" y="3998487"/>
            <a:ext cx="687106" cy="853974"/>
          </a:xfrm>
          <a:prstGeom prst="rect">
            <a:avLst/>
          </a:prstGeom>
        </p:spPr>
      </p:pic>
      <p:sp>
        <p:nvSpPr>
          <p:cNvPr id="13" name="Стрелка: вверх 12">
            <a:extLst>
              <a:ext uri="{FF2B5EF4-FFF2-40B4-BE49-F238E27FC236}">
                <a16:creationId xmlns:a16="http://schemas.microsoft.com/office/drawing/2014/main" id="{83B8981A-9FC0-4B55-B347-90A281F73F5C}"/>
              </a:ext>
            </a:extLst>
          </p:cNvPr>
          <p:cNvSpPr/>
          <p:nvPr/>
        </p:nvSpPr>
        <p:spPr>
          <a:xfrm>
            <a:off x="5922841" y="4901164"/>
            <a:ext cx="219410" cy="4901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: вверх 80">
            <a:extLst>
              <a:ext uri="{FF2B5EF4-FFF2-40B4-BE49-F238E27FC236}">
                <a16:creationId xmlns:a16="http://schemas.microsoft.com/office/drawing/2014/main" id="{13C5E1AA-3FDA-4444-838E-E9BC26B9200F}"/>
              </a:ext>
            </a:extLst>
          </p:cNvPr>
          <p:cNvSpPr/>
          <p:nvPr/>
        </p:nvSpPr>
        <p:spPr>
          <a:xfrm rot="19512666">
            <a:off x="5537944" y="3691789"/>
            <a:ext cx="219410" cy="4901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CCE5B5D-212B-49C0-BD2A-B6E2316EC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43" y="3929421"/>
            <a:ext cx="473891" cy="47389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BA6AB1-2573-4717-B3ED-804C0761C400}"/>
              </a:ext>
            </a:extLst>
          </p:cNvPr>
          <p:cNvSpPr/>
          <p:nvPr/>
        </p:nvSpPr>
        <p:spPr>
          <a:xfrm>
            <a:off x="6487184" y="4425475"/>
            <a:ext cx="1089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Видение проекта</a:t>
            </a:r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977DB393-15C6-4CA0-9D11-8BBF1C39BDFC}"/>
              </a:ext>
            </a:extLst>
          </p:cNvPr>
          <p:cNvSpPr/>
          <p:nvPr/>
        </p:nvSpPr>
        <p:spPr>
          <a:xfrm>
            <a:off x="8072799" y="3684230"/>
            <a:ext cx="320209" cy="1104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DB3A9AE-AAFA-4266-B0E1-5BD6B51E60F1}"/>
              </a:ext>
            </a:extLst>
          </p:cNvPr>
          <p:cNvSpPr/>
          <p:nvPr/>
        </p:nvSpPr>
        <p:spPr>
          <a:xfrm>
            <a:off x="7349329" y="4790384"/>
            <a:ext cx="1815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Кто-то наполняет (неважно кто)</a:t>
            </a:r>
          </a:p>
        </p:txBody>
      </p:sp>
      <p:sp>
        <p:nvSpPr>
          <p:cNvPr id="84" name="Стрелка: вверх 83">
            <a:extLst>
              <a:ext uri="{FF2B5EF4-FFF2-40B4-BE49-F238E27FC236}">
                <a16:creationId xmlns:a16="http://schemas.microsoft.com/office/drawing/2014/main" id="{99795292-0553-459B-8ED0-834CE9EEF78C}"/>
              </a:ext>
            </a:extLst>
          </p:cNvPr>
          <p:cNvSpPr/>
          <p:nvPr/>
        </p:nvSpPr>
        <p:spPr>
          <a:xfrm rot="20438172">
            <a:off x="9062808" y="3563733"/>
            <a:ext cx="320209" cy="6825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27FB8B7C-5F9B-48C6-A1F6-88C5C866D256}"/>
              </a:ext>
            </a:extLst>
          </p:cNvPr>
          <p:cNvSpPr/>
          <p:nvPr/>
        </p:nvSpPr>
        <p:spPr>
          <a:xfrm>
            <a:off x="8873497" y="4292726"/>
            <a:ext cx="1319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Делают по ролям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199AC994-1B24-43F2-9601-63A2BB68D888}"/>
              </a:ext>
            </a:extLst>
          </p:cNvPr>
          <p:cNvSpPr/>
          <p:nvPr/>
        </p:nvSpPr>
        <p:spPr>
          <a:xfrm>
            <a:off x="8872828" y="3083595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169725C8-E800-4B2E-BAA3-3338DA051339}"/>
              </a:ext>
            </a:extLst>
          </p:cNvPr>
          <p:cNvCxnSpPr/>
          <p:nvPr/>
        </p:nvCxnSpPr>
        <p:spPr>
          <a:xfrm>
            <a:off x="8030743" y="2998071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2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86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Сроки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1994965" y="5270041"/>
            <a:ext cx="29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Различные способы оценки сроков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4821117" y="5429438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Оценка в </a:t>
            </a:r>
            <a:r>
              <a:rPr lang="en-US" dirty="0" err="1"/>
              <a:t>storypoint</a:t>
            </a:r>
            <a:r>
              <a:rPr lang="en-US" dirty="0"/>
              <a:t>’</a:t>
            </a:r>
            <a:r>
              <a:rPr lang="ru-RU" dirty="0"/>
              <a:t>ах</a:t>
            </a:r>
          </a:p>
          <a:p>
            <a:r>
              <a:rPr lang="en-US" dirty="0"/>
              <a:t>Burndown chart</a:t>
            </a: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7924835" y="3872578"/>
            <a:ext cx="2674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TTM (time to market)</a:t>
            </a:r>
          </a:p>
          <a:p>
            <a:r>
              <a:rPr lang="en-US" dirty="0"/>
              <a:t>LT (lead time)</a:t>
            </a:r>
          </a:p>
          <a:p>
            <a:r>
              <a:rPr lang="en-US" dirty="0"/>
              <a:t>CT (cycle time)</a:t>
            </a:r>
            <a:endParaRPr lang="ru-RU" dirty="0"/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574056E8-511F-4B25-AA94-628EE704DD0B}"/>
              </a:ext>
            </a:extLst>
          </p:cNvPr>
          <p:cNvSpPr/>
          <p:nvPr/>
        </p:nvSpPr>
        <p:spPr>
          <a:xfrm>
            <a:off x="2273723" y="1946847"/>
            <a:ext cx="939597" cy="801206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DFA91-BE02-42D0-AC90-2E95A72D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43" y="2902107"/>
            <a:ext cx="1190957" cy="1079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CD2CD6-C34A-4B90-B6EB-54AFA9F19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9" y="4367020"/>
            <a:ext cx="987894" cy="80120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04BEB07-7BB2-4C02-AAAD-48C8EF1D69A5}"/>
              </a:ext>
            </a:extLst>
          </p:cNvPr>
          <p:cNvCxnSpPr/>
          <p:nvPr/>
        </p:nvCxnSpPr>
        <p:spPr>
          <a:xfrm>
            <a:off x="8699661" y="2292570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60F4FF6-0B60-429D-8161-F8C06A2FE89E}"/>
              </a:ext>
            </a:extLst>
          </p:cNvPr>
          <p:cNvCxnSpPr/>
          <p:nvPr/>
        </p:nvCxnSpPr>
        <p:spPr>
          <a:xfrm>
            <a:off x="9347733" y="230879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77F22CC-D934-4385-A45E-A269812F7476}"/>
              </a:ext>
            </a:extLst>
          </p:cNvPr>
          <p:cNvSpPr txBox="1"/>
          <p:nvPr/>
        </p:nvSpPr>
        <p:spPr>
          <a:xfrm>
            <a:off x="7924835" y="2011609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639D56-FC18-487F-BC1F-EAAFCC3A27D0}"/>
              </a:ext>
            </a:extLst>
          </p:cNvPr>
          <p:cNvSpPr txBox="1"/>
          <p:nvPr/>
        </p:nvSpPr>
        <p:spPr>
          <a:xfrm>
            <a:off x="8635423" y="2011609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3178C-C166-45AC-B7E4-87A2941A5859}"/>
              </a:ext>
            </a:extLst>
          </p:cNvPr>
          <p:cNvSpPr txBox="1"/>
          <p:nvPr/>
        </p:nvSpPr>
        <p:spPr>
          <a:xfrm>
            <a:off x="9334298" y="2011609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5BF3C0B-C659-4087-87A0-467F190AD1B4}"/>
              </a:ext>
            </a:extLst>
          </p:cNvPr>
          <p:cNvSpPr/>
          <p:nvPr/>
        </p:nvSpPr>
        <p:spPr>
          <a:xfrm>
            <a:off x="8137245" y="243385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0BBA9A63-98EB-4EF5-994E-B76D57B2D49F}"/>
              </a:ext>
            </a:extLst>
          </p:cNvPr>
          <p:cNvSpPr/>
          <p:nvPr/>
        </p:nvSpPr>
        <p:spPr>
          <a:xfrm>
            <a:off x="8072799" y="273653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15485BE-356A-4AF4-BE37-CB170944AFA0}"/>
              </a:ext>
            </a:extLst>
          </p:cNvPr>
          <p:cNvSpPr/>
          <p:nvPr/>
        </p:nvSpPr>
        <p:spPr>
          <a:xfrm>
            <a:off x="8121857" y="3038439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2C2FB55E-56BE-4367-A6F1-96463DADFB2E}"/>
              </a:ext>
            </a:extLst>
          </p:cNvPr>
          <p:cNvSpPr/>
          <p:nvPr/>
        </p:nvSpPr>
        <p:spPr>
          <a:xfrm>
            <a:off x="8150642" y="3368636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2A0C48D7-B5E8-425E-96F9-40C621D9CE92}"/>
              </a:ext>
            </a:extLst>
          </p:cNvPr>
          <p:cNvSpPr/>
          <p:nvPr/>
        </p:nvSpPr>
        <p:spPr>
          <a:xfrm>
            <a:off x="8929462" y="2370044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4C85F330-59E7-49A4-A3DC-1D9B3E0BEEA6}"/>
              </a:ext>
            </a:extLst>
          </p:cNvPr>
          <p:cNvSpPr/>
          <p:nvPr/>
        </p:nvSpPr>
        <p:spPr>
          <a:xfrm>
            <a:off x="9600121" y="2441593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09CEDFB-2F92-4108-9504-25E1C258A181}"/>
              </a:ext>
            </a:extLst>
          </p:cNvPr>
          <p:cNvCxnSpPr/>
          <p:nvPr/>
        </p:nvCxnSpPr>
        <p:spPr>
          <a:xfrm>
            <a:off x="5092907" y="5172250"/>
            <a:ext cx="18215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3D38A30-E411-4871-AD9F-F1ECDCEB899A}"/>
              </a:ext>
            </a:extLst>
          </p:cNvPr>
          <p:cNvCxnSpPr/>
          <p:nvPr/>
        </p:nvCxnSpPr>
        <p:spPr>
          <a:xfrm flipV="1">
            <a:off x="5091274" y="3923320"/>
            <a:ext cx="0" cy="1244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B6E5473-40BB-424B-A1FB-663EE0236103}"/>
              </a:ext>
            </a:extLst>
          </p:cNvPr>
          <p:cNvCxnSpPr/>
          <p:nvPr/>
        </p:nvCxnSpPr>
        <p:spPr>
          <a:xfrm>
            <a:off x="5091274" y="4149080"/>
            <a:ext cx="1450526" cy="101914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93338DD6-3317-4776-B919-EEA45869988E}"/>
              </a:ext>
            </a:extLst>
          </p:cNvPr>
          <p:cNvSpPr/>
          <p:nvPr/>
        </p:nvSpPr>
        <p:spPr>
          <a:xfrm>
            <a:off x="5085348" y="4174959"/>
            <a:ext cx="1528011" cy="1010653"/>
          </a:xfrm>
          <a:custGeom>
            <a:avLst/>
            <a:gdLst>
              <a:gd name="connsiteX0" fmla="*/ 0 w 1528011"/>
              <a:gd name="connsiteY0" fmla="*/ 0 h 1010653"/>
              <a:gd name="connsiteX1" fmla="*/ 625642 w 1528011"/>
              <a:gd name="connsiteY1" fmla="*/ 336884 h 1010653"/>
              <a:gd name="connsiteX2" fmla="*/ 854242 w 1528011"/>
              <a:gd name="connsiteY2" fmla="*/ 830179 h 1010653"/>
              <a:gd name="connsiteX3" fmla="*/ 1528011 w 1528011"/>
              <a:gd name="connsiteY3" fmla="*/ 1010653 h 101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011" h="1010653">
                <a:moveTo>
                  <a:pt x="0" y="0"/>
                </a:moveTo>
                <a:cubicBezTo>
                  <a:pt x="241634" y="99260"/>
                  <a:pt x="483268" y="198521"/>
                  <a:pt x="625642" y="336884"/>
                </a:cubicBezTo>
                <a:cubicBezTo>
                  <a:pt x="768016" y="475247"/>
                  <a:pt x="703847" y="717884"/>
                  <a:pt x="854242" y="830179"/>
                </a:cubicBezTo>
                <a:cubicBezTo>
                  <a:pt x="1004637" y="942474"/>
                  <a:pt x="1266324" y="976563"/>
                  <a:pt x="1528011" y="1010653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B359A84-F726-40C3-A4A4-A4F3B2C2EF7C}"/>
              </a:ext>
            </a:extLst>
          </p:cNvPr>
          <p:cNvSpPr/>
          <p:nvPr/>
        </p:nvSpPr>
        <p:spPr>
          <a:xfrm>
            <a:off x="8872828" y="3083595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7FAE69B-32E7-4221-A44B-335B58506FBE}"/>
              </a:ext>
            </a:extLst>
          </p:cNvPr>
          <p:cNvCxnSpPr/>
          <p:nvPr/>
        </p:nvCxnSpPr>
        <p:spPr>
          <a:xfrm>
            <a:off x="8030743" y="2998071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трелка: изогнутая 20">
            <a:extLst>
              <a:ext uri="{FF2B5EF4-FFF2-40B4-BE49-F238E27FC236}">
                <a16:creationId xmlns:a16="http://schemas.microsoft.com/office/drawing/2014/main" id="{40CE7F55-DBBC-4290-BE2E-AC4BC651A856}"/>
              </a:ext>
            </a:extLst>
          </p:cNvPr>
          <p:cNvSpPr/>
          <p:nvPr/>
        </p:nvSpPr>
        <p:spPr>
          <a:xfrm rot="5400000">
            <a:off x="3514893" y="2201172"/>
            <a:ext cx="494450" cy="4764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Стрелка: изогнутая 77">
            <a:extLst>
              <a:ext uri="{FF2B5EF4-FFF2-40B4-BE49-F238E27FC236}">
                <a16:creationId xmlns:a16="http://schemas.microsoft.com/office/drawing/2014/main" id="{29486648-29DC-4D69-BB3F-8BE59176F09C}"/>
              </a:ext>
            </a:extLst>
          </p:cNvPr>
          <p:cNvSpPr/>
          <p:nvPr/>
        </p:nvSpPr>
        <p:spPr>
          <a:xfrm rot="5400000" flipV="1">
            <a:off x="2460843" y="3594720"/>
            <a:ext cx="494450" cy="4764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0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18" grpId="0" animBg="1"/>
      <p:bldP spid="63" grpId="0" animBg="1"/>
      <p:bldP spid="21" grpId="0" animBg="1"/>
      <p:bldP spid="78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Стоимость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1994965" y="5270040"/>
            <a:ext cx="2997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Различные способы оценки стоимости</a:t>
            </a:r>
          </a:p>
          <a:p>
            <a:r>
              <a:rPr lang="ru-RU" sz="1600" dirty="0"/>
              <a:t>Спросить поставщиков</a:t>
            </a:r>
          </a:p>
          <a:p>
            <a:r>
              <a:rPr lang="ru-RU" sz="1600" dirty="0"/>
              <a:t>Резервы на риски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4821117" y="5429439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Себестоимость = зарплата + налоги</a:t>
            </a:r>
          </a:p>
          <a:p>
            <a:endParaRPr lang="ru-RU" dirty="0"/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574056E8-511F-4B25-AA94-628EE704DD0B}"/>
              </a:ext>
            </a:extLst>
          </p:cNvPr>
          <p:cNvSpPr/>
          <p:nvPr/>
        </p:nvSpPr>
        <p:spPr>
          <a:xfrm>
            <a:off x="2273723" y="1946847"/>
            <a:ext cx="939597" cy="801206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DFA91-BE02-42D0-AC90-2E95A72D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43" y="2902107"/>
            <a:ext cx="1190957" cy="1079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CD2CD6-C34A-4B90-B6EB-54AFA9F19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9" y="4367020"/>
            <a:ext cx="987894" cy="80120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09CEDFB-2F92-4108-9504-25E1C258A181}"/>
              </a:ext>
            </a:extLst>
          </p:cNvPr>
          <p:cNvCxnSpPr/>
          <p:nvPr/>
        </p:nvCxnSpPr>
        <p:spPr>
          <a:xfrm>
            <a:off x="5092907" y="5172250"/>
            <a:ext cx="18215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3D38A30-E411-4871-AD9F-F1ECDCEB899A}"/>
              </a:ext>
            </a:extLst>
          </p:cNvPr>
          <p:cNvCxnSpPr/>
          <p:nvPr/>
        </p:nvCxnSpPr>
        <p:spPr>
          <a:xfrm flipV="1">
            <a:off x="5091274" y="3923320"/>
            <a:ext cx="0" cy="1244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B6E5473-40BB-424B-A1FB-663EE0236103}"/>
              </a:ext>
            </a:extLst>
          </p:cNvPr>
          <p:cNvCxnSpPr/>
          <p:nvPr/>
        </p:nvCxnSpPr>
        <p:spPr>
          <a:xfrm>
            <a:off x="5091274" y="4149080"/>
            <a:ext cx="1450526" cy="101914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93338DD6-3317-4776-B919-EEA45869988E}"/>
              </a:ext>
            </a:extLst>
          </p:cNvPr>
          <p:cNvSpPr/>
          <p:nvPr/>
        </p:nvSpPr>
        <p:spPr>
          <a:xfrm>
            <a:off x="5085348" y="4174959"/>
            <a:ext cx="1528011" cy="1010653"/>
          </a:xfrm>
          <a:custGeom>
            <a:avLst/>
            <a:gdLst>
              <a:gd name="connsiteX0" fmla="*/ 0 w 1528011"/>
              <a:gd name="connsiteY0" fmla="*/ 0 h 1010653"/>
              <a:gd name="connsiteX1" fmla="*/ 625642 w 1528011"/>
              <a:gd name="connsiteY1" fmla="*/ 336884 h 1010653"/>
              <a:gd name="connsiteX2" fmla="*/ 854242 w 1528011"/>
              <a:gd name="connsiteY2" fmla="*/ 830179 h 1010653"/>
              <a:gd name="connsiteX3" fmla="*/ 1528011 w 1528011"/>
              <a:gd name="connsiteY3" fmla="*/ 1010653 h 101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011" h="1010653">
                <a:moveTo>
                  <a:pt x="0" y="0"/>
                </a:moveTo>
                <a:cubicBezTo>
                  <a:pt x="241634" y="99260"/>
                  <a:pt x="483268" y="198521"/>
                  <a:pt x="625642" y="336884"/>
                </a:cubicBezTo>
                <a:cubicBezTo>
                  <a:pt x="768016" y="475247"/>
                  <a:pt x="703847" y="717884"/>
                  <a:pt x="854242" y="830179"/>
                </a:cubicBezTo>
                <a:cubicBezTo>
                  <a:pt x="1004637" y="942474"/>
                  <a:pt x="1266324" y="976563"/>
                  <a:pt x="1528011" y="1010653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изогнутая 20">
            <a:extLst>
              <a:ext uri="{FF2B5EF4-FFF2-40B4-BE49-F238E27FC236}">
                <a16:creationId xmlns:a16="http://schemas.microsoft.com/office/drawing/2014/main" id="{40CE7F55-DBBC-4290-BE2E-AC4BC651A856}"/>
              </a:ext>
            </a:extLst>
          </p:cNvPr>
          <p:cNvSpPr/>
          <p:nvPr/>
        </p:nvSpPr>
        <p:spPr>
          <a:xfrm rot="5400000">
            <a:off x="3514893" y="2201172"/>
            <a:ext cx="494450" cy="4764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Стрелка: изогнутая 77">
            <a:extLst>
              <a:ext uri="{FF2B5EF4-FFF2-40B4-BE49-F238E27FC236}">
                <a16:creationId xmlns:a16="http://schemas.microsoft.com/office/drawing/2014/main" id="{29486648-29DC-4D69-BB3F-8BE59176F09C}"/>
              </a:ext>
            </a:extLst>
          </p:cNvPr>
          <p:cNvSpPr/>
          <p:nvPr/>
        </p:nvSpPr>
        <p:spPr>
          <a:xfrm rot="5400000" flipV="1">
            <a:off x="2460843" y="3594720"/>
            <a:ext cx="494450" cy="4764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9FFACEAB-B2D8-4BD9-8B3B-A7F97D2980D8}"/>
              </a:ext>
            </a:extLst>
          </p:cNvPr>
          <p:cNvSpPr/>
          <p:nvPr/>
        </p:nvSpPr>
        <p:spPr>
          <a:xfrm>
            <a:off x="8414817" y="2412858"/>
            <a:ext cx="1666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Специально не смотрим</a:t>
            </a:r>
          </a:p>
        </p:txBody>
      </p:sp>
    </p:spTree>
    <p:extLst>
      <p:ext uri="{BB962C8B-B14F-4D97-AF65-F5344CB8AC3E}">
        <p14:creationId xmlns:p14="http://schemas.microsoft.com/office/powerpoint/2010/main" val="18838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8" grpId="0" animBg="1"/>
      <p:bldP spid="21" grpId="0" animBg="1"/>
      <p:bldP spid="78" grpId="0" animBg="1"/>
      <p:bldP spid="76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8184" y="3929420"/>
            <a:ext cx="3137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Реестр рисков и возможностей</a:t>
            </a:r>
          </a:p>
          <a:p>
            <a:r>
              <a:rPr lang="ru-RU" sz="1600" dirty="0"/>
              <a:t>Идентификация рисков</a:t>
            </a:r>
          </a:p>
          <a:p>
            <a:r>
              <a:rPr lang="ru-RU" sz="1600" dirty="0"/>
              <a:t>Качественный анализ</a:t>
            </a:r>
          </a:p>
          <a:p>
            <a:r>
              <a:rPr lang="ru-RU" sz="1600" dirty="0"/>
              <a:t>Количественный анализ</a:t>
            </a:r>
          </a:p>
          <a:p>
            <a:r>
              <a:rPr lang="ru-RU" sz="1600" dirty="0"/>
              <a:t>Планирование реагирования</a:t>
            </a:r>
          </a:p>
          <a:p>
            <a:r>
              <a:rPr lang="ru-RU" sz="1600" dirty="0"/>
              <a:t>Резервы</a:t>
            </a:r>
          </a:p>
          <a:p>
            <a:r>
              <a:rPr lang="ru-RU" sz="1600" dirty="0"/>
              <a:t>База знаний</a:t>
            </a:r>
          </a:p>
        </p:txBody>
      </p:sp>
      <p:graphicFrame>
        <p:nvGraphicFramePr>
          <p:cNvPr id="3" name="Таблица 7">
            <a:extLst>
              <a:ext uri="{FF2B5EF4-FFF2-40B4-BE49-F238E27FC236}">
                <a16:creationId xmlns:a16="http://schemas.microsoft.com/office/drawing/2014/main" id="{4345AB08-FECF-41AC-B7FD-450B343C8DBD}"/>
              </a:ext>
            </a:extLst>
          </p:cNvPr>
          <p:cNvGraphicFramePr>
            <a:graphicFrameLocks noGrp="1"/>
          </p:cNvGraphicFramePr>
          <p:nvPr/>
        </p:nvGraphicFramePr>
        <p:xfrm>
          <a:off x="2244672" y="2246285"/>
          <a:ext cx="2099173" cy="92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858">
                  <a:extLst>
                    <a:ext uri="{9D8B030D-6E8A-4147-A177-3AD203B41FA5}">
                      <a16:colId xmlns:a16="http://schemas.microsoft.com/office/drawing/2014/main" val="342874687"/>
                    </a:ext>
                  </a:extLst>
                </a:gridCol>
                <a:gridCol w="357063">
                  <a:extLst>
                    <a:ext uri="{9D8B030D-6E8A-4147-A177-3AD203B41FA5}">
                      <a16:colId xmlns:a16="http://schemas.microsoft.com/office/drawing/2014/main" val="2793114519"/>
                    </a:ext>
                  </a:extLst>
                </a:gridCol>
                <a:gridCol w="357063">
                  <a:extLst>
                    <a:ext uri="{9D8B030D-6E8A-4147-A177-3AD203B41FA5}">
                      <a16:colId xmlns:a16="http://schemas.microsoft.com/office/drawing/2014/main" val="2689696160"/>
                    </a:ext>
                  </a:extLst>
                </a:gridCol>
                <a:gridCol w="357063">
                  <a:extLst>
                    <a:ext uri="{9D8B030D-6E8A-4147-A177-3AD203B41FA5}">
                      <a16:colId xmlns:a16="http://schemas.microsoft.com/office/drawing/2014/main" val="1855612523"/>
                    </a:ext>
                  </a:extLst>
                </a:gridCol>
                <a:gridCol w="357063">
                  <a:extLst>
                    <a:ext uri="{9D8B030D-6E8A-4147-A177-3AD203B41FA5}">
                      <a16:colId xmlns:a16="http://schemas.microsoft.com/office/drawing/2014/main" val="1145082215"/>
                    </a:ext>
                  </a:extLst>
                </a:gridCol>
                <a:gridCol w="357063">
                  <a:extLst>
                    <a:ext uri="{9D8B030D-6E8A-4147-A177-3AD203B41FA5}">
                      <a16:colId xmlns:a16="http://schemas.microsoft.com/office/drawing/2014/main" val="3815645569"/>
                    </a:ext>
                  </a:extLst>
                </a:gridCol>
              </a:tblGrid>
              <a:tr h="184292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extLst>
                  <a:ext uri="{0D108BD9-81ED-4DB2-BD59-A6C34878D82A}">
                    <a16:rowId xmlns:a16="http://schemas.microsoft.com/office/drawing/2014/main" val="3841074297"/>
                  </a:ext>
                </a:extLst>
              </a:tr>
              <a:tr h="184292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/>
                </a:tc>
                <a:extLst>
                  <a:ext uri="{0D108BD9-81ED-4DB2-BD59-A6C34878D82A}">
                    <a16:rowId xmlns:a16="http://schemas.microsoft.com/office/drawing/2014/main" val="3491893238"/>
                  </a:ext>
                </a:extLst>
              </a:tr>
              <a:tr h="184292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extLst>
                  <a:ext uri="{0D108BD9-81ED-4DB2-BD59-A6C34878D82A}">
                    <a16:rowId xmlns:a16="http://schemas.microsoft.com/office/drawing/2014/main" val="2920468458"/>
                  </a:ext>
                </a:extLst>
              </a:tr>
              <a:tr h="184292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extLst>
                  <a:ext uri="{0D108BD9-81ED-4DB2-BD59-A6C34878D82A}">
                    <a16:rowId xmlns:a16="http://schemas.microsoft.com/office/drawing/2014/main" val="2898776799"/>
                  </a:ext>
                </a:extLst>
              </a:tr>
              <a:tr h="184292"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44229" marR="144229" marT="72114" marB="72114"/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144229" marR="144229" marT="72114" marB="72114"/>
                </a:tc>
                <a:extLst>
                  <a:ext uri="{0D108BD9-81ED-4DB2-BD59-A6C34878D82A}">
                    <a16:rowId xmlns:a16="http://schemas.microsoft.com/office/drawing/2014/main" val="4061205422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8CA3ABA-DABF-4FF5-A210-E9EC47DAEE0A}"/>
              </a:ext>
            </a:extLst>
          </p:cNvPr>
          <p:cNvSpPr/>
          <p:nvPr/>
        </p:nvSpPr>
        <p:spPr>
          <a:xfrm>
            <a:off x="5375920" y="4086474"/>
            <a:ext cx="20162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Специально не смотрим, но есть ретроспективы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63E5AEB-BEF7-4229-B1DC-77DCDBFE5537}"/>
              </a:ext>
            </a:extLst>
          </p:cNvPr>
          <p:cNvCxnSpPr/>
          <p:nvPr/>
        </p:nvCxnSpPr>
        <p:spPr>
          <a:xfrm>
            <a:off x="8699661" y="2292570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AD4F7A1-4D6C-4192-B635-E976627C33FB}"/>
              </a:ext>
            </a:extLst>
          </p:cNvPr>
          <p:cNvCxnSpPr/>
          <p:nvPr/>
        </p:nvCxnSpPr>
        <p:spPr>
          <a:xfrm>
            <a:off x="9347733" y="230879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EEC6A0-1C24-4106-A120-4785B8FE3291}"/>
              </a:ext>
            </a:extLst>
          </p:cNvPr>
          <p:cNvSpPr txBox="1"/>
          <p:nvPr/>
        </p:nvSpPr>
        <p:spPr>
          <a:xfrm>
            <a:off x="7924835" y="2011609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9608D-6C2C-4A31-8057-1C5A37A6D3D9}"/>
              </a:ext>
            </a:extLst>
          </p:cNvPr>
          <p:cNvSpPr txBox="1"/>
          <p:nvPr/>
        </p:nvSpPr>
        <p:spPr>
          <a:xfrm>
            <a:off x="8635423" y="2011609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033353-85C6-465B-A715-BDC4B553A684}"/>
              </a:ext>
            </a:extLst>
          </p:cNvPr>
          <p:cNvSpPr txBox="1"/>
          <p:nvPr/>
        </p:nvSpPr>
        <p:spPr>
          <a:xfrm>
            <a:off x="9334298" y="2011609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16CCD2D-B503-498F-8C1F-E8ECC0CB1578}"/>
              </a:ext>
            </a:extLst>
          </p:cNvPr>
          <p:cNvSpPr/>
          <p:nvPr/>
        </p:nvSpPr>
        <p:spPr>
          <a:xfrm>
            <a:off x="8137245" y="243385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12704616-A582-4BBD-9A1C-9970EBD5D4EF}"/>
              </a:ext>
            </a:extLst>
          </p:cNvPr>
          <p:cNvSpPr/>
          <p:nvPr/>
        </p:nvSpPr>
        <p:spPr>
          <a:xfrm>
            <a:off x="8072799" y="273653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273E947-6A63-4D67-AB52-A6A1CC253A9E}"/>
              </a:ext>
            </a:extLst>
          </p:cNvPr>
          <p:cNvSpPr/>
          <p:nvPr/>
        </p:nvSpPr>
        <p:spPr>
          <a:xfrm>
            <a:off x="8121857" y="3038439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авнобедренный треугольник 40">
            <a:extLst>
              <a:ext uri="{FF2B5EF4-FFF2-40B4-BE49-F238E27FC236}">
                <a16:creationId xmlns:a16="http://schemas.microsoft.com/office/drawing/2014/main" id="{89DF0187-0769-48F4-8826-B8845EA1894E}"/>
              </a:ext>
            </a:extLst>
          </p:cNvPr>
          <p:cNvSpPr/>
          <p:nvPr/>
        </p:nvSpPr>
        <p:spPr>
          <a:xfrm>
            <a:off x="8150642" y="3368636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8EA496AE-5CB8-4C00-BC25-22F73269D981}"/>
              </a:ext>
            </a:extLst>
          </p:cNvPr>
          <p:cNvSpPr/>
          <p:nvPr/>
        </p:nvSpPr>
        <p:spPr>
          <a:xfrm>
            <a:off x="8929462" y="2370044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Шестиугольник 42">
            <a:extLst>
              <a:ext uri="{FF2B5EF4-FFF2-40B4-BE49-F238E27FC236}">
                <a16:creationId xmlns:a16="http://schemas.microsoft.com/office/drawing/2014/main" id="{0AA05527-5F18-4612-B9DE-DC6633E7DFF9}"/>
              </a:ext>
            </a:extLst>
          </p:cNvPr>
          <p:cNvSpPr/>
          <p:nvPr/>
        </p:nvSpPr>
        <p:spPr>
          <a:xfrm>
            <a:off x="9600121" y="2441593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479FC83E-1352-4BE8-BEC4-35F4C186617A}"/>
              </a:ext>
            </a:extLst>
          </p:cNvPr>
          <p:cNvSpPr/>
          <p:nvPr/>
        </p:nvSpPr>
        <p:spPr>
          <a:xfrm>
            <a:off x="8872828" y="3083595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DC67DB12-CA15-49A7-9C31-C5296DD3D5C9}"/>
              </a:ext>
            </a:extLst>
          </p:cNvPr>
          <p:cNvCxnSpPr/>
          <p:nvPr/>
        </p:nvCxnSpPr>
        <p:spPr>
          <a:xfrm>
            <a:off x="8030743" y="2998071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EEBC689-FE8B-43FB-AA09-849EE73A3CE6}"/>
              </a:ext>
            </a:extLst>
          </p:cNvPr>
          <p:cNvSpPr/>
          <p:nvPr/>
        </p:nvSpPr>
        <p:spPr>
          <a:xfrm>
            <a:off x="8150641" y="4224973"/>
            <a:ext cx="2016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Визуализация узких мест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2CE3AF1-3FCD-47FD-A85E-CB432CA3163A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id="{D79D05D6-09C1-4C38-9B74-4F561F7D2046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B08370DB-C437-4C6F-9291-37EB0A9D2253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Шестиугольник 49">
            <a:extLst>
              <a:ext uri="{FF2B5EF4-FFF2-40B4-BE49-F238E27FC236}">
                <a16:creationId xmlns:a16="http://schemas.microsoft.com/office/drawing/2014/main" id="{5F14E307-B414-4BBD-9A9C-E41A19210450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66FF6079-93D5-43AE-8D38-9352EB6408F1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D0FE507-5307-4EE2-AACA-AF05712251E3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A0382C08-5254-49B8-BBBF-99C495CDF64B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A59D7571-E3C3-493E-987B-3C4C06F2C35F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EB394C9-D652-47F9-A179-E135B8A0C8C3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16D97A0B-E9BD-4B8D-849A-D30DFCFCDBF8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021CFF3-5033-40DB-A694-9071E98C202E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A39E800-7EBD-4D29-8570-CF4989AA0A30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057E096F-A342-4766-9AE3-ED8892451C1E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495086BB-423F-48A6-AE3A-32528A85523F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252A570-C175-4E15-BE3A-11D107A9875E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id="{0892CC21-0743-4547-9A80-C189EDD1CCE5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988D5405-FBDE-41CC-A475-79E9F2776D20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Равнобедренный треугольник 66">
            <a:extLst>
              <a:ext uri="{FF2B5EF4-FFF2-40B4-BE49-F238E27FC236}">
                <a16:creationId xmlns:a16="http://schemas.microsoft.com/office/drawing/2014/main" id="{F2D0CFED-FB49-4992-9A55-6344075CBC6E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id="{B4B474E8-C715-4BF4-9810-9EC9D4F445B7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Равнобедренный треугольник 68">
            <a:extLst>
              <a:ext uri="{FF2B5EF4-FFF2-40B4-BE49-F238E27FC236}">
                <a16:creationId xmlns:a16="http://schemas.microsoft.com/office/drawing/2014/main" id="{D46C5C85-D886-4EB9-A931-AA62F154DC69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A9251C4-E453-49EE-8136-9043CC31FAAA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вправо 70">
            <a:extLst>
              <a:ext uri="{FF2B5EF4-FFF2-40B4-BE49-F238E27FC236}">
                <a16:creationId xmlns:a16="http://schemas.microsoft.com/office/drawing/2014/main" id="{70256E5A-0B80-4FB8-A489-97CA459DA1D0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: вправо 71">
            <a:extLst>
              <a:ext uri="{FF2B5EF4-FFF2-40B4-BE49-F238E27FC236}">
                <a16:creationId xmlns:a16="http://schemas.microsoft.com/office/drawing/2014/main" id="{F9DCC82A-2D42-43B1-A621-C629766E7446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вправо 72">
            <a:extLst>
              <a:ext uri="{FF2B5EF4-FFF2-40B4-BE49-F238E27FC236}">
                <a16:creationId xmlns:a16="http://schemas.microsoft.com/office/drawing/2014/main" id="{DBB568C0-0A05-49FD-93EB-5D20346DBE50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4" grpId="0"/>
      <p:bldP spid="35" grpId="0"/>
      <p:bldP spid="36" grpId="0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Качество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41699" y="1872507"/>
            <a:ext cx="27937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7 инструментов контроля качества: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Диаграмма </a:t>
            </a:r>
            <a:r>
              <a:rPr lang="ru-RU" sz="1600" dirty="0" err="1"/>
              <a:t>Ишикавы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Диаграмма разбрасывания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Диаграмма Парето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Гистограмма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Чек-лист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Контрольная карта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Блок-схема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r>
              <a:rPr lang="en-US" sz="1600" dirty="0"/>
              <a:t>QA</a:t>
            </a:r>
            <a:r>
              <a:rPr lang="ru-RU" sz="1600" dirty="0"/>
              <a:t> и </a:t>
            </a:r>
            <a:r>
              <a:rPr lang="en-US" sz="1600" dirty="0"/>
              <a:t>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Хороши ли наши практики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5015880" y="1872507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Проверка владельцем продукта во время демо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Ретроспективы похожи на работу с качеством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9FFACEAB-B2D8-4BD9-8B3B-A7F97D2980D8}"/>
              </a:ext>
            </a:extLst>
          </p:cNvPr>
          <p:cNvSpPr/>
          <p:nvPr/>
        </p:nvSpPr>
        <p:spPr>
          <a:xfrm>
            <a:off x="8275721" y="1813575"/>
            <a:ext cx="1935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Настройка ролей, входов и выходов</a:t>
            </a:r>
          </a:p>
        </p:txBody>
      </p:sp>
      <p:sp>
        <p:nvSpPr>
          <p:cNvPr id="3" name="Облачко с текстом: прямоугольное 2">
            <a:extLst>
              <a:ext uri="{FF2B5EF4-FFF2-40B4-BE49-F238E27FC236}">
                <a16:creationId xmlns:a16="http://schemas.microsoft.com/office/drawing/2014/main" id="{C98E518B-6715-4193-A27C-369C49DFF37A}"/>
              </a:ext>
            </a:extLst>
          </p:cNvPr>
          <p:cNvSpPr/>
          <p:nvPr/>
        </p:nvSpPr>
        <p:spPr>
          <a:xfrm>
            <a:off x="3889798" y="5157192"/>
            <a:ext cx="2252164" cy="1143000"/>
          </a:xfrm>
          <a:prstGeom prst="wedgeRectCallout">
            <a:avLst>
              <a:gd name="adj1" fmla="val -70767"/>
              <a:gd name="adj2" fmla="val -406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</a:rPr>
              <a:t>Ответственность менеджера, вовлечена вся команда (</a:t>
            </a:r>
            <a:r>
              <a:rPr lang="en-US" sz="1100" dirty="0">
                <a:solidFill>
                  <a:schemeClr val="tx1"/>
                </a:solidFill>
              </a:rPr>
              <a:t>TQM)</a:t>
            </a:r>
            <a:r>
              <a:rPr lang="ru-RU" sz="1100" dirty="0">
                <a:solidFill>
                  <a:schemeClr val="tx1"/>
                </a:solidFill>
              </a:rPr>
              <a:t>. Отдельные роли могут быть сосредоточены на проверка результатов в </a:t>
            </a:r>
            <a:r>
              <a:rPr lang="ru-RU" sz="1100" dirty="0" err="1">
                <a:solidFill>
                  <a:schemeClr val="tx1"/>
                </a:solidFill>
              </a:rPr>
              <a:t>инетерсова</a:t>
            </a:r>
            <a:r>
              <a:rPr lang="ru-RU" sz="1100" dirty="0">
                <a:solidFill>
                  <a:schemeClr val="tx1"/>
                </a:solidFill>
              </a:rPr>
              <a:t> пользователей и заказчиков</a:t>
            </a:r>
          </a:p>
        </p:txBody>
      </p:sp>
      <p:sp>
        <p:nvSpPr>
          <p:cNvPr id="63" name="Облачко с текстом: прямоугольное 62">
            <a:extLst>
              <a:ext uri="{FF2B5EF4-FFF2-40B4-BE49-F238E27FC236}">
                <a16:creationId xmlns:a16="http://schemas.microsoft.com/office/drawing/2014/main" id="{D4D3BADB-29C2-449A-8790-0B9B47135F7D}"/>
              </a:ext>
            </a:extLst>
          </p:cNvPr>
          <p:cNvSpPr/>
          <p:nvPr/>
        </p:nvSpPr>
        <p:spPr>
          <a:xfrm>
            <a:off x="5304221" y="4089209"/>
            <a:ext cx="2252164" cy="695808"/>
          </a:xfrm>
          <a:prstGeom prst="wedgeRectCallout">
            <a:avLst>
              <a:gd name="adj1" fmla="val -20550"/>
              <a:gd name="adj2" fmla="val -821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</a:rPr>
              <a:t>Командная ответственность + владелец продукта как адвокат пользователя</a:t>
            </a:r>
          </a:p>
        </p:txBody>
      </p:sp>
      <p:sp>
        <p:nvSpPr>
          <p:cNvPr id="64" name="Облачко с текстом: прямоугольное 63">
            <a:extLst>
              <a:ext uri="{FF2B5EF4-FFF2-40B4-BE49-F238E27FC236}">
                <a16:creationId xmlns:a16="http://schemas.microsoft.com/office/drawing/2014/main" id="{DE2A8794-2779-487B-A7DC-0242D76DCEA1}"/>
              </a:ext>
            </a:extLst>
          </p:cNvPr>
          <p:cNvSpPr/>
          <p:nvPr/>
        </p:nvSpPr>
        <p:spPr>
          <a:xfrm>
            <a:off x="8028030" y="2946413"/>
            <a:ext cx="2252164" cy="1490700"/>
          </a:xfrm>
          <a:prstGeom prst="wedgeRectCallout">
            <a:avLst>
              <a:gd name="adj1" fmla="val 18448"/>
              <a:gd name="adj2" fmla="val -667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</a:rPr>
              <a:t>Команда стремится к тотальному обеспечению качества (</a:t>
            </a:r>
            <a:r>
              <a:rPr lang="en-US" sz="1100" dirty="0">
                <a:solidFill>
                  <a:schemeClr val="tx1"/>
                </a:solidFill>
              </a:rPr>
              <a:t>TQM)</a:t>
            </a:r>
            <a:r>
              <a:rPr lang="ru-RU" sz="1100" dirty="0">
                <a:solidFill>
                  <a:schemeClr val="tx1"/>
                </a:solidFill>
              </a:rPr>
              <a:t>, менеджер помогает + отдельные роли могут фокусироваться именно на проверке результатов в интересах пользователей и заказчиков</a:t>
            </a:r>
          </a:p>
        </p:txBody>
      </p:sp>
    </p:spTree>
    <p:extLst>
      <p:ext uri="{BB962C8B-B14F-4D97-AF65-F5344CB8AC3E}">
        <p14:creationId xmlns:p14="http://schemas.microsoft.com/office/powerpoint/2010/main" val="9216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6" grpId="0"/>
      <p:bldP spid="3" grpId="0" animBg="1"/>
      <p:bldP spid="63" grpId="0" animBg="1"/>
      <p:bldP spid="64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Закупки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135561" y="1957943"/>
            <a:ext cx="3137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Планирование закупки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Осуществление закупки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Контроль закупки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Закрытие закупки</a:t>
            </a:r>
          </a:p>
          <a:p>
            <a:endParaRPr lang="ru-RU" sz="1600" dirty="0"/>
          </a:p>
          <a:p>
            <a:r>
              <a:rPr lang="ru-RU" sz="1600" dirty="0"/>
              <a:t>Типы контрактов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Fixed Price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T&amp;M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</a:t>
            </a:r>
            <a:endParaRPr lang="ru-RU" sz="16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8CA3ABA-DABF-4FF5-A210-E9EC47DAEE0A}"/>
              </a:ext>
            </a:extLst>
          </p:cNvPr>
          <p:cNvSpPr/>
          <p:nvPr/>
        </p:nvSpPr>
        <p:spPr>
          <a:xfrm>
            <a:off x="4795126" y="1897975"/>
            <a:ext cx="25875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Нужно договориться с внешней командой договориться работать по </a:t>
            </a:r>
            <a:r>
              <a:rPr lang="en-US" dirty="0"/>
              <a:t>scrum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Некоторые закупки не равны вовлечению внешней команды, а требуют долгого и тщательного планирования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EEBC689-FE8B-43FB-AA09-849EE73A3CE6}"/>
              </a:ext>
            </a:extLst>
          </p:cNvPr>
          <p:cNvSpPr/>
          <p:nvPr/>
        </p:nvSpPr>
        <p:spPr>
          <a:xfrm>
            <a:off x="8188482" y="1923119"/>
            <a:ext cx="2016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рассматривается</a:t>
            </a:r>
          </a:p>
        </p:txBody>
      </p:sp>
    </p:spTree>
    <p:extLst>
      <p:ext uri="{BB962C8B-B14F-4D97-AF65-F5344CB8AC3E}">
        <p14:creationId xmlns:p14="http://schemas.microsoft.com/office/powerpoint/2010/main" val="4669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6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Прогресс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2817" y="3838719"/>
            <a:ext cx="28022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Различные способы отслеживания планов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Отчеты по запросы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Правила заполнения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 освоенного объема</a:t>
            </a:r>
            <a:r>
              <a:rPr lang="en-US" sz="1600" dirty="0"/>
              <a:t> EVA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SPI, SV, CPI, CV</a:t>
            </a:r>
            <a:endParaRPr lang="ru-RU" sz="16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4821117" y="5429439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Burndown chart</a:t>
            </a:r>
          </a:p>
          <a:p>
            <a:r>
              <a:rPr lang="en-US" dirty="0" err="1"/>
              <a:t>Burnupchart</a:t>
            </a:r>
            <a:endParaRPr lang="en-US" dirty="0"/>
          </a:p>
          <a:p>
            <a:r>
              <a:rPr lang="en-US" dirty="0"/>
              <a:t>Agile EVA</a:t>
            </a: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7545024" y="4588113"/>
            <a:ext cx="2674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TTM (time to market)</a:t>
            </a:r>
          </a:p>
          <a:p>
            <a:r>
              <a:rPr lang="en-US" dirty="0"/>
              <a:t>LT (lead time)</a:t>
            </a:r>
          </a:p>
          <a:p>
            <a:r>
              <a:rPr lang="en-US" dirty="0"/>
              <a:t>CT (cycle time)</a:t>
            </a:r>
          </a:p>
          <a:p>
            <a:r>
              <a:rPr lang="en-US" dirty="0"/>
              <a:t>WIP (work in progress)</a:t>
            </a:r>
            <a:endParaRPr lang="ru-RU" dirty="0"/>
          </a:p>
          <a:p>
            <a:r>
              <a:rPr lang="ru-RU" dirty="0"/>
              <a:t>Кумулятивная диаграмма потока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04BEB07-7BB2-4C02-AAAD-48C8EF1D69A5}"/>
              </a:ext>
            </a:extLst>
          </p:cNvPr>
          <p:cNvCxnSpPr/>
          <p:nvPr/>
        </p:nvCxnSpPr>
        <p:spPr>
          <a:xfrm>
            <a:off x="8689752" y="211372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60F4FF6-0B60-429D-8161-F8C06A2FE89E}"/>
              </a:ext>
            </a:extLst>
          </p:cNvPr>
          <p:cNvCxnSpPr/>
          <p:nvPr/>
        </p:nvCxnSpPr>
        <p:spPr>
          <a:xfrm>
            <a:off x="9337824" y="2129954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77F22CC-D934-4385-A45E-A269812F7476}"/>
              </a:ext>
            </a:extLst>
          </p:cNvPr>
          <p:cNvSpPr txBox="1"/>
          <p:nvPr/>
        </p:nvSpPr>
        <p:spPr>
          <a:xfrm>
            <a:off x="7914926" y="1832766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639D56-FC18-487F-BC1F-EAAFCC3A27D0}"/>
              </a:ext>
            </a:extLst>
          </p:cNvPr>
          <p:cNvSpPr txBox="1"/>
          <p:nvPr/>
        </p:nvSpPr>
        <p:spPr>
          <a:xfrm>
            <a:off x="8625514" y="1832766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3178C-C166-45AC-B7E4-87A2941A5859}"/>
              </a:ext>
            </a:extLst>
          </p:cNvPr>
          <p:cNvSpPr txBox="1"/>
          <p:nvPr/>
        </p:nvSpPr>
        <p:spPr>
          <a:xfrm>
            <a:off x="9324389" y="183276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5BF3C0B-C659-4087-87A0-467F190AD1B4}"/>
              </a:ext>
            </a:extLst>
          </p:cNvPr>
          <p:cNvSpPr/>
          <p:nvPr/>
        </p:nvSpPr>
        <p:spPr>
          <a:xfrm>
            <a:off x="8127336" y="2255007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0BBA9A63-98EB-4EF5-994E-B76D57B2D49F}"/>
              </a:ext>
            </a:extLst>
          </p:cNvPr>
          <p:cNvSpPr/>
          <p:nvPr/>
        </p:nvSpPr>
        <p:spPr>
          <a:xfrm>
            <a:off x="8062890" y="2557689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15485BE-356A-4AF4-BE37-CB170944AFA0}"/>
              </a:ext>
            </a:extLst>
          </p:cNvPr>
          <p:cNvSpPr/>
          <p:nvPr/>
        </p:nvSpPr>
        <p:spPr>
          <a:xfrm>
            <a:off x="8111948" y="2859596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2C2FB55E-56BE-4367-A6F1-96463DADFB2E}"/>
              </a:ext>
            </a:extLst>
          </p:cNvPr>
          <p:cNvSpPr/>
          <p:nvPr/>
        </p:nvSpPr>
        <p:spPr>
          <a:xfrm>
            <a:off x="8140733" y="3189793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2A0C48D7-B5E8-425E-96F9-40C621D9CE92}"/>
              </a:ext>
            </a:extLst>
          </p:cNvPr>
          <p:cNvSpPr/>
          <p:nvPr/>
        </p:nvSpPr>
        <p:spPr>
          <a:xfrm>
            <a:off x="8919553" y="219120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4C85F330-59E7-49A4-A3DC-1D9B3E0BEEA6}"/>
              </a:ext>
            </a:extLst>
          </p:cNvPr>
          <p:cNvSpPr/>
          <p:nvPr/>
        </p:nvSpPr>
        <p:spPr>
          <a:xfrm>
            <a:off x="9590212" y="226275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09CEDFB-2F92-4108-9504-25E1C258A181}"/>
              </a:ext>
            </a:extLst>
          </p:cNvPr>
          <p:cNvCxnSpPr/>
          <p:nvPr/>
        </p:nvCxnSpPr>
        <p:spPr>
          <a:xfrm>
            <a:off x="5092907" y="5172250"/>
            <a:ext cx="18215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3D38A30-E411-4871-AD9F-F1ECDCEB899A}"/>
              </a:ext>
            </a:extLst>
          </p:cNvPr>
          <p:cNvCxnSpPr/>
          <p:nvPr/>
        </p:nvCxnSpPr>
        <p:spPr>
          <a:xfrm flipV="1">
            <a:off x="5091274" y="3923320"/>
            <a:ext cx="0" cy="1244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B6E5473-40BB-424B-A1FB-663EE0236103}"/>
              </a:ext>
            </a:extLst>
          </p:cNvPr>
          <p:cNvCxnSpPr/>
          <p:nvPr/>
        </p:nvCxnSpPr>
        <p:spPr>
          <a:xfrm>
            <a:off x="5091274" y="4149080"/>
            <a:ext cx="1450526" cy="101914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93338DD6-3317-4776-B919-EEA45869988E}"/>
              </a:ext>
            </a:extLst>
          </p:cNvPr>
          <p:cNvSpPr/>
          <p:nvPr/>
        </p:nvSpPr>
        <p:spPr>
          <a:xfrm>
            <a:off x="5085348" y="4174959"/>
            <a:ext cx="1528011" cy="1010653"/>
          </a:xfrm>
          <a:custGeom>
            <a:avLst/>
            <a:gdLst>
              <a:gd name="connsiteX0" fmla="*/ 0 w 1528011"/>
              <a:gd name="connsiteY0" fmla="*/ 0 h 1010653"/>
              <a:gd name="connsiteX1" fmla="*/ 625642 w 1528011"/>
              <a:gd name="connsiteY1" fmla="*/ 336884 h 1010653"/>
              <a:gd name="connsiteX2" fmla="*/ 854242 w 1528011"/>
              <a:gd name="connsiteY2" fmla="*/ 830179 h 1010653"/>
              <a:gd name="connsiteX3" fmla="*/ 1528011 w 1528011"/>
              <a:gd name="connsiteY3" fmla="*/ 1010653 h 101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011" h="1010653">
                <a:moveTo>
                  <a:pt x="0" y="0"/>
                </a:moveTo>
                <a:cubicBezTo>
                  <a:pt x="241634" y="99260"/>
                  <a:pt x="483268" y="198521"/>
                  <a:pt x="625642" y="336884"/>
                </a:cubicBezTo>
                <a:cubicBezTo>
                  <a:pt x="768016" y="475247"/>
                  <a:pt x="703847" y="717884"/>
                  <a:pt x="854242" y="830179"/>
                </a:cubicBezTo>
                <a:cubicBezTo>
                  <a:pt x="1004637" y="942474"/>
                  <a:pt x="1266324" y="976563"/>
                  <a:pt x="1528011" y="1010653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B359A84-F726-40C3-A4A4-A4F3B2C2EF7C}"/>
              </a:ext>
            </a:extLst>
          </p:cNvPr>
          <p:cNvSpPr/>
          <p:nvPr/>
        </p:nvSpPr>
        <p:spPr>
          <a:xfrm>
            <a:off x="8862919" y="2904752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7FAE69B-32E7-4221-A44B-335B58506FBE}"/>
              </a:ext>
            </a:extLst>
          </p:cNvPr>
          <p:cNvCxnSpPr/>
          <p:nvPr/>
        </p:nvCxnSpPr>
        <p:spPr>
          <a:xfrm>
            <a:off x="8020834" y="2819228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77795A0C-1FF2-4820-B565-1431C02A312B}"/>
              </a:ext>
            </a:extLst>
          </p:cNvPr>
          <p:cNvCxnSpPr>
            <a:cxnSpLocks/>
          </p:cNvCxnSpPr>
          <p:nvPr/>
        </p:nvCxnSpPr>
        <p:spPr>
          <a:xfrm>
            <a:off x="8234472" y="4403315"/>
            <a:ext cx="18215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B48A91EB-4FE3-4230-9429-B814A2D6B566}"/>
              </a:ext>
            </a:extLst>
          </p:cNvPr>
          <p:cNvCxnSpPr>
            <a:cxnSpLocks/>
          </p:cNvCxnSpPr>
          <p:nvPr/>
        </p:nvCxnSpPr>
        <p:spPr>
          <a:xfrm flipH="1" flipV="1">
            <a:off x="8227767" y="3683236"/>
            <a:ext cx="5073" cy="716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E78739F9-B67A-4011-A3AC-74DA6509C189}"/>
              </a:ext>
            </a:extLst>
          </p:cNvPr>
          <p:cNvSpPr/>
          <p:nvPr/>
        </p:nvSpPr>
        <p:spPr>
          <a:xfrm>
            <a:off x="8262973" y="4113807"/>
            <a:ext cx="1828800" cy="292231"/>
          </a:xfrm>
          <a:custGeom>
            <a:avLst/>
            <a:gdLst>
              <a:gd name="connsiteX0" fmla="*/ 0 w 1828800"/>
              <a:gd name="connsiteY0" fmla="*/ 292231 h 292231"/>
              <a:gd name="connsiteX1" fmla="*/ 806116 w 1828800"/>
              <a:gd name="connsiteY1" fmla="*/ 220042 h 292231"/>
              <a:gd name="connsiteX2" fmla="*/ 1275347 w 1828800"/>
              <a:gd name="connsiteY2" fmla="*/ 39568 h 292231"/>
              <a:gd name="connsiteX3" fmla="*/ 1696452 w 1828800"/>
              <a:gd name="connsiteY3" fmla="*/ 3473 h 292231"/>
              <a:gd name="connsiteX4" fmla="*/ 1828800 w 1828800"/>
              <a:gd name="connsiteY4" fmla="*/ 3473 h 29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292231">
                <a:moveTo>
                  <a:pt x="0" y="292231"/>
                </a:moveTo>
                <a:cubicBezTo>
                  <a:pt x="296779" y="277192"/>
                  <a:pt x="593558" y="262153"/>
                  <a:pt x="806116" y="220042"/>
                </a:cubicBezTo>
                <a:cubicBezTo>
                  <a:pt x="1018674" y="177931"/>
                  <a:pt x="1126958" y="75663"/>
                  <a:pt x="1275347" y="39568"/>
                </a:cubicBezTo>
                <a:cubicBezTo>
                  <a:pt x="1423736" y="3473"/>
                  <a:pt x="1604210" y="9489"/>
                  <a:pt x="1696452" y="3473"/>
                </a:cubicBezTo>
                <a:cubicBezTo>
                  <a:pt x="1788694" y="-2543"/>
                  <a:pt x="1808747" y="465"/>
                  <a:pt x="1828800" y="34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2385C14D-81EB-4FB4-BCAA-68342AFAD38E}"/>
              </a:ext>
            </a:extLst>
          </p:cNvPr>
          <p:cNvSpPr/>
          <p:nvPr/>
        </p:nvSpPr>
        <p:spPr>
          <a:xfrm>
            <a:off x="8238910" y="3864616"/>
            <a:ext cx="1812033" cy="409074"/>
          </a:xfrm>
          <a:custGeom>
            <a:avLst/>
            <a:gdLst>
              <a:gd name="connsiteX0" fmla="*/ 0 w 1696452"/>
              <a:gd name="connsiteY0" fmla="*/ 409074 h 409074"/>
              <a:gd name="connsiteX1" fmla="*/ 421105 w 1696452"/>
              <a:gd name="connsiteY1" fmla="*/ 360947 h 409074"/>
              <a:gd name="connsiteX2" fmla="*/ 757989 w 1696452"/>
              <a:gd name="connsiteY2" fmla="*/ 168442 h 409074"/>
              <a:gd name="connsiteX3" fmla="*/ 1263315 w 1696452"/>
              <a:gd name="connsiteY3" fmla="*/ 120316 h 409074"/>
              <a:gd name="connsiteX4" fmla="*/ 1696452 w 1696452"/>
              <a:gd name="connsiteY4" fmla="*/ 0 h 40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6452" h="409074">
                <a:moveTo>
                  <a:pt x="0" y="409074"/>
                </a:moveTo>
                <a:cubicBezTo>
                  <a:pt x="147387" y="405063"/>
                  <a:pt x="294774" y="401052"/>
                  <a:pt x="421105" y="360947"/>
                </a:cubicBezTo>
                <a:cubicBezTo>
                  <a:pt x="547436" y="320842"/>
                  <a:pt x="617621" y="208547"/>
                  <a:pt x="757989" y="168442"/>
                </a:cubicBezTo>
                <a:cubicBezTo>
                  <a:pt x="898357" y="128337"/>
                  <a:pt x="1106904" y="148390"/>
                  <a:pt x="1263315" y="120316"/>
                </a:cubicBezTo>
                <a:cubicBezTo>
                  <a:pt x="1419726" y="92242"/>
                  <a:pt x="1558089" y="46121"/>
                  <a:pt x="169645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CADB0C3D-15C3-4C5A-9706-228CF416353F}"/>
              </a:ext>
            </a:extLst>
          </p:cNvPr>
          <p:cNvSpPr/>
          <p:nvPr/>
        </p:nvSpPr>
        <p:spPr>
          <a:xfrm>
            <a:off x="8226878" y="3768364"/>
            <a:ext cx="1828800" cy="286475"/>
          </a:xfrm>
          <a:custGeom>
            <a:avLst/>
            <a:gdLst>
              <a:gd name="connsiteX0" fmla="*/ 0 w 1828800"/>
              <a:gd name="connsiteY0" fmla="*/ 240632 h 286475"/>
              <a:gd name="connsiteX1" fmla="*/ 372979 w 1828800"/>
              <a:gd name="connsiteY1" fmla="*/ 276727 h 286475"/>
              <a:gd name="connsiteX2" fmla="*/ 649705 w 1828800"/>
              <a:gd name="connsiteY2" fmla="*/ 84221 h 286475"/>
              <a:gd name="connsiteX3" fmla="*/ 1094874 w 1828800"/>
              <a:gd name="connsiteY3" fmla="*/ 72190 h 286475"/>
              <a:gd name="connsiteX4" fmla="*/ 1828800 w 1828800"/>
              <a:gd name="connsiteY4" fmla="*/ 0 h 2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286475">
                <a:moveTo>
                  <a:pt x="0" y="240632"/>
                </a:moveTo>
                <a:cubicBezTo>
                  <a:pt x="132347" y="271713"/>
                  <a:pt x="264695" y="302795"/>
                  <a:pt x="372979" y="276727"/>
                </a:cubicBezTo>
                <a:cubicBezTo>
                  <a:pt x="481263" y="250659"/>
                  <a:pt x="529389" y="118310"/>
                  <a:pt x="649705" y="84221"/>
                </a:cubicBezTo>
                <a:cubicBezTo>
                  <a:pt x="770021" y="50131"/>
                  <a:pt x="898358" y="86227"/>
                  <a:pt x="1094874" y="72190"/>
                </a:cubicBezTo>
                <a:cubicBezTo>
                  <a:pt x="1291390" y="58153"/>
                  <a:pt x="1560095" y="29076"/>
                  <a:pt x="18288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Шестиугольник 78">
            <a:extLst>
              <a:ext uri="{FF2B5EF4-FFF2-40B4-BE49-F238E27FC236}">
                <a16:creationId xmlns:a16="http://schemas.microsoft.com/office/drawing/2014/main" id="{849F951B-430C-475D-B768-93B2BEA3CCFE}"/>
              </a:ext>
            </a:extLst>
          </p:cNvPr>
          <p:cNvSpPr/>
          <p:nvPr/>
        </p:nvSpPr>
        <p:spPr>
          <a:xfrm>
            <a:off x="2092242" y="1896128"/>
            <a:ext cx="2196078" cy="1872622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DD085D4-3638-4ADC-B71F-1C7BF399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57" y="1967702"/>
            <a:ext cx="473891" cy="47389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F61859F-CCA0-49BE-9C59-013D7FF5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07" y="2203212"/>
            <a:ext cx="715928" cy="38722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193639E-46D3-493A-B68A-173A94F4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94" y="2915362"/>
            <a:ext cx="802138" cy="727133"/>
          </a:xfrm>
          <a:prstGeom prst="rect">
            <a:avLst/>
          </a:prstGeom>
        </p:spPr>
      </p:pic>
      <p:cxnSp>
        <p:nvCxnSpPr>
          <p:cNvPr id="83" name="Соединитель: уступ 82">
            <a:extLst>
              <a:ext uri="{FF2B5EF4-FFF2-40B4-BE49-F238E27FC236}">
                <a16:creationId xmlns:a16="http://schemas.microsoft.com/office/drawing/2014/main" id="{77EC1CE9-908A-42FE-9670-876ABEB65CB2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3148547" y="2001801"/>
            <a:ext cx="412124" cy="2014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: уступ 83">
            <a:extLst>
              <a:ext uri="{FF2B5EF4-FFF2-40B4-BE49-F238E27FC236}">
                <a16:creationId xmlns:a16="http://schemas.microsoft.com/office/drawing/2014/main" id="{D1D2F8BE-07EE-4D1D-92AA-C314139E11A7}"/>
              </a:ext>
            </a:extLst>
          </p:cNvPr>
          <p:cNvCxnSpPr>
            <a:cxnSpLocks/>
            <a:stCxn id="81" idx="2"/>
            <a:endCxn id="82" idx="0"/>
          </p:cNvCxnSpPr>
          <p:nvPr/>
        </p:nvCxnSpPr>
        <p:spPr>
          <a:xfrm rot="5400000">
            <a:off x="3175854" y="2530542"/>
            <a:ext cx="324929" cy="444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1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18" grpId="0" animBg="1"/>
      <p:bldP spid="63" grpId="0" animBg="1"/>
      <p:bldP spid="5" grpId="0" animBg="1"/>
      <p:bldP spid="15" grpId="0" animBg="1"/>
      <p:bldP spid="17" grpId="0" animBg="1"/>
      <p:bldP spid="79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2817" y="3838720"/>
            <a:ext cx="2802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Менеджер проекта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интегратор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формирует и удерживает команду специалистов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контролирует связанность планов, их взаимное влияние и соответствие ограничениям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4803647" y="3949844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Команда сама организует работу в итерации согласно приоритетам владельца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Владелец продукта – интегратор в рамках продукта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7545024" y="4588113"/>
            <a:ext cx="2674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Тот, кто совместно с командой придумал и настроил поток задач, тот, кто обеспечивает стык с другими методами и командами, часовщик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04BEB07-7BB2-4C02-AAAD-48C8EF1D69A5}"/>
              </a:ext>
            </a:extLst>
          </p:cNvPr>
          <p:cNvCxnSpPr/>
          <p:nvPr/>
        </p:nvCxnSpPr>
        <p:spPr>
          <a:xfrm>
            <a:off x="8689752" y="211372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60F4FF6-0B60-429D-8161-F8C06A2FE89E}"/>
              </a:ext>
            </a:extLst>
          </p:cNvPr>
          <p:cNvCxnSpPr/>
          <p:nvPr/>
        </p:nvCxnSpPr>
        <p:spPr>
          <a:xfrm>
            <a:off x="9337824" y="2129954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77F22CC-D934-4385-A45E-A269812F7476}"/>
              </a:ext>
            </a:extLst>
          </p:cNvPr>
          <p:cNvSpPr txBox="1"/>
          <p:nvPr/>
        </p:nvSpPr>
        <p:spPr>
          <a:xfrm>
            <a:off x="7914926" y="1832766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639D56-FC18-487F-BC1F-EAAFCC3A27D0}"/>
              </a:ext>
            </a:extLst>
          </p:cNvPr>
          <p:cNvSpPr txBox="1"/>
          <p:nvPr/>
        </p:nvSpPr>
        <p:spPr>
          <a:xfrm>
            <a:off x="8625514" y="1832766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3178C-C166-45AC-B7E4-87A2941A5859}"/>
              </a:ext>
            </a:extLst>
          </p:cNvPr>
          <p:cNvSpPr txBox="1"/>
          <p:nvPr/>
        </p:nvSpPr>
        <p:spPr>
          <a:xfrm>
            <a:off x="9324389" y="183276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5BF3C0B-C659-4087-87A0-467F190AD1B4}"/>
              </a:ext>
            </a:extLst>
          </p:cNvPr>
          <p:cNvSpPr/>
          <p:nvPr/>
        </p:nvSpPr>
        <p:spPr>
          <a:xfrm>
            <a:off x="8127336" y="2255007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0BBA9A63-98EB-4EF5-994E-B76D57B2D49F}"/>
              </a:ext>
            </a:extLst>
          </p:cNvPr>
          <p:cNvSpPr/>
          <p:nvPr/>
        </p:nvSpPr>
        <p:spPr>
          <a:xfrm>
            <a:off x="8062890" y="2557689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15485BE-356A-4AF4-BE37-CB170944AFA0}"/>
              </a:ext>
            </a:extLst>
          </p:cNvPr>
          <p:cNvSpPr/>
          <p:nvPr/>
        </p:nvSpPr>
        <p:spPr>
          <a:xfrm>
            <a:off x="8111948" y="2859596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2C2FB55E-56BE-4367-A6F1-96463DADFB2E}"/>
              </a:ext>
            </a:extLst>
          </p:cNvPr>
          <p:cNvSpPr/>
          <p:nvPr/>
        </p:nvSpPr>
        <p:spPr>
          <a:xfrm>
            <a:off x="8140733" y="3189793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2A0C48D7-B5E8-425E-96F9-40C621D9CE92}"/>
              </a:ext>
            </a:extLst>
          </p:cNvPr>
          <p:cNvSpPr/>
          <p:nvPr/>
        </p:nvSpPr>
        <p:spPr>
          <a:xfrm>
            <a:off x="8919553" y="219120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4C85F330-59E7-49A4-A3DC-1D9B3E0BEEA6}"/>
              </a:ext>
            </a:extLst>
          </p:cNvPr>
          <p:cNvSpPr/>
          <p:nvPr/>
        </p:nvSpPr>
        <p:spPr>
          <a:xfrm>
            <a:off x="9590212" y="226275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B359A84-F726-40C3-A4A4-A4F3B2C2EF7C}"/>
              </a:ext>
            </a:extLst>
          </p:cNvPr>
          <p:cNvSpPr/>
          <p:nvPr/>
        </p:nvSpPr>
        <p:spPr>
          <a:xfrm>
            <a:off x="8862919" y="2904752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7FAE69B-32E7-4221-A44B-335B58506FBE}"/>
              </a:ext>
            </a:extLst>
          </p:cNvPr>
          <p:cNvCxnSpPr/>
          <p:nvPr/>
        </p:nvCxnSpPr>
        <p:spPr>
          <a:xfrm>
            <a:off x="8020834" y="2819228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Шестиугольник 78">
            <a:extLst>
              <a:ext uri="{FF2B5EF4-FFF2-40B4-BE49-F238E27FC236}">
                <a16:creationId xmlns:a16="http://schemas.microsoft.com/office/drawing/2014/main" id="{849F951B-430C-475D-B768-93B2BEA3CCFE}"/>
              </a:ext>
            </a:extLst>
          </p:cNvPr>
          <p:cNvSpPr/>
          <p:nvPr/>
        </p:nvSpPr>
        <p:spPr>
          <a:xfrm>
            <a:off x="2092242" y="1896128"/>
            <a:ext cx="2196078" cy="1872622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DD085D4-3638-4ADC-B71F-1C7BF399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57" y="1967702"/>
            <a:ext cx="473891" cy="47389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F61859F-CCA0-49BE-9C59-013D7FF5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07" y="2203212"/>
            <a:ext cx="715928" cy="38722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193639E-46D3-493A-B68A-173A94F4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94" y="2915362"/>
            <a:ext cx="802138" cy="727133"/>
          </a:xfrm>
          <a:prstGeom prst="rect">
            <a:avLst/>
          </a:prstGeom>
        </p:spPr>
      </p:pic>
      <p:cxnSp>
        <p:nvCxnSpPr>
          <p:cNvPr id="83" name="Соединитель: уступ 82">
            <a:extLst>
              <a:ext uri="{FF2B5EF4-FFF2-40B4-BE49-F238E27FC236}">
                <a16:creationId xmlns:a16="http://schemas.microsoft.com/office/drawing/2014/main" id="{77EC1CE9-908A-42FE-9670-876ABEB65CB2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3148547" y="2001801"/>
            <a:ext cx="412124" cy="2014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: уступ 83">
            <a:extLst>
              <a:ext uri="{FF2B5EF4-FFF2-40B4-BE49-F238E27FC236}">
                <a16:creationId xmlns:a16="http://schemas.microsoft.com/office/drawing/2014/main" id="{D1D2F8BE-07EE-4D1D-92AA-C314139E11A7}"/>
              </a:ext>
            </a:extLst>
          </p:cNvPr>
          <p:cNvCxnSpPr>
            <a:cxnSpLocks/>
            <a:stCxn id="81" idx="2"/>
            <a:endCxn id="82" idx="0"/>
          </p:cNvCxnSpPr>
          <p:nvPr/>
        </p:nvCxnSpPr>
        <p:spPr>
          <a:xfrm rot="5400000">
            <a:off x="3175854" y="2530542"/>
            <a:ext cx="324929" cy="444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BB5F4-4C23-47F5-9E77-8B1AAA9EE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238" y="3964811"/>
            <a:ext cx="637611" cy="689309"/>
          </a:xfrm>
          <a:prstGeom prst="rect">
            <a:avLst/>
          </a:prstGeom>
        </p:spPr>
      </p:pic>
      <p:sp>
        <p:nvSpPr>
          <p:cNvPr id="4" name="Облачко с текстом: прямоугольное 3">
            <a:extLst>
              <a:ext uri="{FF2B5EF4-FFF2-40B4-BE49-F238E27FC236}">
                <a16:creationId xmlns:a16="http://schemas.microsoft.com/office/drawing/2014/main" id="{484E3993-4D6B-472E-9F55-1F7A050F7DC1}"/>
              </a:ext>
            </a:extLst>
          </p:cNvPr>
          <p:cNvSpPr/>
          <p:nvPr/>
        </p:nvSpPr>
        <p:spPr>
          <a:xfrm>
            <a:off x="7914925" y="1795474"/>
            <a:ext cx="2196078" cy="1872622"/>
          </a:xfrm>
          <a:prstGeom prst="wedgeRectCallout">
            <a:avLst>
              <a:gd name="adj1" fmla="val -4944"/>
              <a:gd name="adj2" fmla="val 785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8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63" grpId="0" animBg="1"/>
      <p:bldP spid="79" grpId="0" animBg="1"/>
      <p:bldP spid="4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713-25D6-4515-B084-C5C044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Закрытие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F6DDD-3155-44E4-B3E1-8DB9852414BA}"/>
              </a:ext>
            </a:extLst>
          </p:cNvPr>
          <p:cNvSpPr txBox="1"/>
          <p:nvPr/>
        </p:nvSpPr>
        <p:spPr>
          <a:xfrm>
            <a:off x="2911603" y="1471798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PMI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D38A6-9DB5-4060-BFF1-3676B674ADA8}"/>
              </a:ext>
            </a:extLst>
          </p:cNvPr>
          <p:cNvSpPr txBox="1"/>
          <p:nvPr/>
        </p:nvSpPr>
        <p:spPr>
          <a:xfrm>
            <a:off x="5683868" y="139237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Scrum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E235E-0354-4E35-A825-D2466C154501}"/>
              </a:ext>
            </a:extLst>
          </p:cNvPr>
          <p:cNvSpPr txBox="1"/>
          <p:nvPr/>
        </p:nvSpPr>
        <p:spPr>
          <a:xfrm>
            <a:off x="8635841" y="1417638"/>
            <a:ext cx="96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Kanban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C7ED0-EF80-44B4-9F91-DDCE9800C91D}"/>
              </a:ext>
            </a:extLst>
          </p:cNvPr>
          <p:cNvSpPr txBox="1"/>
          <p:nvPr/>
        </p:nvSpPr>
        <p:spPr>
          <a:xfrm>
            <a:off x="2012817" y="3838720"/>
            <a:ext cx="2802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Сдача-приемка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 всем протяжении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Формальное завершение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Высвобождение ресурсов и команды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Фиксация </a:t>
            </a:r>
            <a:r>
              <a:rPr lang="en-US" sz="1600" dirty="0"/>
              <a:t>Lessons Learned</a:t>
            </a:r>
            <a:endParaRPr lang="ru-RU" sz="16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DB46AD9-15F9-4B7D-B6C0-3F42973ED33E}"/>
              </a:ext>
            </a:extLst>
          </p:cNvPr>
          <p:cNvSpPr/>
          <p:nvPr/>
        </p:nvSpPr>
        <p:spPr>
          <a:xfrm>
            <a:off x="4803647" y="3949844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После каждой итерации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Демонстрация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Ретроспективы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E003FB-63B6-4EB5-A071-2626D8FB8089}"/>
              </a:ext>
            </a:extLst>
          </p:cNvPr>
          <p:cNvSpPr/>
          <p:nvPr/>
        </p:nvSpPr>
        <p:spPr>
          <a:xfrm>
            <a:off x="8048426" y="3693735"/>
            <a:ext cx="2092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Результаты работы по приоритетам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577797F-D308-4E52-AA96-D79AEA064024}"/>
              </a:ext>
            </a:extLst>
          </p:cNvPr>
          <p:cNvSpPr/>
          <p:nvPr/>
        </p:nvSpPr>
        <p:spPr>
          <a:xfrm>
            <a:off x="5015880" y="1896128"/>
            <a:ext cx="1008112" cy="1689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64933C2-6105-4941-8F04-C9D2222BFA9F}"/>
              </a:ext>
            </a:extLst>
          </p:cNvPr>
          <p:cNvSpPr/>
          <p:nvPr/>
        </p:nvSpPr>
        <p:spPr>
          <a:xfrm>
            <a:off x="5637052" y="221472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33528EFA-3206-42CC-8251-8747CAA46A22}"/>
              </a:ext>
            </a:extLst>
          </p:cNvPr>
          <p:cNvSpPr/>
          <p:nvPr/>
        </p:nvSpPr>
        <p:spPr>
          <a:xfrm>
            <a:off x="5091275" y="2759691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722AB215-2A13-4535-A2C0-D2532BC22061}"/>
              </a:ext>
            </a:extLst>
          </p:cNvPr>
          <p:cNvSpPr/>
          <p:nvPr/>
        </p:nvSpPr>
        <p:spPr>
          <a:xfrm>
            <a:off x="5601280" y="3090277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706CD1-EAF1-414A-9E9E-AB3DB3BC9942}"/>
              </a:ext>
            </a:extLst>
          </p:cNvPr>
          <p:cNvSpPr/>
          <p:nvPr/>
        </p:nvSpPr>
        <p:spPr>
          <a:xfrm>
            <a:off x="5142878" y="2011610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2C24EDB-65E7-465B-A271-4108E337B4B0}"/>
              </a:ext>
            </a:extLst>
          </p:cNvPr>
          <p:cNvSpPr/>
          <p:nvPr/>
        </p:nvSpPr>
        <p:spPr>
          <a:xfrm>
            <a:off x="5642193" y="2665493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9FB8C52-8DE7-427C-9CCC-67AB4961D038}"/>
              </a:ext>
            </a:extLst>
          </p:cNvPr>
          <p:cNvSpPr/>
          <p:nvPr/>
        </p:nvSpPr>
        <p:spPr>
          <a:xfrm>
            <a:off x="5135749" y="3265597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BD8F033B-82EC-4943-9FCC-FBCA01F5A3CD}"/>
              </a:ext>
            </a:extLst>
          </p:cNvPr>
          <p:cNvSpPr/>
          <p:nvPr/>
        </p:nvSpPr>
        <p:spPr>
          <a:xfrm>
            <a:off x="5344902" y="303329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B9C62D08-0682-4B4B-BAA0-4FA83C71022D}"/>
              </a:ext>
            </a:extLst>
          </p:cNvPr>
          <p:cNvSpPr/>
          <p:nvPr/>
        </p:nvSpPr>
        <p:spPr>
          <a:xfrm>
            <a:off x="5199095" y="2370044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744A0A05-9946-417F-A791-11B1D19E9695}"/>
              </a:ext>
            </a:extLst>
          </p:cNvPr>
          <p:cNvSpPr/>
          <p:nvPr/>
        </p:nvSpPr>
        <p:spPr>
          <a:xfrm>
            <a:off x="5444378" y="3318949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5BF8B36-7529-4A02-A5E5-AA4E58229BAA}"/>
              </a:ext>
            </a:extLst>
          </p:cNvPr>
          <p:cNvSpPr/>
          <p:nvPr/>
        </p:nvSpPr>
        <p:spPr>
          <a:xfrm>
            <a:off x="5414961" y="2459683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EA498B4-9009-4206-A4F4-62FF9694011C}"/>
              </a:ext>
            </a:extLst>
          </p:cNvPr>
          <p:cNvSpPr/>
          <p:nvPr/>
        </p:nvSpPr>
        <p:spPr>
          <a:xfrm>
            <a:off x="5433725" y="1966984"/>
            <a:ext cx="222091" cy="222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3369A2-5FC6-425B-9178-444C1D20903F}"/>
              </a:ext>
            </a:extLst>
          </p:cNvPr>
          <p:cNvSpPr/>
          <p:nvPr/>
        </p:nvSpPr>
        <p:spPr>
          <a:xfrm>
            <a:off x="6506885" y="2956392"/>
            <a:ext cx="648072" cy="624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EB0182-599B-4B03-9EF7-A1DD456EB111}"/>
              </a:ext>
            </a:extLst>
          </p:cNvPr>
          <p:cNvSpPr/>
          <p:nvPr/>
        </p:nvSpPr>
        <p:spPr>
          <a:xfrm>
            <a:off x="6506886" y="1893356"/>
            <a:ext cx="398539" cy="473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5034DD8-9B13-46D1-9B07-32421EB2C23A}"/>
              </a:ext>
            </a:extLst>
          </p:cNvPr>
          <p:cNvSpPr/>
          <p:nvPr/>
        </p:nvSpPr>
        <p:spPr>
          <a:xfrm>
            <a:off x="6504266" y="2469026"/>
            <a:ext cx="648071" cy="42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034058-3879-477A-B5D9-44B60890DD2B}"/>
              </a:ext>
            </a:extLst>
          </p:cNvPr>
          <p:cNvSpPr/>
          <p:nvPr/>
        </p:nvSpPr>
        <p:spPr>
          <a:xfrm>
            <a:off x="6527702" y="2029612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DC85CA1-4561-4E3C-ABBC-0B261DF1EA39}"/>
              </a:ext>
            </a:extLst>
          </p:cNvPr>
          <p:cNvSpPr/>
          <p:nvPr/>
        </p:nvSpPr>
        <p:spPr>
          <a:xfrm>
            <a:off x="6575985" y="2553041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28B5B4E5-42C9-4DBA-83BF-D5181DC6A83B}"/>
              </a:ext>
            </a:extLst>
          </p:cNvPr>
          <p:cNvSpPr/>
          <p:nvPr/>
        </p:nvSpPr>
        <p:spPr>
          <a:xfrm>
            <a:off x="6876906" y="2578199"/>
            <a:ext cx="175035" cy="15089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E459A1EF-CF25-488A-A68D-F15953C8B812}"/>
              </a:ext>
            </a:extLst>
          </p:cNvPr>
          <p:cNvSpPr/>
          <p:nvPr/>
        </p:nvSpPr>
        <p:spPr>
          <a:xfrm>
            <a:off x="6646834" y="3306582"/>
            <a:ext cx="320209" cy="238381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3AA467BE-3252-4593-A227-A3DD3A5D27AB}"/>
              </a:ext>
            </a:extLst>
          </p:cNvPr>
          <p:cNvSpPr/>
          <p:nvPr/>
        </p:nvSpPr>
        <p:spPr>
          <a:xfrm>
            <a:off x="6863017" y="3091000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62968A-00C1-43BD-983B-C1B6D6890F80}"/>
              </a:ext>
            </a:extLst>
          </p:cNvPr>
          <p:cNvSpPr/>
          <p:nvPr/>
        </p:nvSpPr>
        <p:spPr>
          <a:xfrm>
            <a:off x="6541801" y="3029088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5199F80A-161F-41D8-9D63-A992277B503A}"/>
              </a:ext>
            </a:extLst>
          </p:cNvPr>
          <p:cNvSpPr/>
          <p:nvPr/>
        </p:nvSpPr>
        <p:spPr>
          <a:xfrm>
            <a:off x="6062337" y="2550500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право 60">
            <a:extLst>
              <a:ext uri="{FF2B5EF4-FFF2-40B4-BE49-F238E27FC236}">
                <a16:creationId xmlns:a16="http://schemas.microsoft.com/office/drawing/2014/main" id="{B02AEF5E-49F5-435E-8BE4-9112C1E02B25}"/>
              </a:ext>
            </a:extLst>
          </p:cNvPr>
          <p:cNvSpPr/>
          <p:nvPr/>
        </p:nvSpPr>
        <p:spPr>
          <a:xfrm>
            <a:off x="6062337" y="1996015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9D0EF12B-2C26-43BF-9B20-B6AB1E52112E}"/>
              </a:ext>
            </a:extLst>
          </p:cNvPr>
          <p:cNvSpPr/>
          <p:nvPr/>
        </p:nvSpPr>
        <p:spPr>
          <a:xfrm>
            <a:off x="6062337" y="3162757"/>
            <a:ext cx="344153" cy="23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04BEB07-7BB2-4C02-AAAD-48C8EF1D69A5}"/>
              </a:ext>
            </a:extLst>
          </p:cNvPr>
          <p:cNvCxnSpPr/>
          <p:nvPr/>
        </p:nvCxnSpPr>
        <p:spPr>
          <a:xfrm>
            <a:off x="8689752" y="2113727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60F4FF6-0B60-429D-8161-F8C06A2FE89E}"/>
              </a:ext>
            </a:extLst>
          </p:cNvPr>
          <p:cNvCxnSpPr/>
          <p:nvPr/>
        </p:nvCxnSpPr>
        <p:spPr>
          <a:xfrm>
            <a:off x="9337824" y="2129954"/>
            <a:ext cx="0" cy="129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77F22CC-D934-4385-A45E-A269812F7476}"/>
              </a:ext>
            </a:extLst>
          </p:cNvPr>
          <p:cNvSpPr txBox="1"/>
          <p:nvPr/>
        </p:nvSpPr>
        <p:spPr>
          <a:xfrm>
            <a:off x="7914926" y="1832766"/>
            <a:ext cx="77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</a:t>
            </a:r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639D56-FC18-487F-BC1F-EAAFCC3A27D0}"/>
              </a:ext>
            </a:extLst>
          </p:cNvPr>
          <p:cNvSpPr txBox="1"/>
          <p:nvPr/>
        </p:nvSpPr>
        <p:spPr>
          <a:xfrm>
            <a:off x="8625514" y="1832766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Doing</a:t>
            </a:r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73178C-C166-45AC-B7E4-87A2941A5859}"/>
              </a:ext>
            </a:extLst>
          </p:cNvPr>
          <p:cNvSpPr txBox="1"/>
          <p:nvPr/>
        </p:nvSpPr>
        <p:spPr>
          <a:xfrm>
            <a:off x="9324389" y="183276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  <a:endParaRPr lang="ru-RU" dirty="0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5BF3C0B-C659-4087-87A0-467F190AD1B4}"/>
              </a:ext>
            </a:extLst>
          </p:cNvPr>
          <p:cNvSpPr/>
          <p:nvPr/>
        </p:nvSpPr>
        <p:spPr>
          <a:xfrm>
            <a:off x="8127336" y="2255007"/>
            <a:ext cx="238381" cy="2383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0BBA9A63-98EB-4EF5-994E-B76D57B2D49F}"/>
              </a:ext>
            </a:extLst>
          </p:cNvPr>
          <p:cNvSpPr/>
          <p:nvPr/>
        </p:nvSpPr>
        <p:spPr>
          <a:xfrm>
            <a:off x="8062890" y="2557689"/>
            <a:ext cx="320209" cy="238381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15485BE-356A-4AF4-BE37-CB170944AFA0}"/>
              </a:ext>
            </a:extLst>
          </p:cNvPr>
          <p:cNvSpPr/>
          <p:nvPr/>
        </p:nvSpPr>
        <p:spPr>
          <a:xfrm>
            <a:off x="8111948" y="2859596"/>
            <a:ext cx="222091" cy="222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2C2FB55E-56BE-4367-A6F1-96463DADFB2E}"/>
              </a:ext>
            </a:extLst>
          </p:cNvPr>
          <p:cNvSpPr/>
          <p:nvPr/>
        </p:nvSpPr>
        <p:spPr>
          <a:xfrm>
            <a:off x="8140733" y="3189793"/>
            <a:ext cx="175035" cy="15089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2A0C48D7-B5E8-425E-96F9-40C621D9CE92}"/>
              </a:ext>
            </a:extLst>
          </p:cNvPr>
          <p:cNvSpPr/>
          <p:nvPr/>
        </p:nvSpPr>
        <p:spPr>
          <a:xfrm>
            <a:off x="8919553" y="2191201"/>
            <a:ext cx="175035" cy="150892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4C85F330-59E7-49A4-A3DC-1D9B3E0BEEA6}"/>
              </a:ext>
            </a:extLst>
          </p:cNvPr>
          <p:cNvSpPr/>
          <p:nvPr/>
        </p:nvSpPr>
        <p:spPr>
          <a:xfrm>
            <a:off x="9590212" y="2262750"/>
            <a:ext cx="320209" cy="23838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B359A84-F726-40C3-A4A4-A4F3B2C2EF7C}"/>
              </a:ext>
            </a:extLst>
          </p:cNvPr>
          <p:cNvSpPr/>
          <p:nvPr/>
        </p:nvSpPr>
        <p:spPr>
          <a:xfrm>
            <a:off x="8862919" y="2904752"/>
            <a:ext cx="238381" cy="238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7FAE69B-32E7-4221-A44B-335B58506FBE}"/>
              </a:ext>
            </a:extLst>
          </p:cNvPr>
          <p:cNvCxnSpPr/>
          <p:nvPr/>
        </p:nvCxnSpPr>
        <p:spPr>
          <a:xfrm>
            <a:off x="8020834" y="2819228"/>
            <a:ext cx="2034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Шестиугольник 78">
            <a:extLst>
              <a:ext uri="{FF2B5EF4-FFF2-40B4-BE49-F238E27FC236}">
                <a16:creationId xmlns:a16="http://schemas.microsoft.com/office/drawing/2014/main" id="{849F951B-430C-475D-B768-93B2BEA3CCFE}"/>
              </a:ext>
            </a:extLst>
          </p:cNvPr>
          <p:cNvSpPr/>
          <p:nvPr/>
        </p:nvSpPr>
        <p:spPr>
          <a:xfrm>
            <a:off x="2092242" y="1896128"/>
            <a:ext cx="2196078" cy="1872622"/>
          </a:xfrm>
          <a:prstGeom prst="hexagon">
            <a:avLst>
              <a:gd name="adj" fmla="val 32852"/>
              <a:gd name="vf" fmla="val 115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DD085D4-3638-4ADC-B71F-1C7BF399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57" y="1967702"/>
            <a:ext cx="473891" cy="47389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F61859F-CCA0-49BE-9C59-013D7FF5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07" y="2203212"/>
            <a:ext cx="715928" cy="38722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193639E-46D3-493A-B68A-173A94F4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94" y="2915362"/>
            <a:ext cx="802138" cy="727133"/>
          </a:xfrm>
          <a:prstGeom prst="rect">
            <a:avLst/>
          </a:prstGeom>
        </p:spPr>
      </p:pic>
      <p:cxnSp>
        <p:nvCxnSpPr>
          <p:cNvPr id="83" name="Соединитель: уступ 82">
            <a:extLst>
              <a:ext uri="{FF2B5EF4-FFF2-40B4-BE49-F238E27FC236}">
                <a16:creationId xmlns:a16="http://schemas.microsoft.com/office/drawing/2014/main" id="{77EC1CE9-908A-42FE-9670-876ABEB65CB2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3148547" y="2001801"/>
            <a:ext cx="412124" cy="2014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: уступ 83">
            <a:extLst>
              <a:ext uri="{FF2B5EF4-FFF2-40B4-BE49-F238E27FC236}">
                <a16:creationId xmlns:a16="http://schemas.microsoft.com/office/drawing/2014/main" id="{D1D2F8BE-07EE-4D1D-92AA-C314139E11A7}"/>
              </a:ext>
            </a:extLst>
          </p:cNvPr>
          <p:cNvCxnSpPr>
            <a:cxnSpLocks/>
            <a:stCxn id="81" idx="2"/>
            <a:endCxn id="82" idx="0"/>
          </p:cNvCxnSpPr>
          <p:nvPr/>
        </p:nvCxnSpPr>
        <p:spPr>
          <a:xfrm rot="5400000">
            <a:off x="3175854" y="2530542"/>
            <a:ext cx="324929" cy="444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87327D6-C4C2-4539-B049-DE93D377F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018" y="2839719"/>
            <a:ext cx="946286" cy="93372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3EF2836-7CDC-403F-AADA-9E7466097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203" y="2972302"/>
            <a:ext cx="946286" cy="9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63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96D93-456D-4D79-8F42-BDE76137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8257B1-1F09-41A2-874B-436B8BE33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200" dirty="0"/>
              <a:t>изменить образ мышления</a:t>
            </a:r>
          </a:p>
          <a:p>
            <a:pPr lvl="0"/>
            <a:r>
              <a:rPr lang="ru-RU" sz="3200" dirty="0"/>
              <a:t>показать, что такое гибкие методологии управления проектами (ГМУП)</a:t>
            </a:r>
          </a:p>
          <a:p>
            <a:pPr lvl="0"/>
            <a:r>
              <a:rPr lang="ru-RU" sz="3200" dirty="0"/>
              <a:t>изучить основной инструментарий и подходы</a:t>
            </a:r>
          </a:p>
          <a:p>
            <a:r>
              <a:rPr lang="ru-RU" sz="3200" dirty="0"/>
              <a:t>оценить целесообразность использования ГМУП с учетом специфики его работы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DB9304-4D89-4433-B8C0-4BDEF5DB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1013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– </a:t>
            </a:r>
            <a:r>
              <a:rPr lang="ru-RU" dirty="0"/>
              <a:t>это рынок покупателя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9DDD7AA-3110-49A0-B33B-4B8553D73883}" type="slidenum">
              <a:rPr lang="en-US" altLang="ru-RU" smtClean="0"/>
              <a:pPr/>
              <a:t>20</a:t>
            </a:fld>
            <a:endParaRPr lang="en-US" alt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79576" y="3717032"/>
            <a:ext cx="76328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67495" y="1268763"/>
            <a:ext cx="7917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Себестоимость + Прибыль = Отпускная цена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7494" y="4037621"/>
            <a:ext cx="7837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Прибыль = Отпускная цена - Себестоимость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7611" y="1983078"/>
            <a:ext cx="4727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Монополизация рынка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Серийное или массовое производство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Рынок поставщика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56240" y="4693741"/>
            <a:ext cx="165618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После 60-х годов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7608" y="4689204"/>
            <a:ext cx="3293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Высокая конкуренция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Индивидуальный подход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Рынок заказчика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56240" y="1983075"/>
            <a:ext cx="165618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До 60-х годов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34899" y="2984530"/>
            <a:ext cx="2581481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Производительность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30946" y="5679489"/>
            <a:ext cx="2581481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Издержки</a:t>
            </a:r>
          </a:p>
        </p:txBody>
      </p:sp>
    </p:spTree>
    <p:extLst>
      <p:ext uri="{BB962C8B-B14F-4D97-AF65-F5344CB8AC3E}">
        <p14:creationId xmlns:p14="http://schemas.microsoft.com/office/powerpoint/2010/main" val="30088486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024B-B22D-47DF-9A22-62F07A8DD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</a:t>
            </a:r>
            <a:r>
              <a:rPr lang="en-US" dirty="0"/>
              <a:t>Scrum </a:t>
            </a:r>
            <a:r>
              <a:rPr lang="ru-RU" dirty="0"/>
              <a:t>и </a:t>
            </a:r>
            <a:r>
              <a:rPr lang="en-US" dirty="0"/>
              <a:t>Kanban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57DC43D-F26B-45C9-9C1D-6DB8EF042D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206960"/>
              </p:ext>
            </p:extLst>
          </p:nvPr>
        </p:nvGraphicFramePr>
        <p:xfrm>
          <a:off x="538512" y="985514"/>
          <a:ext cx="11107879" cy="5486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62277">
                  <a:extLst>
                    <a:ext uri="{9D8B030D-6E8A-4147-A177-3AD203B41FA5}">
                      <a16:colId xmlns:a16="http://schemas.microsoft.com/office/drawing/2014/main" val="2682754326"/>
                    </a:ext>
                  </a:extLst>
                </a:gridCol>
                <a:gridCol w="4158852">
                  <a:extLst>
                    <a:ext uri="{9D8B030D-6E8A-4147-A177-3AD203B41FA5}">
                      <a16:colId xmlns:a16="http://schemas.microsoft.com/office/drawing/2014/main" val="3093811527"/>
                    </a:ext>
                  </a:extLst>
                </a:gridCol>
                <a:gridCol w="3786750">
                  <a:extLst>
                    <a:ext uri="{9D8B030D-6E8A-4147-A177-3AD203B41FA5}">
                      <a16:colId xmlns:a16="http://schemas.microsoft.com/office/drawing/2014/main" val="3311736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 fontAlgn="b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Scrum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 fontAlgn="b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Kanban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4492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Описание задач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Прорабатываются заранее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indent="45021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Может изменяться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192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Длительность задач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возможности одинаковые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Могут быть разные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460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Перенос задач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Задачи должны быть сделаны в рамках итерации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Выполняются столько, сколько требуется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0776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Расписание встреч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Набор обязательных встреч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необходимости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6445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Ключевая метрика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 выполнения задачи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Время выполнения задачи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141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Члены команды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Могут быть разрозненны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Сплочённый коллектив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671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Вид команд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Кросс-функциональные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Кросс- функциональные или профессиональные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7199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Взятие задач в работу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Группой в начале итерации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любой момент времени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1921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Роли в команде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Жестко определены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Определены условно и по обстоятельствам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1444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Ограничения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Задачи берутся в спринт,</a:t>
                      </a:r>
                    </a:p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не важно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одновременно выполняемой работы на этапе ограничено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1381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Этапы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Сделать, в работе, выполнено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Определяются для проекта индивидуально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0205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Дедлайны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Соблюдаются на уровне задач в итерации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511878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Большая ориентация на процесс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909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0647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9396D-E6A5-4F9B-BF95-C22F07D6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Для больших команд и организаций (</a:t>
            </a:r>
            <a:r>
              <a:rPr lang="ru-RU" sz="3200" dirty="0" err="1">
                <a:solidFill>
                  <a:schemeClr val="tx1"/>
                </a:solidFill>
              </a:rPr>
              <a:t>справочно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en-US" sz="1400" dirty="0">
                <a:hlinkClick r:id="rId2"/>
              </a:rPr>
              <a:t>http://www.agilescaling.org/ask-matrix.html</a:t>
            </a:r>
            <a:br>
              <a:rPr lang="ru-RU" sz="1400" dirty="0"/>
            </a:br>
            <a:r>
              <a:rPr lang="en-US" sz="1400" dirty="0">
                <a:hlinkClick r:id="rId3"/>
              </a:rPr>
              <a:t>https://scrumtrek.ru/blog/enterprise-agility/1140/ask-matrix/</a:t>
            </a:r>
            <a:endParaRPr lang="ru-RU" sz="3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813CFE-9E37-47A8-87BC-D077CE4D86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3649" y="1350305"/>
          <a:ext cx="11107879" cy="534924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954718">
                  <a:extLst>
                    <a:ext uri="{9D8B030D-6E8A-4147-A177-3AD203B41FA5}">
                      <a16:colId xmlns:a16="http://schemas.microsoft.com/office/drawing/2014/main" val="372749638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50322726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785881355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202478271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1652473157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683162693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878846762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43858237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09221917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4115741147"/>
                    </a:ext>
                  </a:extLst>
                </a:gridCol>
              </a:tblGrid>
              <a:tr h="2049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Aspects / Criteria  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Scrum-of-Scrums (SoS)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PO meta-scrum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Large Scale Scrum (LeSS)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Larman/Vodde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Scaled Agile Framework (SAFe)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Leffingwell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Discipled Agile Delivery (DAD) + Agility at Scale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Ambler/Lines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Spotify "model"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(Tribes, Squads, Chapters &amp; Guilds)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Kniberg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DSDM  Drive Strategy Deliver More  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Recipes for Agile Governance (RAGE)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Nexus / Scaled Professional Scrum Scrum.org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at Scale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Sutherland/Brown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3090271"/>
                  </a:ext>
                </a:extLst>
              </a:tr>
              <a:tr h="2463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Description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An important mechanism that may be enough for smaller organizations but is not a full scaling approach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Larman / Vodde model as documented in "Scaling Lean &amp; Agile Development"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The method documented by Dean Leffingwell and  Scaled Agile, Inc.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Scott Ambler model documented in the book "Disciplined Agile Delivery"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The method used at Spotify, featuring Squads, Tribes, Chapters &amp; Guilds.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DSDM is a robust Agile project management and delivery framework that delivers the right solution at the right time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Traditional-agile hybrid of portfolio-project planning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Scum-based scaling with an "exoskeleton" called Nexus plus over 40 practices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Inc.’s modular framework for scaling 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883834"/>
                  </a:ext>
                </a:extLst>
              </a:tr>
              <a:tr h="1787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Web Link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4"/>
                        </a:rPr>
                        <a:t>guide.agilealliance.org/guide/scrumofscrums.html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5"/>
                        </a:rPr>
                        <a:t>less.works/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6"/>
                        </a:rPr>
                        <a:t>scaledagileframework.com/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7"/>
                        </a:rPr>
                        <a:t>disciplinedagiledelivery.com/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8"/>
                        </a:rPr>
                        <a:t>scaling-agile-spotify-11.pdf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9"/>
                        </a:rPr>
                        <a:t>www.dsdm.org/ 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10"/>
                        </a:rPr>
                        <a:t>www.cprime.com/tag/agile-governance</a:t>
                      </a:r>
                      <a:br>
                        <a:rPr lang="en-US" sz="900" u="sng" strike="noStrike">
                          <a:effectLst/>
                          <a:hlinkClick r:id="rId10"/>
                        </a:rPr>
                      </a:b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11"/>
                        </a:rPr>
                        <a:t>www.scrum.org/Resources/The-Nexus-Guide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12"/>
                        </a:rPr>
                        <a:t>www.scruminc.com/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7489313"/>
                  </a:ext>
                </a:extLst>
              </a:tr>
              <a:tr h="2550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What Team level frameworks are supported?  (Scrum, Kanban, XP, etc.)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/ Kanban  / specific XP practices "mandated"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/Lean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Own method though partly Scrum-like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Own Hybrid Agile Scrum method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/Lean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Scrum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8320586"/>
                  </a:ext>
                </a:extLst>
              </a:tr>
              <a:tr h="1805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Software centric - how often used outside of SW or IT?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Could use anywhere you use 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Focused on Software or SW/HW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Focused on Software or SW/HW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Has been used outside of IT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Spotify only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Has been used outside of IT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Focused on Software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Could use anywhere you use 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Could use anywhere you use Scrum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6837632"/>
                  </a:ext>
                </a:extLst>
              </a:tr>
              <a:tr h="2469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Big Positives / Key Differentiatiators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simple, standard Scrum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focus on dependencies &amp; resolutions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Good PO scaling; strong principle alignment, Non-prescriptive - gives "suggestions"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The "big picture" and completeness; getting Agile "in the door" at large corporations; actively evolving.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Lots of content; strong in areas such as architecture, design and dev ops; incorporates many good models.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very agile, entrepreneurial, distributed teams, low overhead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Very established following in the UK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Fluid and adaptive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Authored by Ken Schwaber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Lightweight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authored by Jeff Sutherland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0142158"/>
                  </a:ext>
                </a:extLst>
              </a:tr>
              <a:tr h="3749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Key Risks / Concerns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limited scaling, limited documentation, not clearly defined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Not likely "sufficient" for large scale; some differences in implementation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 more "radically agile" approach that may be a hard sell in larger traditional orgs with many layers and specializations.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Little info on "how", most need  certified SPCs to implement properly;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Seen as prescriptive; not "agile enough" in its structures; "quick start and leave" issues some places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vague in some areas about the "how"; can come across as a bit disjointed.  Not prescriptive in lifecycle.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very limited detail about the "how",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Not really a framework; may only fit certain cultures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Heavy process overhead.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New approach that is growing and adapting.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New approach that is growing and adapting.  Some of the parts are "secret" unless you go to the class.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New approach that is growing and adapting.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9767983"/>
                  </a:ext>
                </a:extLst>
              </a:tr>
              <a:tr h="1700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Training / Resource availability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None known;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roll your own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Training and coaching network available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Yes, multi-level training &amp; Certifications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Yes, multi-level Certifications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None known;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roll your own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Yes, multi-level Certifications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None known read and imlement yoursef for your need.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Scaled Professional Scrum training &amp; certification is available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Courses are offered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77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7352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Тема 6. Приоритеты и о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ценки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задач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продукта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гибком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подходе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7043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Приоритеты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5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417572661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C9C4F-2E82-4E95-B0BB-91D605C0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S Text Medium" pitchFamily="2" charset="-52"/>
              </a:rPr>
              <a:t>Метод </a:t>
            </a:r>
            <a:r>
              <a:rPr lang="en-US" b="0" dirty="0" err="1">
                <a:solidFill>
                  <a:srgbClr val="FF0000"/>
                </a:solidFill>
                <a:latin typeface="YS Text Medium" pitchFamily="2" charset="-52"/>
              </a:rPr>
              <a:t>M</a:t>
            </a:r>
            <a:r>
              <a:rPr lang="en-US" b="0" dirty="0" err="1">
                <a:latin typeface="YS Text Medium" pitchFamily="2" charset="-52"/>
              </a:rPr>
              <a:t>o</a:t>
            </a:r>
            <a:r>
              <a:rPr lang="en-US" b="0" dirty="0" err="1">
                <a:solidFill>
                  <a:schemeClr val="accent6"/>
                </a:solidFill>
                <a:latin typeface="YS Text Medium" pitchFamily="2" charset="-52"/>
              </a:rPr>
              <a:t>S</a:t>
            </a:r>
            <a:r>
              <a:rPr lang="en-US" b="0" dirty="0" err="1">
                <a:solidFill>
                  <a:schemeClr val="accent2"/>
                </a:solidFill>
                <a:latin typeface="YS Text Medium" pitchFamily="2" charset="-52"/>
              </a:rPr>
              <a:t>C</a:t>
            </a:r>
            <a:r>
              <a:rPr lang="en-US" b="0" dirty="0" err="1">
                <a:latin typeface="YS Text Medium" pitchFamily="2" charset="-52"/>
              </a:rPr>
              <a:t>o</a:t>
            </a:r>
            <a:r>
              <a:rPr lang="en-US" b="0" dirty="0" err="1">
                <a:solidFill>
                  <a:schemeClr val="accent1"/>
                </a:solidFill>
                <a:latin typeface="YS Text Medium" pitchFamily="2" charset="-52"/>
              </a:rPr>
              <a:t>W</a:t>
            </a:r>
            <a:endParaRPr lang="ru-RU" b="0" dirty="0">
              <a:solidFill>
                <a:schemeClr val="accent1"/>
              </a:solidFill>
              <a:latin typeface="YS Text Medium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2CBA6C-2648-4463-AEEB-483F68322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M</a:t>
            </a:r>
            <a:r>
              <a:rPr lang="en-US" sz="2700" dirty="0"/>
              <a:t> – must – </a:t>
            </a:r>
            <a:r>
              <a:rPr lang="ru-RU" sz="2700" dirty="0"/>
              <a:t>самый высокий приоритет, без которого продукт не будет сдан, проект не будет выполнен</a:t>
            </a:r>
            <a:endParaRPr lang="en-US" sz="27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6"/>
                </a:solidFill>
              </a:rPr>
              <a:t>S</a:t>
            </a:r>
            <a:r>
              <a:rPr lang="en-US" sz="2700" dirty="0"/>
              <a:t> – should</a:t>
            </a:r>
            <a:r>
              <a:rPr lang="ru-RU" sz="2700" dirty="0"/>
              <a:t> – важные требования, не имеющие решающего значения, но обязательные к исполнению</a:t>
            </a:r>
            <a:endParaRPr lang="en-US" sz="27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</a:rPr>
              <a:t>C</a:t>
            </a:r>
            <a:r>
              <a:rPr lang="en-US" sz="2700" dirty="0"/>
              <a:t> – could</a:t>
            </a:r>
            <a:r>
              <a:rPr lang="ru-RU" sz="2700" dirty="0"/>
              <a:t> – желательно сделать</a:t>
            </a:r>
            <a:endParaRPr lang="en-US" sz="27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1"/>
                </a:solidFill>
              </a:rPr>
              <a:t>W</a:t>
            </a:r>
            <a:r>
              <a:rPr lang="en-US" sz="2700" dirty="0"/>
              <a:t> – would</a:t>
            </a:r>
            <a:r>
              <a:rPr lang="ru-RU" sz="2700" dirty="0"/>
              <a:t> – наименее критичные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270944105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CC42F-60FE-4291-9CAB-B0D415E9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YS Text Medium" pitchFamily="2" charset="-52"/>
              </a:rPr>
              <a:t>По стоимости и времени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EF037F-CB7F-4659-A7A0-20FB9C8994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28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350" dirty="0">
              <a:solidFill>
                <a:prstClr val="black"/>
              </a:solidFill>
              <a:ea typeface="ＭＳ Ｐゴシック" charset="-128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4A9597C-2ED5-4F32-AF90-1E945C4087E8}"/>
              </a:ext>
            </a:extLst>
          </p:cNvPr>
          <p:cNvGrpSpPr/>
          <p:nvPr/>
        </p:nvGrpSpPr>
        <p:grpSpPr>
          <a:xfrm>
            <a:off x="2656939" y="1352992"/>
            <a:ext cx="3305668" cy="2374723"/>
            <a:chOff x="1132713" y="1352855"/>
            <a:chExt cx="3305883" cy="23748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2EF67C-43D2-4409-AB09-009C049552FD}"/>
                </a:ext>
              </a:extLst>
            </p:cNvPr>
            <p:cNvSpPr txBox="1"/>
            <p:nvPr/>
          </p:nvSpPr>
          <p:spPr>
            <a:xfrm>
              <a:off x="4002304" y="3327596"/>
              <a:ext cx="436292" cy="400136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t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B8F1DFB8-EDF5-453F-9EE6-3EFCEE347489}"/>
                </a:ext>
              </a:extLst>
            </p:cNvPr>
            <p:cNvCxnSpPr/>
            <p:nvPr/>
          </p:nvCxnSpPr>
          <p:spPr>
            <a:xfrm>
              <a:off x="1618787" y="3464755"/>
              <a:ext cx="24301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02E6BA68-A214-4299-9EA7-55FF2483AD1F}"/>
                </a:ext>
              </a:extLst>
            </p:cNvPr>
            <p:cNvCxnSpPr/>
            <p:nvPr/>
          </p:nvCxnSpPr>
          <p:spPr>
            <a:xfrm flipV="1">
              <a:off x="1618787" y="1549360"/>
              <a:ext cx="0" cy="19153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018E52-FC31-46C3-8BD7-E666FFA88D02}"/>
                </a:ext>
              </a:extLst>
            </p:cNvPr>
            <p:cNvSpPr txBox="1"/>
            <p:nvPr/>
          </p:nvSpPr>
          <p:spPr>
            <a:xfrm>
              <a:off x="1132713" y="1352855"/>
              <a:ext cx="325751" cy="400136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$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3C78BF6-D2C8-4B75-A128-92463D2EE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0943" y="1745867"/>
              <a:ext cx="571133" cy="1700290"/>
            </a:xfrm>
            <a:prstGeom prst="line">
              <a:avLst/>
            </a:prstGeom>
            <a:ln w="762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E09EE8E-A4CC-4E7D-8881-A83E3BD76A19}"/>
              </a:ext>
            </a:extLst>
          </p:cNvPr>
          <p:cNvGrpSpPr/>
          <p:nvPr/>
        </p:nvGrpSpPr>
        <p:grpSpPr>
          <a:xfrm>
            <a:off x="5832408" y="3581262"/>
            <a:ext cx="3095084" cy="2503082"/>
            <a:chOff x="5004048" y="3773213"/>
            <a:chExt cx="1719532" cy="1764327"/>
          </a:xfrm>
        </p:grpSpPr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72616CD1-BA49-47BE-A3C3-7E49131795F8}"/>
                </a:ext>
              </a:extLst>
            </p:cNvPr>
            <p:cNvCxnSpPr/>
            <p:nvPr/>
          </p:nvCxnSpPr>
          <p:spPr>
            <a:xfrm>
              <a:off x="5274078" y="5261713"/>
              <a:ext cx="135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46D3FA6F-9088-4566-A092-4D97F6177B3B}"/>
                </a:ext>
              </a:extLst>
            </p:cNvPr>
            <p:cNvCxnSpPr/>
            <p:nvPr/>
          </p:nvCxnSpPr>
          <p:spPr>
            <a:xfrm flipV="1">
              <a:off x="5274078" y="3911713"/>
              <a:ext cx="0" cy="135000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80FFC3-4FAC-4D7E-89D2-436EBBF942A7}"/>
                </a:ext>
              </a:extLst>
            </p:cNvPr>
            <p:cNvSpPr txBox="1"/>
            <p:nvPr/>
          </p:nvSpPr>
          <p:spPr>
            <a:xfrm>
              <a:off x="6570222" y="5255518"/>
              <a:ext cx="153358" cy="28202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t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3EF179-4325-481B-AE37-F9E83EE20CB1}"/>
                </a:ext>
              </a:extLst>
            </p:cNvPr>
            <p:cNvSpPr txBox="1"/>
            <p:nvPr/>
          </p:nvSpPr>
          <p:spPr>
            <a:xfrm>
              <a:off x="5004048" y="3773213"/>
              <a:ext cx="180965" cy="28202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$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DCCD7166-36E4-4A84-B209-701A47D8F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1112" y="4937522"/>
              <a:ext cx="1279111" cy="309218"/>
            </a:xfrm>
            <a:prstGeom prst="line">
              <a:avLst/>
            </a:prstGeom>
            <a:ln w="762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70D817-D10A-403B-B79A-A0D56BE2434B}"/>
              </a:ext>
            </a:extLst>
          </p:cNvPr>
          <p:cNvGrpSpPr/>
          <p:nvPr/>
        </p:nvGrpSpPr>
        <p:grpSpPr>
          <a:xfrm>
            <a:off x="5792190" y="1295797"/>
            <a:ext cx="3095084" cy="2503082"/>
            <a:chOff x="5004048" y="1940500"/>
            <a:chExt cx="1719532" cy="1764327"/>
          </a:xfrm>
        </p:grpSpPr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3C4155D9-EC1C-49AF-B16D-13A39AEBDCAD}"/>
                </a:ext>
              </a:extLst>
            </p:cNvPr>
            <p:cNvCxnSpPr/>
            <p:nvPr/>
          </p:nvCxnSpPr>
          <p:spPr>
            <a:xfrm>
              <a:off x="5274078" y="3429000"/>
              <a:ext cx="135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4D112D4B-B666-46DF-86BC-3FA0681B31C7}"/>
                </a:ext>
              </a:extLst>
            </p:cNvPr>
            <p:cNvCxnSpPr/>
            <p:nvPr/>
          </p:nvCxnSpPr>
          <p:spPr>
            <a:xfrm flipV="1">
              <a:off x="5274078" y="2079000"/>
              <a:ext cx="0" cy="135000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95B31A-4D18-4342-8447-9A532724462F}"/>
                </a:ext>
              </a:extLst>
            </p:cNvPr>
            <p:cNvSpPr txBox="1"/>
            <p:nvPr/>
          </p:nvSpPr>
          <p:spPr>
            <a:xfrm>
              <a:off x="6570222" y="3422805"/>
              <a:ext cx="153358" cy="28202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t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E66717-FB62-446A-9E2D-EC99261B097D}"/>
                </a:ext>
              </a:extLst>
            </p:cNvPr>
            <p:cNvSpPr txBox="1"/>
            <p:nvPr/>
          </p:nvSpPr>
          <p:spPr>
            <a:xfrm>
              <a:off x="5004048" y="1940500"/>
              <a:ext cx="180965" cy="28202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$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F866F294-74E2-4D6E-9D13-803623085977}"/>
                </a:ext>
              </a:extLst>
            </p:cNvPr>
            <p:cNvCxnSpPr>
              <a:cxnSpLocks/>
            </p:cNvCxnSpPr>
            <p:nvPr/>
          </p:nvCxnSpPr>
          <p:spPr>
            <a:xfrm>
              <a:off x="5930667" y="3066201"/>
              <a:ext cx="693412" cy="0"/>
            </a:xfrm>
            <a:prstGeom prst="line">
              <a:avLst/>
            </a:prstGeom>
            <a:ln w="762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E606225B-A863-4C6C-AEA1-B31D014F016E}"/>
                </a:ext>
              </a:extLst>
            </p:cNvPr>
            <p:cNvCxnSpPr>
              <a:cxnSpLocks/>
            </p:cNvCxnSpPr>
            <p:nvPr/>
          </p:nvCxnSpPr>
          <p:spPr>
            <a:xfrm>
              <a:off x="5254392" y="3402906"/>
              <a:ext cx="693412" cy="0"/>
            </a:xfrm>
            <a:prstGeom prst="line">
              <a:avLst/>
            </a:prstGeom>
            <a:ln w="762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11C4E521-ECF8-4657-A041-C4E20A419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0666" y="3078344"/>
              <a:ext cx="0" cy="324563"/>
            </a:xfrm>
            <a:prstGeom prst="line">
              <a:avLst/>
            </a:prstGeom>
            <a:ln w="762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26F17CF-C039-48E8-BEA2-8A624A55FA45}"/>
              </a:ext>
            </a:extLst>
          </p:cNvPr>
          <p:cNvGrpSpPr/>
          <p:nvPr/>
        </p:nvGrpSpPr>
        <p:grpSpPr>
          <a:xfrm>
            <a:off x="2656939" y="3550934"/>
            <a:ext cx="3095084" cy="2503082"/>
            <a:chOff x="1770441" y="3779408"/>
            <a:chExt cx="1719532" cy="1764327"/>
          </a:xfrm>
        </p:grpSpPr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A89872C6-0E59-42FA-9084-93A952E3E98E}"/>
                </a:ext>
              </a:extLst>
            </p:cNvPr>
            <p:cNvCxnSpPr/>
            <p:nvPr/>
          </p:nvCxnSpPr>
          <p:spPr>
            <a:xfrm>
              <a:off x="2008208" y="5267908"/>
              <a:ext cx="135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318ABE04-8270-44CD-B1B9-0756A2F814F3}"/>
                </a:ext>
              </a:extLst>
            </p:cNvPr>
            <p:cNvCxnSpPr/>
            <p:nvPr/>
          </p:nvCxnSpPr>
          <p:spPr>
            <a:xfrm flipV="1">
              <a:off x="2040471" y="3917908"/>
              <a:ext cx="0" cy="135000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EEF464-5EB7-4488-A106-56324719E3BB}"/>
                </a:ext>
              </a:extLst>
            </p:cNvPr>
            <p:cNvSpPr txBox="1"/>
            <p:nvPr/>
          </p:nvSpPr>
          <p:spPr>
            <a:xfrm>
              <a:off x="3336615" y="5261713"/>
              <a:ext cx="153358" cy="28202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t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C4B728-5705-4BDE-BAF6-AF6B0E3F2BAA}"/>
                </a:ext>
              </a:extLst>
            </p:cNvPr>
            <p:cNvSpPr txBox="1"/>
            <p:nvPr/>
          </p:nvSpPr>
          <p:spPr>
            <a:xfrm>
              <a:off x="1770441" y="3779408"/>
              <a:ext cx="180965" cy="28202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prstClr val="black"/>
                  </a:solidFill>
                  <a:latin typeface="YS Text Light" pitchFamily="2" charset="-52"/>
                  <a:cs typeface="+mn-cs"/>
                </a:rPr>
                <a:t>$</a:t>
              </a:r>
              <a:endParaRPr kumimoji="0" lang="ru-RU" dirty="0">
                <a:solidFill>
                  <a:prstClr val="black"/>
                </a:solidFill>
                <a:latin typeface="YS Text Light" pitchFamily="2" charset="-52"/>
                <a:cs typeface="+mn-cs"/>
              </a:endParaRPr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864AE02F-9C49-436A-B2F3-A142049D610A}"/>
                </a:ext>
              </a:extLst>
            </p:cNvPr>
            <p:cNvSpPr/>
            <p:nvPr/>
          </p:nvSpPr>
          <p:spPr>
            <a:xfrm>
              <a:off x="2015612" y="4762500"/>
              <a:ext cx="1295400" cy="485775"/>
            </a:xfrm>
            <a:custGeom>
              <a:avLst/>
              <a:gdLst>
                <a:gd name="connsiteX0" fmla="*/ 0 w 1727200"/>
                <a:gd name="connsiteY0" fmla="*/ 647700 h 647700"/>
                <a:gd name="connsiteX1" fmla="*/ 736600 w 1727200"/>
                <a:gd name="connsiteY1" fmla="*/ 495300 h 647700"/>
                <a:gd name="connsiteX2" fmla="*/ 1104900 w 1727200"/>
                <a:gd name="connsiteY2" fmla="*/ 76200 h 647700"/>
                <a:gd name="connsiteX3" fmla="*/ 1727200 w 1727200"/>
                <a:gd name="connsiteY3" fmla="*/ 0 h 647700"/>
                <a:gd name="connsiteX0" fmla="*/ 0 w 1727200"/>
                <a:gd name="connsiteY0" fmla="*/ 647700 h 647700"/>
                <a:gd name="connsiteX1" fmla="*/ 736600 w 1727200"/>
                <a:gd name="connsiteY1" fmla="*/ 495300 h 647700"/>
                <a:gd name="connsiteX2" fmla="*/ 1104900 w 1727200"/>
                <a:gd name="connsiteY2" fmla="*/ 76200 h 647700"/>
                <a:gd name="connsiteX3" fmla="*/ 1727200 w 1727200"/>
                <a:gd name="connsiteY3" fmla="*/ 0 h 647700"/>
                <a:gd name="connsiteX0" fmla="*/ 0 w 1727200"/>
                <a:gd name="connsiteY0" fmla="*/ 647700 h 647700"/>
                <a:gd name="connsiteX1" fmla="*/ 736600 w 1727200"/>
                <a:gd name="connsiteY1" fmla="*/ 495300 h 647700"/>
                <a:gd name="connsiteX2" fmla="*/ 1104900 w 1727200"/>
                <a:gd name="connsiteY2" fmla="*/ 76200 h 647700"/>
                <a:gd name="connsiteX3" fmla="*/ 1727200 w 1727200"/>
                <a:gd name="connsiteY3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647700">
                  <a:moveTo>
                    <a:pt x="0" y="647700"/>
                  </a:moveTo>
                  <a:cubicBezTo>
                    <a:pt x="276225" y="619125"/>
                    <a:pt x="552450" y="590550"/>
                    <a:pt x="736600" y="495300"/>
                  </a:cubicBezTo>
                  <a:cubicBezTo>
                    <a:pt x="920750" y="400050"/>
                    <a:pt x="939800" y="158750"/>
                    <a:pt x="1104900" y="76200"/>
                  </a:cubicBezTo>
                  <a:cubicBezTo>
                    <a:pt x="1270000" y="-6350"/>
                    <a:pt x="1545167" y="530"/>
                    <a:pt x="1727200" y="0"/>
                  </a:cubicBezTo>
                </a:path>
              </a:pathLst>
            </a:custGeom>
            <a:ln w="762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>
                <a:solidFill>
                  <a:prstClr val="black"/>
                </a:solidFill>
                <a:latin typeface="YS Text Light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32337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CC42F-60FE-4291-9CAB-B0D415E9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>
                <a:latin typeface="YS Text Medium" pitchFamily="2" charset="-52"/>
              </a:rPr>
              <a:t>Метод футболки</a:t>
            </a:r>
            <a:br>
              <a:rPr lang="ru-RU" b="0" dirty="0">
                <a:latin typeface="YS Text Medium" pitchFamily="2" charset="-52"/>
              </a:rPr>
            </a:br>
            <a:r>
              <a:rPr lang="ru-RU" b="0" dirty="0">
                <a:latin typeface="YS Text Medium" pitchFamily="2" charset="-52"/>
              </a:rPr>
              <a:t>приоритет = ценность - затраты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EF037F-CB7F-4659-A7A0-20FB9C8994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28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350" dirty="0">
              <a:solidFill>
                <a:prstClr val="black"/>
              </a:solidFill>
              <a:ea typeface="ＭＳ Ｐゴシック" charset="-128"/>
              <a:cs typeface="+mn-cs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FDFA85-CC41-4018-A975-59ED22F0EB92}"/>
              </a:ext>
            </a:extLst>
          </p:cNvPr>
          <p:cNvGraphicFramePr>
            <a:graphicFrameLocks noGrp="1"/>
          </p:cNvGraphicFramePr>
          <p:nvPr/>
        </p:nvGraphicFramePr>
        <p:xfrm>
          <a:off x="838543" y="1718311"/>
          <a:ext cx="10422480" cy="49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496">
                  <a:extLst>
                    <a:ext uri="{9D8B030D-6E8A-4147-A177-3AD203B41FA5}">
                      <a16:colId xmlns:a16="http://schemas.microsoft.com/office/drawing/2014/main" val="93937427"/>
                    </a:ext>
                  </a:extLst>
                </a:gridCol>
                <a:gridCol w="2084496">
                  <a:extLst>
                    <a:ext uri="{9D8B030D-6E8A-4147-A177-3AD203B41FA5}">
                      <a16:colId xmlns:a16="http://schemas.microsoft.com/office/drawing/2014/main" val="3949724811"/>
                    </a:ext>
                  </a:extLst>
                </a:gridCol>
                <a:gridCol w="2084496">
                  <a:extLst>
                    <a:ext uri="{9D8B030D-6E8A-4147-A177-3AD203B41FA5}">
                      <a16:colId xmlns:a16="http://schemas.microsoft.com/office/drawing/2014/main" val="3253921717"/>
                    </a:ext>
                  </a:extLst>
                </a:gridCol>
                <a:gridCol w="2084496">
                  <a:extLst>
                    <a:ext uri="{9D8B030D-6E8A-4147-A177-3AD203B41FA5}">
                      <a16:colId xmlns:a16="http://schemas.microsoft.com/office/drawing/2014/main" val="1287412655"/>
                    </a:ext>
                  </a:extLst>
                </a:gridCol>
                <a:gridCol w="2084496">
                  <a:extLst>
                    <a:ext uri="{9D8B030D-6E8A-4147-A177-3AD203B41FA5}">
                      <a16:colId xmlns:a16="http://schemas.microsoft.com/office/drawing/2014/main" val="1197154930"/>
                    </a:ext>
                  </a:extLst>
                </a:gridCol>
              </a:tblGrid>
              <a:tr h="1287776"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YS Text Light" pitchFamily="2" charset="-52"/>
                      </a:endParaRP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Очень большие затраты</a:t>
                      </a: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(7)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Большие затраты</a:t>
                      </a:r>
                    </a:p>
                    <a:p>
                      <a:pPr algn="ctr"/>
                      <a:endParaRPr lang="ru-RU" sz="2000" b="0" dirty="0">
                        <a:latin typeface="YS Text Light" pitchFamily="2" charset="-52"/>
                      </a:endParaRP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(6)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Средние затраты</a:t>
                      </a:r>
                    </a:p>
                    <a:p>
                      <a:pPr algn="ctr"/>
                      <a:endParaRPr lang="ru-RU" sz="2000" b="0" dirty="0">
                        <a:latin typeface="YS Text Light" pitchFamily="2" charset="-52"/>
                      </a:endParaRP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(1)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Малые затраты</a:t>
                      </a:r>
                    </a:p>
                    <a:p>
                      <a:pPr algn="ctr"/>
                      <a:endParaRPr lang="ru-RU" sz="2000" b="0" dirty="0">
                        <a:latin typeface="YS Text Light" pitchFamily="2" charset="-52"/>
                      </a:endParaRP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(0)</a:t>
                      </a:r>
                    </a:p>
                  </a:txBody>
                  <a:tcPr marL="68576" marR="68576" marT="34288" marB="34288"/>
                </a:tc>
                <a:extLst>
                  <a:ext uri="{0D108BD9-81ED-4DB2-BD59-A6C34878D82A}">
                    <a16:rowId xmlns:a16="http://schemas.microsoft.com/office/drawing/2014/main" val="3210745056"/>
                  </a:ext>
                </a:extLst>
              </a:tr>
              <a:tr h="9829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Ценность очень большая </a:t>
                      </a: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(7)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0</a:t>
                      </a:r>
                    </a:p>
                  </a:txBody>
                  <a:tcPr marL="68576" marR="68576" marT="34288" marB="34288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YS Text Light" pitchFamily="2" charset="-52"/>
                        </a:rPr>
                        <a:t>1</a:t>
                      </a:r>
                      <a:endParaRPr lang="ru-RU" sz="3200" b="0" dirty="0">
                        <a:latin typeface="YS Text Light" pitchFamily="2" charset="-52"/>
                      </a:endParaRPr>
                    </a:p>
                  </a:txBody>
                  <a:tcPr marL="68576" marR="68576" marT="34288" marB="3428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6</a:t>
                      </a:r>
                    </a:p>
                  </a:txBody>
                  <a:tcPr marL="68576" marR="68576" marT="34288" marB="342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7</a:t>
                      </a:r>
                    </a:p>
                  </a:txBody>
                  <a:tcPr marL="68576" marR="68576" marT="34288" marB="3428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05153"/>
                  </a:ext>
                </a:extLst>
              </a:tr>
              <a:tr h="9829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Ценность большая</a:t>
                      </a: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(6)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-</a:t>
                      </a:r>
                      <a:r>
                        <a:rPr lang="en-US" sz="3200" b="0" dirty="0">
                          <a:latin typeface="YS Text Light" pitchFamily="2" charset="-52"/>
                        </a:rPr>
                        <a:t>1</a:t>
                      </a:r>
                      <a:endParaRPr lang="ru-RU" sz="3200" b="0" dirty="0">
                        <a:latin typeface="YS Text Light" pitchFamily="2" charset="-52"/>
                      </a:endParaRPr>
                    </a:p>
                  </a:txBody>
                  <a:tcPr marL="68576" marR="68576" marT="34288" marB="3428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0</a:t>
                      </a:r>
                    </a:p>
                  </a:txBody>
                  <a:tcPr marL="68576" marR="68576" marT="34288" marB="34288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5</a:t>
                      </a:r>
                    </a:p>
                  </a:txBody>
                  <a:tcPr marL="68576" marR="68576" marT="34288" marB="342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YS Text Light" pitchFamily="2" charset="-52"/>
                        </a:rPr>
                        <a:t>6</a:t>
                      </a:r>
                      <a:endParaRPr lang="ru-RU" sz="3200" b="0" dirty="0">
                        <a:latin typeface="YS Text Light" pitchFamily="2" charset="-52"/>
                      </a:endParaRPr>
                    </a:p>
                  </a:txBody>
                  <a:tcPr marL="68576" marR="68576" marT="34288" marB="3428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743434"/>
                  </a:ext>
                </a:extLst>
              </a:tr>
              <a:tr h="9829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Ценность средняя</a:t>
                      </a: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(1)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-6</a:t>
                      </a:r>
                    </a:p>
                  </a:txBody>
                  <a:tcPr marL="68576" marR="68576" marT="34288" marB="3428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-5</a:t>
                      </a:r>
                    </a:p>
                  </a:txBody>
                  <a:tcPr marL="68576" marR="68576" marT="34288" marB="3428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0</a:t>
                      </a:r>
                    </a:p>
                  </a:txBody>
                  <a:tcPr marL="68576" marR="68576" marT="34288" marB="34288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YS Text Light" pitchFamily="2" charset="-52"/>
                        </a:rPr>
                        <a:t>1</a:t>
                      </a:r>
                      <a:endParaRPr lang="ru-RU" sz="3200" b="0" dirty="0">
                        <a:latin typeface="YS Text Light" pitchFamily="2" charset="-52"/>
                      </a:endParaRPr>
                    </a:p>
                  </a:txBody>
                  <a:tcPr marL="68576" marR="68576" marT="34288" marB="3428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24800"/>
                  </a:ext>
                </a:extLst>
              </a:tr>
              <a:tr h="6781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Ценность малая</a:t>
                      </a:r>
                    </a:p>
                    <a:p>
                      <a:pPr algn="ctr"/>
                      <a:r>
                        <a:rPr lang="ru-RU" sz="2000" b="0" dirty="0">
                          <a:latin typeface="YS Text Light" pitchFamily="2" charset="-52"/>
                        </a:rPr>
                        <a:t>(0)</a:t>
                      </a:r>
                    </a:p>
                  </a:txBody>
                  <a:tcPr marL="68576" marR="68576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-7</a:t>
                      </a:r>
                    </a:p>
                  </a:txBody>
                  <a:tcPr marL="68576" marR="68576" marT="34288" marB="3428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-6</a:t>
                      </a:r>
                    </a:p>
                  </a:txBody>
                  <a:tcPr marL="68576" marR="68576" marT="34288" marB="3428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-</a:t>
                      </a:r>
                      <a:r>
                        <a:rPr lang="en-US" sz="3200" b="0" dirty="0">
                          <a:latin typeface="YS Text Light" pitchFamily="2" charset="-52"/>
                        </a:rPr>
                        <a:t>1</a:t>
                      </a:r>
                      <a:endParaRPr lang="ru-RU" sz="3200" b="0" dirty="0">
                        <a:latin typeface="YS Text Light" pitchFamily="2" charset="-52"/>
                      </a:endParaRPr>
                    </a:p>
                  </a:txBody>
                  <a:tcPr marL="68576" marR="68576" marT="34288" marB="3428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latin typeface="YS Text Light" pitchFamily="2" charset="-52"/>
                        </a:rPr>
                        <a:t>0</a:t>
                      </a:r>
                    </a:p>
                  </a:txBody>
                  <a:tcPr marL="68576" marR="68576" marT="34288" marB="34288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924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56510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67A9B-A1FB-413A-8FD1-E0F91D52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b="0" dirty="0">
                <a:latin typeface="YS Text Medium" pitchFamily="2" charset="-52"/>
              </a:rPr>
              <a:t>Weighted Shortest Job First. </a:t>
            </a:r>
            <a:r>
              <a:rPr lang="ru-RU" b="0" dirty="0">
                <a:latin typeface="YS Text Medium" pitchFamily="2" charset="-52"/>
              </a:rPr>
              <a:t>Сначала </a:t>
            </a:r>
            <a:r>
              <a:rPr lang="ru-RU" b="0" dirty="0" err="1">
                <a:latin typeface="YS Text Medium" pitchFamily="2" charset="-52"/>
              </a:rPr>
              <a:t>наивесомейшая</a:t>
            </a:r>
            <a:r>
              <a:rPr lang="ru-RU" b="0" dirty="0">
                <a:latin typeface="YS Text Medium" pitchFamily="2" charset="-52"/>
              </a:rPr>
              <a:t> кратчайшая работа</a:t>
            </a:r>
            <a:br>
              <a:rPr lang="en-US" b="0" dirty="0">
                <a:latin typeface="YS Text Medium" pitchFamily="2" charset="-52"/>
              </a:rPr>
            </a:br>
            <a:r>
              <a:rPr lang="en-US" b="0" dirty="0">
                <a:latin typeface="YS Text Medium" pitchFamily="2" charset="-52"/>
              </a:rPr>
              <a:t>WSJF = </a:t>
            </a:r>
            <a:r>
              <a:rPr lang="ru-RU" b="0" dirty="0">
                <a:latin typeface="YS Text Medium" pitchFamily="2" charset="-52"/>
              </a:rPr>
              <a:t>ценность</a:t>
            </a:r>
            <a:r>
              <a:rPr lang="en-US" b="0" dirty="0">
                <a:latin typeface="YS Text Medium" pitchFamily="2" charset="-52"/>
              </a:rPr>
              <a:t>/</a:t>
            </a:r>
            <a:r>
              <a:rPr lang="ru-RU" b="0" dirty="0">
                <a:latin typeface="YS Text Medium" pitchFamily="2" charset="-52"/>
              </a:rPr>
              <a:t>затраты.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4579F05-EDAE-4A97-B492-C50D0D9040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95835" y="2276948"/>
          <a:ext cx="6713311" cy="4067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319">
                  <a:extLst>
                    <a:ext uri="{9D8B030D-6E8A-4147-A177-3AD203B41FA5}">
                      <a16:colId xmlns:a16="http://schemas.microsoft.com/office/drawing/2014/main" val="2403641701"/>
                    </a:ext>
                  </a:extLst>
                </a:gridCol>
                <a:gridCol w="1529745">
                  <a:extLst>
                    <a:ext uri="{9D8B030D-6E8A-4147-A177-3AD203B41FA5}">
                      <a16:colId xmlns:a16="http://schemas.microsoft.com/office/drawing/2014/main" val="3814821404"/>
                    </a:ext>
                  </a:extLst>
                </a:gridCol>
                <a:gridCol w="1332357">
                  <a:extLst>
                    <a:ext uri="{9D8B030D-6E8A-4147-A177-3AD203B41FA5}">
                      <a16:colId xmlns:a16="http://schemas.microsoft.com/office/drawing/2014/main" val="769590440"/>
                    </a:ext>
                  </a:extLst>
                </a:gridCol>
                <a:gridCol w="721694">
                  <a:extLst>
                    <a:ext uri="{9D8B030D-6E8A-4147-A177-3AD203B41FA5}">
                      <a16:colId xmlns:a16="http://schemas.microsoft.com/office/drawing/2014/main" val="2022460019"/>
                    </a:ext>
                  </a:extLst>
                </a:gridCol>
                <a:gridCol w="1945197">
                  <a:extLst>
                    <a:ext uri="{9D8B030D-6E8A-4147-A177-3AD203B41FA5}">
                      <a16:colId xmlns:a16="http://schemas.microsoft.com/office/drawing/2014/main" val="3516605553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Название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Ценность, $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Затраты, ч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effectLst/>
                          <a:latin typeface="YS Text Light" pitchFamily="2" charset="-52"/>
                        </a:rPr>
                        <a:t>WSJF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Номер в очереди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2052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10000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160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63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034164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20000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150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133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09416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40000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300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133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547927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50000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400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125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55094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25000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70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357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1807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63899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5000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20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250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143518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100000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850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454985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15000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150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691574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Задача 10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35000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>
                          <a:effectLst/>
                          <a:latin typeface="YS Text Light" pitchFamily="2" charset="-52"/>
                        </a:rPr>
                        <a:t>200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u="none" strike="noStrike" dirty="0">
                          <a:effectLst/>
                          <a:latin typeface="YS Text Light" pitchFamily="2" charset="-52"/>
                        </a:rPr>
                        <a:t>175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YS Text Light" pitchFamily="2" charset="-5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S Text Light" pitchFamily="2" charset="-52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6891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88029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0275-A719-4074-93A0-16301CF7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43" y="404861"/>
            <a:ext cx="10514916" cy="985030"/>
          </a:xfrm>
        </p:spPr>
        <p:txBody>
          <a:bodyPr>
            <a:noAutofit/>
          </a:bodyPr>
          <a:lstStyle/>
          <a:p>
            <a:r>
              <a:rPr lang="en-US" sz="3200" dirty="0"/>
              <a:t>GIST + ICE</a:t>
            </a:r>
            <a:br>
              <a:rPr lang="ru-RU" sz="3200" dirty="0"/>
            </a:br>
            <a:r>
              <a:rPr lang="en-US" sz="2000" dirty="0">
                <a:hlinkClick r:id="rId2"/>
              </a:rPr>
              <a:t>https://habr.com/ru/company/yandex/blog/434784/</a:t>
            </a:r>
            <a:r>
              <a:rPr lang="en-US" sz="2000" dirty="0"/>
              <a:t> </a:t>
            </a:r>
            <a:endParaRPr lang="ru-R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CCC5-D07D-4259-AB31-674B2885C6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 err="1"/>
              <a:t>Goals</a:t>
            </a:r>
            <a:r>
              <a:rPr lang="ru-RU" sz="2400" dirty="0"/>
              <a:t> — цели организации/подразделения. Могут быть сформулированы в формате </a:t>
            </a:r>
            <a:r>
              <a:rPr lang="en-US" sz="2400" dirty="0"/>
              <a:t>OKR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Ideas</a:t>
            </a:r>
            <a:r>
              <a:rPr lang="ru-RU" sz="2400" dirty="0"/>
              <a:t> — бесконечно пополняемый банк идей. Это предположения, как продвинуться к целям. </a:t>
            </a:r>
          </a:p>
          <a:p>
            <a:r>
              <a:rPr lang="ru-RU" sz="2400" dirty="0" err="1"/>
              <a:t>Step-projects</a:t>
            </a:r>
            <a:r>
              <a:rPr lang="ru-RU" sz="2400" dirty="0"/>
              <a:t> — проекты для развития идей. </a:t>
            </a:r>
          </a:p>
          <a:p>
            <a:r>
              <a:rPr lang="ru-RU" sz="2400" dirty="0" err="1"/>
              <a:t>Tasks</a:t>
            </a:r>
            <a:r>
              <a:rPr lang="ru-RU" sz="2400" dirty="0"/>
              <a:t> — детализация на уровне задач в </a:t>
            </a:r>
            <a:r>
              <a:rPr lang="ru-RU" sz="2400" dirty="0" err="1"/>
              <a:t>трекере</a:t>
            </a:r>
            <a:r>
              <a:rPr lang="ru-RU" sz="2400" dirty="0"/>
              <a:t>.</a:t>
            </a:r>
          </a:p>
          <a:p>
            <a:endParaRPr lang="ru-RU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AB26AA-373A-4ADC-B22B-6130A326AA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err="1"/>
              <a:t>Impact</a:t>
            </a:r>
            <a:r>
              <a:rPr lang="ru-RU" sz="2000" dirty="0"/>
              <a:t> — сколько бизнесу принесет эта фича.</a:t>
            </a:r>
          </a:p>
          <a:p>
            <a:r>
              <a:rPr lang="ru-RU" sz="2000" dirty="0" err="1"/>
              <a:t>Effort</a:t>
            </a:r>
            <a:r>
              <a:rPr lang="ru-RU" sz="2000" dirty="0"/>
              <a:t> — затраты в </a:t>
            </a:r>
            <a:r>
              <a:rPr lang="ru-RU" sz="2000" dirty="0" err="1"/>
              <a:t>человеконеделях</a:t>
            </a:r>
            <a:r>
              <a:rPr lang="ru-RU" sz="2000" dirty="0"/>
              <a:t>. </a:t>
            </a:r>
          </a:p>
          <a:p>
            <a:r>
              <a:rPr lang="ru-RU" sz="2000" dirty="0" err="1"/>
              <a:t>Confidence</a:t>
            </a:r>
            <a:r>
              <a:rPr lang="ru-RU" sz="2000" dirty="0"/>
              <a:t> — сколько подтверждений этой идее мы накопили.</a:t>
            </a:r>
          </a:p>
          <a:p>
            <a:r>
              <a:rPr lang="ru-RU" sz="2000" dirty="0"/>
              <a:t>K* — некоторые проекты мы делаем не из прямых бизнес-соображений, а, например, чтобы избежать репутационных издержек или если эти работы еще не согласованы с целями компании.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D65EB-C6CE-4934-90BB-8C350EDA8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036" y="838366"/>
            <a:ext cx="4500332" cy="7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89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C9C4F-2E82-4E95-B0BB-91D605C0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68" y="274844"/>
            <a:ext cx="8229064" cy="1142926"/>
          </a:xfrm>
        </p:spPr>
        <p:txBody>
          <a:bodyPr vert="horz" lIns="0" tIns="99000" rIns="0" bIns="0" rtlCol="0" anchor="t">
            <a:noAutofit/>
          </a:bodyPr>
          <a:lstStyle/>
          <a:p>
            <a:r>
              <a:rPr lang="ru-RU" b="0" dirty="0">
                <a:solidFill>
                  <a:schemeClr val="tx1"/>
                </a:solidFill>
                <a:latin typeface="YS Text Medium" pitchFamily="2" charset="-52"/>
              </a:rPr>
              <a:t>Метод КАНО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6632D20-6B77-48E5-9F11-B8C000D855F0}"/>
              </a:ext>
            </a:extLst>
          </p:cNvPr>
          <p:cNvCxnSpPr/>
          <p:nvPr/>
        </p:nvCxnSpPr>
        <p:spPr>
          <a:xfrm>
            <a:off x="6316928" y="1557038"/>
            <a:ext cx="0" cy="3888179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9722536-D80B-4DFD-B811-316EAB51743B}"/>
              </a:ext>
            </a:extLst>
          </p:cNvPr>
          <p:cNvCxnSpPr/>
          <p:nvPr/>
        </p:nvCxnSpPr>
        <p:spPr>
          <a:xfrm>
            <a:off x="2860769" y="3429124"/>
            <a:ext cx="691231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BFF2A118-9D7B-4464-89D5-859DDE888D60}"/>
              </a:ext>
            </a:extLst>
          </p:cNvPr>
          <p:cNvSpPr/>
          <p:nvPr/>
        </p:nvSpPr>
        <p:spPr>
          <a:xfrm>
            <a:off x="3231029" y="1917923"/>
            <a:ext cx="4533605" cy="1301290"/>
          </a:xfrm>
          <a:custGeom>
            <a:avLst/>
            <a:gdLst>
              <a:gd name="connsiteX0" fmla="*/ 0 w 4533900"/>
              <a:gd name="connsiteY0" fmla="*/ 1270000 h 1301374"/>
              <a:gd name="connsiteX1" fmla="*/ 1562100 w 4533900"/>
              <a:gd name="connsiteY1" fmla="*/ 1244600 h 1301374"/>
              <a:gd name="connsiteX2" fmla="*/ 3289300 w 4533900"/>
              <a:gd name="connsiteY2" fmla="*/ 749300 h 1301374"/>
              <a:gd name="connsiteX3" fmla="*/ 4533900 w 4533900"/>
              <a:gd name="connsiteY3" fmla="*/ 0 h 130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1301374">
                <a:moveTo>
                  <a:pt x="0" y="1270000"/>
                </a:moveTo>
                <a:cubicBezTo>
                  <a:pt x="506941" y="1300691"/>
                  <a:pt x="1013883" y="1331383"/>
                  <a:pt x="1562100" y="1244600"/>
                </a:cubicBezTo>
                <a:cubicBezTo>
                  <a:pt x="2110317" y="1157817"/>
                  <a:pt x="2794000" y="956733"/>
                  <a:pt x="3289300" y="749300"/>
                </a:cubicBezTo>
                <a:cubicBezTo>
                  <a:pt x="3784600" y="541867"/>
                  <a:pt x="4159250" y="270933"/>
                  <a:pt x="4533900" y="0"/>
                </a:cubicBezTo>
              </a:path>
            </a:pathLst>
          </a:custGeom>
          <a:ln w="7620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endParaRPr kumimoji="0" lang="ru-RU" sz="1800">
              <a:solidFill>
                <a:srgbClr val="000000"/>
              </a:solidFill>
              <a:latin typeface="YS Text Light" pitchFamily="2" charset="-52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95A4E4BE-239F-4DDE-BB7B-40CAAC9FFE58}"/>
              </a:ext>
            </a:extLst>
          </p:cNvPr>
          <p:cNvSpPr/>
          <p:nvPr/>
        </p:nvSpPr>
        <p:spPr>
          <a:xfrm>
            <a:off x="3719891" y="3645010"/>
            <a:ext cx="5174969" cy="1879896"/>
          </a:xfrm>
          <a:custGeom>
            <a:avLst/>
            <a:gdLst>
              <a:gd name="connsiteX0" fmla="*/ 57206 w 5175306"/>
              <a:gd name="connsiteY0" fmla="*/ 1841500 h 1880018"/>
              <a:gd name="connsiteX1" fmla="*/ 146106 w 5175306"/>
              <a:gd name="connsiteY1" fmla="*/ 1765300 h 1880018"/>
              <a:gd name="connsiteX2" fmla="*/ 1365306 w 5175306"/>
              <a:gd name="connsiteY2" fmla="*/ 901700 h 1880018"/>
              <a:gd name="connsiteX3" fmla="*/ 3219506 w 5175306"/>
              <a:gd name="connsiteY3" fmla="*/ 228600 h 1880018"/>
              <a:gd name="connsiteX4" fmla="*/ 5175306 w 5175306"/>
              <a:gd name="connsiteY4" fmla="*/ 0 h 18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306" h="1880018">
                <a:moveTo>
                  <a:pt x="57206" y="1841500"/>
                </a:moveTo>
                <a:cubicBezTo>
                  <a:pt x="4289" y="1887008"/>
                  <a:pt x="-71911" y="1921933"/>
                  <a:pt x="146106" y="1765300"/>
                </a:cubicBezTo>
                <a:cubicBezTo>
                  <a:pt x="364123" y="1608667"/>
                  <a:pt x="853073" y="1157817"/>
                  <a:pt x="1365306" y="901700"/>
                </a:cubicBezTo>
                <a:cubicBezTo>
                  <a:pt x="1877539" y="645583"/>
                  <a:pt x="2584506" y="378883"/>
                  <a:pt x="3219506" y="228600"/>
                </a:cubicBezTo>
                <a:cubicBezTo>
                  <a:pt x="3854506" y="78317"/>
                  <a:pt x="4514906" y="39158"/>
                  <a:pt x="5175306" y="0"/>
                </a:cubicBezTo>
              </a:path>
            </a:pathLst>
          </a:custGeom>
          <a:ln w="762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endParaRPr kumimoji="0" lang="ru-RU" sz="1800">
              <a:solidFill>
                <a:srgbClr val="000000"/>
              </a:solidFill>
              <a:latin typeface="YS Text Light" pitchFamily="2" charset="-52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FC91E92-C858-43B6-920A-908093CFE2D6}"/>
              </a:ext>
            </a:extLst>
          </p:cNvPr>
          <p:cNvCxnSpPr/>
          <p:nvPr/>
        </p:nvCxnSpPr>
        <p:spPr>
          <a:xfrm flipV="1">
            <a:off x="3508799" y="2565085"/>
            <a:ext cx="5256242" cy="1872086"/>
          </a:xfrm>
          <a:prstGeom prst="line">
            <a:avLst/>
          </a:prstGeom>
          <a:ln w="762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3A09BDB-4C2C-47BC-935C-3929AF0A0740}"/>
              </a:ext>
            </a:extLst>
          </p:cNvPr>
          <p:cNvSpPr txBox="1"/>
          <p:nvPr/>
        </p:nvSpPr>
        <p:spPr>
          <a:xfrm>
            <a:off x="4745351" y="1175552"/>
            <a:ext cx="6300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3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Удовлетворенность клиента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50E2D-A12D-4C13-B69C-BE9AFAEE0644}"/>
              </a:ext>
            </a:extLst>
          </p:cNvPr>
          <p:cNvSpPr txBox="1"/>
          <p:nvPr/>
        </p:nvSpPr>
        <p:spPr>
          <a:xfrm>
            <a:off x="4806580" y="5584362"/>
            <a:ext cx="310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Разочарованность клиента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37AAF-CFBF-4DE2-8F9D-01490C02E69D}"/>
              </a:ext>
            </a:extLst>
          </p:cNvPr>
          <p:cNvSpPr txBox="1"/>
          <p:nvPr/>
        </p:nvSpPr>
        <p:spPr>
          <a:xfrm>
            <a:off x="8960048" y="3105857"/>
            <a:ext cx="1536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Достаточное выполнение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24F9C-E9D6-4E26-B357-7D941A336114}"/>
              </a:ext>
            </a:extLst>
          </p:cNvPr>
          <p:cNvSpPr txBox="1"/>
          <p:nvPr/>
        </p:nvSpPr>
        <p:spPr>
          <a:xfrm>
            <a:off x="1912321" y="3483643"/>
            <a:ext cx="189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Невыполнение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AE1D40-7AF6-4A43-A42A-7ADE761A9091}"/>
              </a:ext>
            </a:extLst>
          </p:cNvPr>
          <p:cNvSpPr txBox="1"/>
          <p:nvPr/>
        </p:nvSpPr>
        <p:spPr>
          <a:xfrm>
            <a:off x="3868817" y="2018244"/>
            <a:ext cx="2351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23B324"/>
                </a:solidFill>
                <a:latin typeface="YS Text Light" pitchFamily="2" charset="-52"/>
                <a:cs typeface="+mn-cs"/>
              </a:rPr>
              <a:t>Волнующие</a:t>
            </a:r>
          </a:p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23B324"/>
                </a:solidFill>
                <a:latin typeface="YS Text Light" pitchFamily="2" charset="-52"/>
                <a:cs typeface="+mn-cs"/>
              </a:rPr>
              <a:t>(воздействующие) факторы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11A2C6-7F65-42AB-89B0-9BB024D439A5}"/>
              </a:ext>
            </a:extLst>
          </p:cNvPr>
          <p:cNvSpPr txBox="1"/>
          <p:nvPr/>
        </p:nvSpPr>
        <p:spPr>
          <a:xfrm>
            <a:off x="6431207" y="4083252"/>
            <a:ext cx="1896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FF3333"/>
                </a:solidFill>
                <a:latin typeface="YS Text Light" pitchFamily="2" charset="-52"/>
                <a:cs typeface="+mn-cs"/>
              </a:rPr>
              <a:t>Базовые (ожидаемые) факторы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DC90B7-3755-4953-820D-B4C45CD07813}"/>
              </a:ext>
            </a:extLst>
          </p:cNvPr>
          <p:cNvSpPr txBox="1"/>
          <p:nvPr/>
        </p:nvSpPr>
        <p:spPr>
          <a:xfrm>
            <a:off x="8176610" y="1603297"/>
            <a:ext cx="1896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800" dirty="0">
                <a:solidFill>
                  <a:srgbClr val="FF9A00"/>
                </a:solidFill>
                <a:latin typeface="YS Text Light" pitchFamily="2" charset="-52"/>
                <a:cs typeface="+mn-cs"/>
              </a:rPr>
              <a:t>Основные (желаемые) факторы</a:t>
            </a:r>
          </a:p>
        </p:txBody>
      </p:sp>
    </p:spTree>
    <p:extLst>
      <p:ext uri="{BB962C8B-B14F-4D97-AF65-F5344CB8AC3E}">
        <p14:creationId xmlns:p14="http://schemas.microsoft.com/office/powerpoint/2010/main" val="3776958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9DDD7AA-3110-49A0-B33B-4B8553D73883}" type="slidenum">
              <a:rPr lang="en-US" altLang="ru-RU" smtClean="0"/>
              <a:pPr/>
              <a:t>21</a:t>
            </a:fld>
            <a:endParaRPr lang="en-US" altLang="ru-RU"/>
          </a:p>
        </p:txBody>
      </p:sp>
      <p:sp>
        <p:nvSpPr>
          <p:cNvPr id="6" name="TextBox 5"/>
          <p:cNvSpPr txBox="1"/>
          <p:nvPr/>
        </p:nvSpPr>
        <p:spPr>
          <a:xfrm>
            <a:off x="1991544" y="1504752"/>
            <a:ext cx="359572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Разнообразие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Получаю, </a:t>
            </a:r>
            <a:r>
              <a:rPr lang="ru-RU" u="sng" dirty="0"/>
              <a:t>что</a:t>
            </a:r>
            <a:r>
              <a:rPr lang="ru-RU" dirty="0"/>
              <a:t> я хочу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Оперативность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Получаю, </a:t>
            </a:r>
            <a:r>
              <a:rPr lang="ru-RU" u="sng" dirty="0"/>
              <a:t>когда</a:t>
            </a:r>
            <a:r>
              <a:rPr lang="ru-RU" dirty="0"/>
              <a:t> я хочу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Эффективность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Получаю, </a:t>
            </a:r>
            <a:r>
              <a:rPr lang="ru-RU" u="sng" dirty="0"/>
              <a:t>именно то</a:t>
            </a:r>
            <a:r>
              <a:rPr lang="ru-RU" dirty="0"/>
              <a:t>, что я хочу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Качество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Получаю </a:t>
            </a:r>
            <a:r>
              <a:rPr lang="ru-RU" u="sng" dirty="0"/>
              <a:t>без потери </a:t>
            </a:r>
            <a:r>
              <a:rPr lang="ru-RU" dirty="0"/>
              <a:t>качества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227232" y="1504752"/>
            <a:ext cx="720080" cy="4154984"/>
          </a:xfrm>
          <a:prstGeom prst="rightBrace">
            <a:avLst>
              <a:gd name="adj1" fmla="val 77374"/>
              <a:gd name="adj2" fmla="val 50000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76736" y="2636912"/>
            <a:ext cx="3733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Минимальное расстояние в пространстве и времени от «Купить» до «Получить»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059996" y="3580522"/>
            <a:ext cx="50405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312024" y="3330216"/>
            <a:ext cx="0" cy="50405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02309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C9C4F-2E82-4E95-B0BB-91D605C0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68" y="274844"/>
            <a:ext cx="8229064" cy="1142926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atin typeface="YS Text Medium" pitchFamily="2" charset="-52"/>
              </a:rPr>
              <a:t>Метод КАНО </a:t>
            </a:r>
            <a:br>
              <a:rPr lang="ru-RU" b="0" dirty="0">
                <a:latin typeface="YS Text Medium" pitchFamily="2" charset="-52"/>
              </a:rPr>
            </a:br>
            <a:r>
              <a:rPr lang="ru-RU" b="0" dirty="0">
                <a:latin typeface="YS Text Medium" pitchFamily="2" charset="-52"/>
              </a:rPr>
              <a:t>(пульт от телевизора, как пример)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6F644-DE3C-4DC6-9432-F279C76D4647}"/>
              </a:ext>
            </a:extLst>
          </p:cNvPr>
          <p:cNvSpPr txBox="1"/>
          <p:nvPr/>
        </p:nvSpPr>
        <p:spPr>
          <a:xfrm>
            <a:off x="1595025" y="1606810"/>
            <a:ext cx="19933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То, что должно быть: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Переключатель каналов (цифры)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 err="1">
                <a:solidFill>
                  <a:srgbClr val="000000"/>
                </a:solidFill>
                <a:latin typeface="YS Text Light" pitchFamily="2" charset="-52"/>
                <a:cs typeface="+mn-cs"/>
              </a:rPr>
              <a:t>Pre-Che</a:t>
            </a: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 (предыдущий канал)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Переключатель каналов +1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Выключение ТВ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Выбор источников трансляции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Управление меню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Выключение звука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Громче/тише</a:t>
            </a:r>
          </a:p>
          <a:p>
            <a:pPr defTabSz="914298" fontAlgn="auto">
              <a:spcBef>
                <a:spcPts val="0"/>
              </a:spcBef>
              <a:spcAft>
                <a:spcPts val="0"/>
              </a:spcAft>
            </a:pPr>
            <a:endParaRPr kumimoji="0" lang="ru-RU" sz="1600" dirty="0">
              <a:solidFill>
                <a:srgbClr val="000000"/>
              </a:solidFill>
              <a:latin typeface="YS Text Light" pitchFamily="2" charset="-5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71D0C9-881E-41DF-B178-8CB3940E925D}"/>
              </a:ext>
            </a:extLst>
          </p:cNvPr>
          <p:cNvSpPr txBox="1"/>
          <p:nvPr/>
        </p:nvSpPr>
        <p:spPr>
          <a:xfrm>
            <a:off x="5415859" y="1606810"/>
            <a:ext cx="19933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То, что привлекает: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 err="1">
                <a:solidFill>
                  <a:srgbClr val="000000"/>
                </a:solidFill>
                <a:latin typeface="YS Text Light" pitchFamily="2" charset="-52"/>
                <a:cs typeface="+mn-cs"/>
              </a:rPr>
              <a:t>Sleep</a:t>
            </a:r>
            <a:endParaRPr kumimoji="0" lang="ru-RU" sz="1600" dirty="0">
              <a:solidFill>
                <a:srgbClr val="000000"/>
              </a:solidFill>
              <a:latin typeface="YS Text Light" pitchFamily="2" charset="-52"/>
              <a:cs typeface="+mn-cs"/>
            </a:endParaRP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P-</a:t>
            </a:r>
            <a:r>
              <a:rPr kumimoji="0" lang="ru-RU" sz="1600" dirty="0" err="1">
                <a:solidFill>
                  <a:srgbClr val="000000"/>
                </a:solidFill>
                <a:latin typeface="YS Text Light" pitchFamily="2" charset="-52"/>
                <a:cs typeface="+mn-cs"/>
              </a:rPr>
              <a:t>mode</a:t>
            </a:r>
            <a:endParaRPr kumimoji="0" lang="ru-RU" sz="1600" dirty="0">
              <a:solidFill>
                <a:srgbClr val="000000"/>
              </a:solidFill>
              <a:latin typeface="YS Text Light" pitchFamily="2" charset="-52"/>
              <a:cs typeface="+mn-cs"/>
            </a:endParaRP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P-</a:t>
            </a:r>
            <a:r>
              <a:rPr kumimoji="0" lang="ru-RU" sz="1600" dirty="0" err="1">
                <a:solidFill>
                  <a:srgbClr val="000000"/>
                </a:solidFill>
                <a:latin typeface="YS Text Light" pitchFamily="2" charset="-52"/>
                <a:cs typeface="+mn-cs"/>
              </a:rPr>
              <a:t>size</a:t>
            </a:r>
            <a:endParaRPr kumimoji="0" lang="ru-RU" sz="1600" dirty="0">
              <a:solidFill>
                <a:srgbClr val="000000"/>
              </a:solidFill>
              <a:latin typeface="YS Text Light" pitchFamily="2" charset="-52"/>
              <a:cs typeface="+mn-cs"/>
            </a:endParaRP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Стоп-кадр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Эффекты изображения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Вход в меню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Выход из меню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Список каналов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64057C-AA4D-46A0-B7A1-A2A0CEA0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8" y="1428927"/>
            <a:ext cx="1221474" cy="44368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2134DB-CEC8-4EF3-B589-A30DD9D88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66" y="1428927"/>
            <a:ext cx="1110233" cy="3470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ED37A-7D28-48A7-AB8A-83DCDCF7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512" y="1428927"/>
            <a:ext cx="1586023" cy="4748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C3B86-1A16-41EF-9645-4DCE19D8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7068" y="1428927"/>
            <a:ext cx="1264536" cy="2864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45D3AC-A79D-45F8-9879-72EE3D2E9A40}"/>
              </a:ext>
            </a:extLst>
          </p:cNvPr>
          <p:cNvSpPr txBox="1"/>
          <p:nvPr/>
        </p:nvSpPr>
        <p:spPr>
          <a:xfrm>
            <a:off x="8933763" y="1606810"/>
            <a:ext cx="19933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То, вызывает </a:t>
            </a:r>
            <a:r>
              <a:rPr kumimoji="0" lang="ru-RU" sz="1600" dirty="0" err="1">
                <a:solidFill>
                  <a:srgbClr val="000000"/>
                </a:solidFill>
                <a:latin typeface="YS Text Light" pitchFamily="2" charset="-52"/>
                <a:cs typeface="+mn-cs"/>
              </a:rPr>
              <a:t>вау</a:t>
            </a: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-эффект: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Стиль </a:t>
            </a:r>
            <a:r>
              <a:rPr kumimoji="0" lang="en-US" sz="1600" dirty="0" err="1">
                <a:solidFill>
                  <a:srgbClr val="000000"/>
                </a:solidFill>
                <a:latin typeface="YS Text Light" pitchFamily="2" charset="-52"/>
                <a:cs typeface="+mn-cs"/>
              </a:rPr>
              <a:t>ipod</a:t>
            </a:r>
            <a:r>
              <a:rPr kumimoji="0" lang="en-US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 classic</a:t>
            </a:r>
            <a:endParaRPr kumimoji="0" lang="ru-RU" sz="1600" dirty="0">
              <a:solidFill>
                <a:srgbClr val="000000"/>
              </a:solidFill>
              <a:latin typeface="YS Text Light" pitchFamily="2" charset="-52"/>
              <a:cs typeface="+mn-cs"/>
            </a:endParaRP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Сенсорный экран</a:t>
            </a:r>
          </a:p>
          <a:p>
            <a:pPr marL="285736" indent="-285736" defTabSz="91429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dirty="0">
                <a:solidFill>
                  <a:srgbClr val="000000"/>
                </a:solidFill>
                <a:latin typeface="YS Text Light" pitchFamily="2" charset="-52"/>
                <a:cs typeface="+mn-cs"/>
              </a:rPr>
              <a:t>Возможность голосовать</a:t>
            </a:r>
          </a:p>
        </p:txBody>
      </p:sp>
    </p:spTree>
    <p:extLst>
      <p:ext uri="{BB962C8B-B14F-4D97-AF65-F5344CB8AC3E}">
        <p14:creationId xmlns:p14="http://schemas.microsoft.com/office/powerpoint/2010/main" val="22881075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897F80A-D9B5-424D-A0DD-19C6DBA3442F}"/>
              </a:ext>
            </a:extLst>
          </p:cNvPr>
          <p:cNvSpPr/>
          <p:nvPr/>
        </p:nvSpPr>
        <p:spPr>
          <a:xfrm>
            <a:off x="4244637" y="3852881"/>
            <a:ext cx="1333761" cy="62074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000000"/>
                </a:solidFill>
                <a:latin typeface="YS Text Light" pitchFamily="2" charset="-52"/>
              </a:rPr>
              <a:t>Отправить простое письмо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136C322-B997-4DE6-A5CB-118693ECF650}"/>
              </a:ext>
            </a:extLst>
          </p:cNvPr>
          <p:cNvSpPr/>
          <p:nvPr/>
        </p:nvSpPr>
        <p:spPr>
          <a:xfrm>
            <a:off x="4231517" y="3871002"/>
            <a:ext cx="1333761" cy="62074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000000"/>
                </a:solidFill>
                <a:latin typeface="YS Text Light" pitchFamily="2" charset="-52"/>
              </a:rPr>
              <a:t>Отправить форматированное письмо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7AF694-445C-4537-8DCE-79DBE5E7AB50}"/>
              </a:ext>
            </a:extLst>
          </p:cNvPr>
          <p:cNvSpPr/>
          <p:nvPr/>
        </p:nvSpPr>
        <p:spPr>
          <a:xfrm>
            <a:off x="4218397" y="3863717"/>
            <a:ext cx="1333761" cy="62074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000000"/>
                </a:solidFill>
                <a:latin typeface="YS Text Light" pitchFamily="2" charset="-52"/>
              </a:rPr>
              <a:t>Отправить письмо с вложением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83C9E6F-F072-405E-AF7A-48287A7A19C3}"/>
              </a:ext>
            </a:extLst>
          </p:cNvPr>
          <p:cNvSpPr/>
          <p:nvPr/>
        </p:nvSpPr>
        <p:spPr>
          <a:xfrm>
            <a:off x="2857403" y="3863717"/>
            <a:ext cx="1333761" cy="62074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000000"/>
                </a:solidFill>
                <a:latin typeface="YS Text Light" pitchFamily="2" charset="-52"/>
              </a:rPr>
              <a:t>Поиск по ключевому слову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FD4215A-D32D-4EA2-B88F-E352C81067A7}"/>
              </a:ext>
            </a:extLst>
          </p:cNvPr>
          <p:cNvSpPr/>
          <p:nvPr/>
        </p:nvSpPr>
        <p:spPr>
          <a:xfrm>
            <a:off x="2857403" y="3881621"/>
            <a:ext cx="1333761" cy="62074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000000"/>
                </a:solidFill>
                <a:latin typeface="YS Text Light" pitchFamily="2" charset="-52"/>
              </a:rPr>
              <a:t>Поиск по одному полю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CB3683-0106-45A8-A71D-409226482FA3}"/>
              </a:ext>
            </a:extLst>
          </p:cNvPr>
          <p:cNvSpPr/>
          <p:nvPr/>
        </p:nvSpPr>
        <p:spPr>
          <a:xfrm>
            <a:off x="2857403" y="3863717"/>
            <a:ext cx="1333761" cy="62074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000000"/>
                </a:solidFill>
                <a:latin typeface="YS Text Light" pitchFamily="2" charset="-52"/>
              </a:rPr>
              <a:t>Поиск по нескольким полям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98B84-8E1E-4180-9B33-C9442F05864C}"/>
              </a:ext>
            </a:extLst>
          </p:cNvPr>
          <p:cNvSpPr txBox="1">
            <a:spLocks/>
          </p:cNvSpPr>
          <p:nvPr/>
        </p:nvSpPr>
        <p:spPr>
          <a:xfrm>
            <a:off x="2983229" y="476865"/>
            <a:ext cx="6225543" cy="72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auto">
              <a:spcBef>
                <a:spcPts val="500"/>
              </a:spcBef>
              <a:spcAft>
                <a:spcPts val="0"/>
              </a:spcAft>
              <a:buNone/>
            </a:pPr>
            <a:r>
              <a:rPr kumimoji="0" lang="en-US" sz="3600" dirty="0" err="1">
                <a:solidFill>
                  <a:srgbClr val="000000"/>
                </a:solidFill>
                <a:latin typeface="YS Text Light" pitchFamily="2" charset="-52"/>
              </a:rPr>
              <a:t>Storymapping</a:t>
            </a:r>
            <a:endParaRPr kumimoji="0" lang="ru-RU" sz="3600" dirty="0">
              <a:solidFill>
                <a:srgbClr val="000000"/>
              </a:solidFill>
              <a:latin typeface="YS Text Light" pitchFamily="2" charset="-52"/>
            </a:endParaRPr>
          </a:p>
          <a:p>
            <a:pPr marL="0" indent="0" algn="ctr" defTabSz="457200" fontAlgn="auto">
              <a:spcBef>
                <a:spcPts val="500"/>
              </a:spcBef>
              <a:spcAft>
                <a:spcPts val="0"/>
              </a:spcAft>
              <a:buNone/>
            </a:pPr>
            <a:r>
              <a:rPr kumimoji="0" lang="ru-RU" sz="2400" dirty="0">
                <a:solidFill>
                  <a:srgbClr val="000000"/>
                </a:solidFill>
                <a:latin typeface="YS Text Light" pitchFamily="2" charset="-52"/>
              </a:rPr>
              <a:t>Формирование карт пользовательских историй на примере почтового менеджера</a:t>
            </a:r>
            <a:endParaRPr kumimoji="0" lang="en-US" sz="2400" dirty="0">
              <a:solidFill>
                <a:srgbClr val="000000"/>
              </a:solidFill>
              <a:latin typeface="YS Text Light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55A5FE-FFF0-46AC-8B9D-579C1F8BC1AB}"/>
              </a:ext>
            </a:extLst>
          </p:cNvPr>
          <p:cNvSpPr/>
          <p:nvPr/>
        </p:nvSpPr>
        <p:spPr>
          <a:xfrm>
            <a:off x="2904316" y="2303184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Создать письмо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6117B9-CA76-49BD-9B85-24B3DA019D5C}"/>
              </a:ext>
            </a:extLst>
          </p:cNvPr>
          <p:cNvSpPr/>
          <p:nvPr/>
        </p:nvSpPr>
        <p:spPr>
          <a:xfrm>
            <a:off x="2884635" y="2298375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Прочитать письмо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308E1F-E3BA-46F8-A26F-8FC52015CD76}"/>
              </a:ext>
            </a:extLst>
          </p:cNvPr>
          <p:cNvSpPr/>
          <p:nvPr/>
        </p:nvSpPr>
        <p:spPr>
          <a:xfrm>
            <a:off x="2897756" y="2289424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Удалить письмо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0BADCD0-4875-41BD-A6FB-E81F88D49EC5}"/>
              </a:ext>
            </a:extLst>
          </p:cNvPr>
          <p:cNvSpPr/>
          <p:nvPr/>
        </p:nvSpPr>
        <p:spPr>
          <a:xfrm>
            <a:off x="2907596" y="2316944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Найти письмо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53D67F6-2738-4055-8D52-9883FF31B1DF}"/>
              </a:ext>
            </a:extLst>
          </p:cNvPr>
          <p:cNvSpPr/>
          <p:nvPr/>
        </p:nvSpPr>
        <p:spPr>
          <a:xfrm>
            <a:off x="2910876" y="2303184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Отправить письмо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782FB0C-7C02-4CF4-8C42-9587473C8F0C}"/>
              </a:ext>
            </a:extLst>
          </p:cNvPr>
          <p:cNvSpPr/>
          <p:nvPr/>
        </p:nvSpPr>
        <p:spPr>
          <a:xfrm>
            <a:off x="7506733" y="2281039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Посмотреть календарь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182DDDB-E4AC-4FCA-880B-20B951489D1D}"/>
              </a:ext>
            </a:extLst>
          </p:cNvPr>
          <p:cNvSpPr/>
          <p:nvPr/>
        </p:nvSpPr>
        <p:spPr>
          <a:xfrm>
            <a:off x="7506733" y="2282094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Создать встречу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C8294F-66AF-4EE9-9A93-A961F6F789E6}"/>
              </a:ext>
            </a:extLst>
          </p:cNvPr>
          <p:cNvSpPr/>
          <p:nvPr/>
        </p:nvSpPr>
        <p:spPr>
          <a:xfrm>
            <a:off x="7506733" y="2285774"/>
            <a:ext cx="1333761" cy="62074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Обновить встречу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315FC65-F855-449E-B984-10F43D0671E7}"/>
              </a:ext>
            </a:extLst>
          </p:cNvPr>
          <p:cNvCxnSpPr>
            <a:cxnSpLocks/>
          </p:cNvCxnSpPr>
          <p:nvPr/>
        </p:nvCxnSpPr>
        <p:spPr>
          <a:xfrm>
            <a:off x="2689632" y="6103428"/>
            <a:ext cx="651914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7B5512-6018-499F-AD01-6BE53B159300}"/>
              </a:ext>
            </a:extLst>
          </p:cNvPr>
          <p:cNvSpPr/>
          <p:nvPr/>
        </p:nvSpPr>
        <p:spPr>
          <a:xfrm>
            <a:off x="5197780" y="2279519"/>
            <a:ext cx="1333761" cy="62074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Работа с письмами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8127BA-6A38-4D80-8C02-23B4ADEB25B8}"/>
              </a:ext>
            </a:extLst>
          </p:cNvPr>
          <p:cNvSpPr/>
          <p:nvPr/>
        </p:nvSpPr>
        <p:spPr>
          <a:xfrm>
            <a:off x="5197780" y="2279519"/>
            <a:ext cx="1333761" cy="62074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Работа с календарем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A4132BF-F112-48CC-A9AD-022292A21A76}"/>
              </a:ext>
            </a:extLst>
          </p:cNvPr>
          <p:cNvSpPr/>
          <p:nvPr/>
        </p:nvSpPr>
        <p:spPr>
          <a:xfrm>
            <a:off x="5197780" y="2279519"/>
            <a:ext cx="1333761" cy="62074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dirty="0">
                <a:solidFill>
                  <a:srgbClr val="FFFFFF"/>
                </a:solidFill>
                <a:latin typeface="YS Text Light" pitchFamily="2" charset="-52"/>
              </a:rPr>
              <a:t>Почтовый менеджер</a:t>
            </a:r>
          </a:p>
        </p:txBody>
      </p:sp>
    </p:spTree>
    <p:extLst>
      <p:ext uri="{BB962C8B-B14F-4D97-AF65-F5344CB8AC3E}">
        <p14:creationId xmlns:p14="http://schemas.microsoft.com/office/powerpoint/2010/main" val="21950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19245 -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8958 -1.85185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0013 0.124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22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13 0.125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25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013 0.353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76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261 0.1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6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11315 0.123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618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22513 0.124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62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00417 0.22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13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0937 0.226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2.08333E-6 0.2215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6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901 0.218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092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2.08333E-6 0.3381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9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0.14193 0.2229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1113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14688 0.3398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1699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27695 0.3354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4" grpId="0" animBg="1"/>
      <p:bldP spid="4" grpId="1" animBg="1"/>
      <p:bldP spid="9" grpId="0" animBg="1"/>
      <p:bldP spid="9" grpId="1" animBg="1"/>
      <p:bldP spid="26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Оценки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5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Высшая школа экономики</a:t>
            </a:r>
          </a:p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247819474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 такое хорошая оценка? Хорошая оценка – это такая оценка, точность которой +-10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2000" dirty="0"/>
              <a:t>Capers Jones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Хорошая оценка – это такая оценка, которая находится внутри +-25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реального срока в 75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случаев.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2000" dirty="0"/>
              <a:t>SEMM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Типичная </a:t>
            </a:r>
            <a:r>
              <a:rPr lang="en-US" dirty="0" err="1"/>
              <a:t>ситуация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938" y="1412776"/>
            <a:ext cx="9232540" cy="3672408"/>
          </a:xfrm>
        </p:spPr>
        <p:txBody>
          <a:bodyPr>
            <a:noAutofit/>
          </a:bodyPr>
          <a:lstStyle/>
          <a:p>
            <a:r>
              <a:rPr lang="en-US" sz="2400" dirty="0" err="1"/>
              <a:t>Шеф</a:t>
            </a:r>
            <a:r>
              <a:rPr lang="en-US" sz="2400" dirty="0"/>
              <a:t>: </a:t>
            </a:r>
          </a:p>
          <a:p>
            <a:pPr>
              <a:buFontTx/>
              <a:buChar char="-"/>
            </a:pPr>
            <a:r>
              <a:rPr lang="en-US" sz="2400" dirty="0" err="1"/>
              <a:t>Данный</a:t>
            </a:r>
            <a:r>
              <a:rPr lang="en-US" sz="2400" dirty="0"/>
              <a:t> </a:t>
            </a:r>
            <a:r>
              <a:rPr lang="en-US" sz="2400" dirty="0" err="1"/>
              <a:t>модуль</a:t>
            </a:r>
            <a:r>
              <a:rPr lang="en-US" sz="2400" dirty="0"/>
              <a:t> </a:t>
            </a:r>
            <a:r>
              <a:rPr lang="en-US" sz="2400" dirty="0" err="1"/>
              <a:t>должнен</a:t>
            </a:r>
            <a:r>
              <a:rPr lang="en-US" sz="2400" dirty="0"/>
              <a:t> </a:t>
            </a:r>
            <a:r>
              <a:rPr lang="en-US" sz="2400" dirty="0" err="1"/>
              <a:t>быть</a:t>
            </a:r>
            <a:r>
              <a:rPr lang="en-US" sz="2400" dirty="0"/>
              <a:t> </a:t>
            </a:r>
            <a:r>
              <a:rPr lang="en-US" sz="2400" dirty="0" err="1"/>
              <a:t>сделан</a:t>
            </a:r>
            <a:r>
              <a:rPr lang="en-US" sz="2400" dirty="0"/>
              <a:t> </a:t>
            </a:r>
            <a:r>
              <a:rPr lang="en-US" sz="2400" dirty="0" err="1"/>
              <a:t>через</a:t>
            </a:r>
            <a:r>
              <a:rPr lang="en-US" sz="2400" dirty="0"/>
              <a:t> </a:t>
            </a:r>
            <a:r>
              <a:rPr lang="en-US" sz="2400" dirty="0" err="1"/>
              <a:t>три</a:t>
            </a:r>
            <a:r>
              <a:rPr lang="en-US" sz="2400" dirty="0"/>
              <a:t> </a:t>
            </a:r>
            <a:r>
              <a:rPr lang="en-US" sz="2400" dirty="0" err="1"/>
              <a:t>месяца</a:t>
            </a:r>
            <a:r>
              <a:rPr lang="en-US" sz="2400" dirty="0"/>
              <a:t>, к </a:t>
            </a:r>
            <a:r>
              <a:rPr lang="en-US" sz="2400" dirty="0" err="1"/>
              <a:t>первому</a:t>
            </a:r>
            <a:r>
              <a:rPr lang="en-US" sz="2400" dirty="0"/>
              <a:t> </a:t>
            </a:r>
            <a:r>
              <a:rPr lang="en-US" sz="2400" dirty="0" err="1"/>
              <a:t>сентября</a:t>
            </a:r>
            <a:r>
              <a:rPr lang="en-US" sz="2400" dirty="0"/>
              <a:t>, </a:t>
            </a:r>
            <a:r>
              <a:rPr lang="en-US" sz="2400" dirty="0" err="1"/>
              <a:t>вот</a:t>
            </a:r>
            <a:r>
              <a:rPr lang="en-US" sz="2400" dirty="0"/>
              <a:t> </a:t>
            </a:r>
            <a:r>
              <a:rPr lang="en-US" sz="2400" dirty="0" err="1"/>
              <a:t>список</a:t>
            </a:r>
            <a:r>
              <a:rPr lang="en-US" sz="2400" dirty="0"/>
              <a:t> </a:t>
            </a:r>
            <a:r>
              <a:rPr lang="en-US" sz="2400" dirty="0" err="1"/>
              <a:t>функций</a:t>
            </a:r>
            <a:r>
              <a:rPr lang="ru-RU" sz="2400" dirty="0"/>
              <a:t>. Через сколько времени модуль будет готов?</a:t>
            </a:r>
            <a:endParaRPr lang="en-US" sz="2400" dirty="0"/>
          </a:p>
          <a:p>
            <a:r>
              <a:rPr lang="ru-RU" sz="2400" dirty="0"/>
              <a:t>Работник</a:t>
            </a:r>
            <a:r>
              <a:rPr lang="en-US" sz="2400" dirty="0"/>
              <a:t>: </a:t>
            </a:r>
          </a:p>
          <a:p>
            <a:pPr>
              <a:buFontTx/>
              <a:buChar char="-"/>
            </a:pPr>
            <a:r>
              <a:rPr lang="en-US" sz="2400" dirty="0" err="1"/>
              <a:t>Если</a:t>
            </a:r>
            <a:r>
              <a:rPr lang="en-US" sz="2400" dirty="0"/>
              <a:t> у </a:t>
            </a:r>
            <a:r>
              <a:rPr lang="en-US" sz="2400" dirty="0" err="1"/>
              <a:t>меня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будет</a:t>
            </a:r>
            <a:r>
              <a:rPr lang="en-US" sz="2400" dirty="0"/>
              <a:t> </a:t>
            </a:r>
            <a:r>
              <a:rPr lang="en-US" sz="2400" dirty="0" err="1"/>
              <a:t>проблем</a:t>
            </a:r>
            <a:r>
              <a:rPr lang="en-US" sz="2400" dirty="0"/>
              <a:t> с </a:t>
            </a:r>
            <a:r>
              <a:rPr lang="en-US" sz="2400" dirty="0" err="1"/>
              <a:t>разработкой</a:t>
            </a:r>
            <a:r>
              <a:rPr lang="en-US" sz="2400" dirty="0"/>
              <a:t>, </a:t>
            </a:r>
            <a:r>
              <a:rPr lang="en-US" sz="2400" dirty="0" err="1"/>
              <a:t>пауз</a:t>
            </a:r>
            <a:r>
              <a:rPr lang="en-US" sz="2400" dirty="0"/>
              <a:t> и </a:t>
            </a:r>
            <a:r>
              <a:rPr lang="en-US" sz="2400" dirty="0" err="1"/>
              <a:t>других</a:t>
            </a:r>
            <a:r>
              <a:rPr lang="en-US" sz="2400" dirty="0"/>
              <a:t> </a:t>
            </a:r>
            <a:r>
              <a:rPr lang="en-US" sz="2400" dirty="0" err="1"/>
              <a:t>непредвиденных</a:t>
            </a:r>
            <a:r>
              <a:rPr lang="en-US" sz="2400" dirty="0"/>
              <a:t> </a:t>
            </a:r>
            <a:r>
              <a:rPr lang="en-US" sz="2400" dirty="0" err="1"/>
              <a:t>обстоятельств</a:t>
            </a:r>
            <a:r>
              <a:rPr lang="en-US" sz="2400" dirty="0"/>
              <a:t>, </a:t>
            </a:r>
            <a:r>
              <a:rPr lang="en-US" sz="2400" dirty="0" err="1"/>
              <a:t>то</a:t>
            </a:r>
            <a:r>
              <a:rPr lang="en-US" sz="2400" dirty="0"/>
              <a:t> я </a:t>
            </a:r>
            <a:r>
              <a:rPr lang="en-US" sz="2400" dirty="0" err="1"/>
              <a:t>смогу</a:t>
            </a:r>
            <a:r>
              <a:rPr lang="en-US" sz="2400" dirty="0"/>
              <a:t> </a:t>
            </a:r>
            <a:r>
              <a:rPr lang="en-US" sz="2400" dirty="0" err="1"/>
              <a:t>его</a:t>
            </a:r>
            <a:r>
              <a:rPr lang="en-US" sz="2400" dirty="0"/>
              <a:t> </a:t>
            </a:r>
            <a:r>
              <a:rPr lang="en-US" sz="2400" dirty="0" err="1"/>
              <a:t>закончить</a:t>
            </a:r>
            <a:r>
              <a:rPr lang="en-US" sz="2400" dirty="0"/>
              <a:t> </a:t>
            </a:r>
            <a:r>
              <a:rPr lang="en-US" sz="2400" dirty="0" err="1"/>
              <a:t>через</a:t>
            </a:r>
            <a:r>
              <a:rPr lang="en-US" sz="2400" dirty="0"/>
              <a:t> 6 </a:t>
            </a:r>
            <a:r>
              <a:rPr lang="en-US" sz="2400" dirty="0" err="1"/>
              <a:t>месяцев</a:t>
            </a:r>
            <a:endParaRPr lang="en-US" sz="2400" dirty="0"/>
          </a:p>
          <a:p>
            <a:pPr lvl="0"/>
            <a:r>
              <a:rPr lang="en-US" sz="2400" dirty="0" err="1">
                <a:solidFill>
                  <a:srgbClr val="000000"/>
                </a:solidFill>
              </a:rPr>
              <a:t>Шеф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</a:p>
          <a:p>
            <a:pPr>
              <a:buFontTx/>
              <a:buChar char="-"/>
            </a:pPr>
            <a:r>
              <a:rPr lang="en-US" sz="2400" dirty="0" err="1"/>
              <a:t>Но</a:t>
            </a:r>
            <a:r>
              <a:rPr lang="en-US" sz="2400" dirty="0"/>
              <a:t> </a:t>
            </a:r>
            <a:r>
              <a:rPr lang="en-US" sz="2400" dirty="0" err="1"/>
              <a:t>нам</a:t>
            </a:r>
            <a:r>
              <a:rPr lang="en-US" sz="2400" dirty="0"/>
              <a:t> </a:t>
            </a:r>
            <a:r>
              <a:rPr lang="en-US" sz="2400" dirty="0" err="1"/>
              <a:t>нужен</a:t>
            </a:r>
            <a:r>
              <a:rPr lang="en-US" sz="2400" dirty="0"/>
              <a:t> </a:t>
            </a:r>
            <a:r>
              <a:rPr lang="en-US" sz="2400" dirty="0" err="1"/>
              <a:t>этот</a:t>
            </a:r>
            <a:r>
              <a:rPr lang="en-US" sz="2400" dirty="0"/>
              <a:t> </a:t>
            </a:r>
            <a:r>
              <a:rPr lang="en-US" sz="2400" dirty="0" err="1"/>
              <a:t>модуль</a:t>
            </a:r>
            <a:r>
              <a:rPr lang="en-US" sz="2400" dirty="0"/>
              <a:t> к </a:t>
            </a:r>
            <a:r>
              <a:rPr lang="en-US" sz="2400" dirty="0" err="1"/>
              <a:t>первому</a:t>
            </a:r>
            <a:r>
              <a:rPr lang="en-US" sz="2400" dirty="0"/>
              <a:t> </a:t>
            </a:r>
            <a:r>
              <a:rPr lang="en-US" sz="2400" dirty="0" err="1"/>
              <a:t>сентября</a:t>
            </a:r>
            <a:endParaRPr lang="en-US" sz="2400" dirty="0"/>
          </a:p>
          <a:p>
            <a:pPr lvl="0"/>
            <a:r>
              <a:rPr lang="ru-RU" sz="2400" dirty="0"/>
              <a:t>Работник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</a:p>
          <a:p>
            <a:pPr>
              <a:buFontTx/>
              <a:buChar char="-"/>
            </a:pPr>
            <a:r>
              <a:rPr lang="en-US" sz="2400" dirty="0"/>
              <a:t>Ok…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4534395"/>
            <a:ext cx="1440160" cy="18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52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на самом деле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32" y="2244316"/>
            <a:ext cx="10240652" cy="2552836"/>
          </a:xfrm>
        </p:spPr>
        <p:txBody>
          <a:bodyPr/>
          <a:lstStyle/>
          <a:p>
            <a:r>
              <a:rPr lang="ru-RU" dirty="0"/>
              <a:t>Цель – выпустить версию к 1 сентября</a:t>
            </a:r>
          </a:p>
          <a:p>
            <a:r>
              <a:rPr lang="ru-RU" dirty="0"/>
              <a:t>Оценки смешиваются с целями: «сделать через 3 месяца»</a:t>
            </a:r>
          </a:p>
        </p:txBody>
      </p:sp>
    </p:spTree>
    <p:extLst>
      <p:ext uri="{BB962C8B-B14F-4D97-AF65-F5344CB8AC3E}">
        <p14:creationId xmlns:p14="http://schemas.microsoft.com/office/powerpoint/2010/main" val="323607619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Что</a:t>
            </a:r>
            <a:r>
              <a:rPr lang="en-US" dirty="0"/>
              <a:t> в </a:t>
            </a:r>
            <a:r>
              <a:rPr lang="en-US" dirty="0" err="1"/>
              <a:t>итоге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С </a:t>
            </a:r>
            <a:r>
              <a:rPr lang="en-US" sz="3200" dirty="0" err="1"/>
              <a:t>большой</a:t>
            </a:r>
            <a:r>
              <a:rPr lang="en-US" sz="3200" dirty="0"/>
              <a:t> </a:t>
            </a:r>
            <a:r>
              <a:rPr lang="en-US" sz="3200" dirty="0" err="1"/>
              <a:t>долей</a:t>
            </a:r>
            <a:r>
              <a:rPr lang="en-US" sz="3200" dirty="0"/>
              <a:t> </a:t>
            </a:r>
            <a:r>
              <a:rPr lang="en-US" sz="3200" dirty="0" err="1"/>
              <a:t>вероятности</a:t>
            </a:r>
            <a:r>
              <a:rPr lang="en-US" sz="3200" dirty="0"/>
              <a:t> </a:t>
            </a:r>
            <a:r>
              <a:rPr lang="en-US" sz="3200" dirty="0" err="1"/>
              <a:t>модуль</a:t>
            </a:r>
            <a:r>
              <a:rPr lang="en-US" sz="3200" dirty="0"/>
              <a:t> 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будет</a:t>
            </a:r>
            <a:r>
              <a:rPr lang="en-US" sz="3200" dirty="0"/>
              <a:t> </a:t>
            </a:r>
            <a:r>
              <a:rPr lang="en-US" sz="3200" dirty="0" err="1"/>
              <a:t>сделан</a:t>
            </a:r>
            <a:r>
              <a:rPr lang="en-US" sz="3200" dirty="0"/>
              <a:t> к </a:t>
            </a:r>
            <a:r>
              <a:rPr lang="en-US" sz="3200" dirty="0" err="1"/>
              <a:t>сроку</a:t>
            </a:r>
            <a:r>
              <a:rPr lang="en-US" sz="3200" dirty="0"/>
              <a:t>, </a:t>
            </a:r>
            <a:r>
              <a:rPr lang="en-US" sz="3200" dirty="0" err="1"/>
              <a:t>как</a:t>
            </a:r>
            <a:r>
              <a:rPr lang="en-US" sz="3200" dirty="0"/>
              <a:t> </a:t>
            </a:r>
            <a:r>
              <a:rPr lang="en-US" sz="3200" dirty="0" err="1"/>
              <a:t>бы</a:t>
            </a:r>
            <a:r>
              <a:rPr lang="en-US" sz="3200" dirty="0"/>
              <a:t> </a:t>
            </a:r>
            <a:r>
              <a:rPr lang="en-US" sz="3200" dirty="0" err="1"/>
              <a:t>ни</a:t>
            </a:r>
            <a:r>
              <a:rPr lang="en-US" sz="3200" dirty="0"/>
              <a:t> </a:t>
            </a:r>
            <a:r>
              <a:rPr lang="en-US" sz="3200" dirty="0" err="1"/>
              <a:t>старались</a:t>
            </a:r>
            <a:r>
              <a:rPr lang="en-US" sz="3200" dirty="0"/>
              <a:t>, </a:t>
            </a:r>
            <a:r>
              <a:rPr lang="en-US" sz="3200" dirty="0" err="1"/>
              <a:t>просто</a:t>
            </a:r>
            <a:r>
              <a:rPr lang="en-US" sz="3200" dirty="0"/>
              <a:t> </a:t>
            </a:r>
            <a:r>
              <a:rPr lang="en-US" sz="3200" dirty="0" err="1"/>
              <a:t>физически</a:t>
            </a:r>
            <a:r>
              <a:rPr lang="en-US" sz="3200" dirty="0"/>
              <a:t> 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хватит</a:t>
            </a:r>
            <a:r>
              <a:rPr lang="en-US" sz="3200" dirty="0"/>
              <a:t> </a:t>
            </a:r>
            <a:r>
              <a:rPr lang="en-US" sz="3200" dirty="0" err="1"/>
              <a:t>времени</a:t>
            </a:r>
            <a:r>
              <a:rPr lang="en-US" sz="3200" dirty="0"/>
              <a:t>, </a:t>
            </a:r>
            <a:r>
              <a:rPr lang="en-US" sz="3200" dirty="0" err="1"/>
              <a:t>даже</a:t>
            </a:r>
            <a:r>
              <a:rPr lang="en-US" sz="3200" dirty="0"/>
              <a:t> </a:t>
            </a:r>
            <a:r>
              <a:rPr lang="en-US" sz="3200" dirty="0" err="1"/>
              <a:t>если</a:t>
            </a:r>
            <a:r>
              <a:rPr lang="en-US" sz="3200" dirty="0"/>
              <a:t> </a:t>
            </a:r>
            <a:r>
              <a:rPr lang="en-US" sz="3200" dirty="0" err="1"/>
              <a:t>работать</a:t>
            </a:r>
            <a:r>
              <a:rPr lang="en-US" sz="3200" dirty="0"/>
              <a:t> </a:t>
            </a:r>
            <a:r>
              <a:rPr lang="en-US" sz="3200" dirty="0" err="1"/>
              <a:t>круглосуточно</a:t>
            </a:r>
            <a:endParaRPr lang="en-US" sz="3200" dirty="0"/>
          </a:p>
          <a:p>
            <a:r>
              <a:rPr lang="en-US" sz="3200" dirty="0" err="1"/>
              <a:t>Как</a:t>
            </a:r>
            <a:r>
              <a:rPr lang="en-US" sz="3200" dirty="0"/>
              <a:t> </a:t>
            </a:r>
            <a:r>
              <a:rPr lang="en-US" sz="3200" dirty="0" err="1"/>
              <a:t>следствие</a:t>
            </a:r>
            <a:r>
              <a:rPr lang="en-US" sz="3200" dirty="0"/>
              <a:t> – </a:t>
            </a:r>
            <a:r>
              <a:rPr lang="en-US" sz="3200" dirty="0" err="1"/>
              <a:t>недовольный</a:t>
            </a:r>
            <a:r>
              <a:rPr lang="en-US" sz="3200" dirty="0"/>
              <a:t> </a:t>
            </a:r>
            <a:r>
              <a:rPr lang="en-US" sz="3200" dirty="0" err="1"/>
              <a:t>шеф</a:t>
            </a:r>
            <a:endParaRPr lang="en-US" sz="3200" dirty="0"/>
          </a:p>
          <a:p>
            <a:r>
              <a:rPr lang="en-US" sz="3200" dirty="0" err="1"/>
              <a:t>Если</a:t>
            </a:r>
            <a:r>
              <a:rPr lang="en-US" sz="3200" dirty="0"/>
              <a:t> </a:t>
            </a:r>
            <a:r>
              <a:rPr lang="en-US" sz="3200" dirty="0" err="1"/>
              <a:t>вдруг</a:t>
            </a:r>
            <a:r>
              <a:rPr lang="en-US" sz="3200" dirty="0"/>
              <a:t> </a:t>
            </a:r>
            <a:r>
              <a:rPr lang="en-US" sz="3200" dirty="0" err="1"/>
              <a:t>проявили</a:t>
            </a:r>
            <a:r>
              <a:rPr lang="en-US" sz="3200" dirty="0"/>
              <a:t> </a:t>
            </a:r>
            <a:r>
              <a:rPr lang="en-US" sz="3200" dirty="0" err="1"/>
              <a:t>героизм</a:t>
            </a:r>
            <a:r>
              <a:rPr lang="en-US" sz="3200" dirty="0"/>
              <a:t> и </a:t>
            </a:r>
            <a:r>
              <a:rPr lang="en-US" sz="3200" dirty="0" err="1"/>
              <a:t>сделали</a:t>
            </a:r>
            <a:r>
              <a:rPr lang="en-US" sz="3200" dirty="0"/>
              <a:t>, </a:t>
            </a:r>
            <a:r>
              <a:rPr lang="en-US" sz="3200" dirty="0" err="1"/>
              <a:t>то</a:t>
            </a:r>
            <a:r>
              <a:rPr lang="en-US" sz="3200" dirty="0"/>
              <a:t> </a:t>
            </a:r>
            <a:r>
              <a:rPr lang="en-US" sz="3200" dirty="0" err="1"/>
              <a:t>героем</a:t>
            </a:r>
            <a:r>
              <a:rPr lang="en-US" sz="3200" dirty="0"/>
              <a:t> </a:t>
            </a:r>
            <a:r>
              <a:rPr lang="en-US" sz="3200" dirty="0" err="1"/>
              <a:t>никто</a:t>
            </a:r>
            <a:r>
              <a:rPr lang="en-US" sz="3200" dirty="0"/>
              <a:t> </a:t>
            </a:r>
            <a:r>
              <a:rPr lang="ru-RU" sz="3200" dirty="0"/>
              <a:t>никого</a:t>
            </a:r>
            <a:r>
              <a:rPr lang="en-US" sz="3200" dirty="0"/>
              <a:t> </a:t>
            </a:r>
            <a:r>
              <a:rPr lang="en-US" sz="3200" dirty="0" err="1"/>
              <a:t>считать</a:t>
            </a:r>
            <a:r>
              <a:rPr lang="en-US" sz="3200" dirty="0"/>
              <a:t> 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будет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7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делать</a:t>
            </a:r>
            <a:r>
              <a:rPr lang="en-US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448" y="1862826"/>
            <a:ext cx="9952620" cy="3888432"/>
          </a:xfrm>
        </p:spPr>
        <p:txBody>
          <a:bodyPr/>
          <a:lstStyle/>
          <a:p>
            <a:r>
              <a:rPr lang="en-US" sz="2400" dirty="0" err="1"/>
              <a:t>Спросить</a:t>
            </a:r>
            <a:r>
              <a:rPr lang="en-US" sz="2400" dirty="0"/>
              <a:t> </a:t>
            </a:r>
            <a:r>
              <a:rPr lang="en-US" sz="2400" dirty="0" err="1"/>
              <a:t>шефа</a:t>
            </a:r>
            <a:r>
              <a:rPr lang="en-US" sz="2400" dirty="0"/>
              <a:t> о </a:t>
            </a:r>
            <a:r>
              <a:rPr lang="en-US" sz="2400" dirty="0" err="1"/>
              <a:t>том</a:t>
            </a:r>
            <a:r>
              <a:rPr lang="en-US" sz="2400" dirty="0"/>
              <a:t>, </a:t>
            </a:r>
            <a:r>
              <a:rPr lang="en-US" sz="2400" dirty="0" err="1"/>
              <a:t>почему</a:t>
            </a:r>
            <a:r>
              <a:rPr lang="en-US" sz="2400" dirty="0"/>
              <a:t> </a:t>
            </a:r>
            <a:r>
              <a:rPr lang="en-US" sz="2400" dirty="0" err="1"/>
              <a:t>так</a:t>
            </a:r>
            <a:r>
              <a:rPr lang="en-US" sz="2400" dirty="0"/>
              <a:t> </a:t>
            </a:r>
            <a:r>
              <a:rPr lang="en-US" sz="2400" dirty="0" err="1"/>
              <a:t>критично</a:t>
            </a:r>
            <a:r>
              <a:rPr lang="en-US" sz="2400" dirty="0"/>
              <a:t> 3 </a:t>
            </a:r>
            <a:r>
              <a:rPr lang="en-US" sz="2400" dirty="0" err="1"/>
              <a:t>месяца</a:t>
            </a:r>
            <a:r>
              <a:rPr lang="en-US" sz="2400" dirty="0"/>
              <a:t> (</a:t>
            </a:r>
            <a:r>
              <a:rPr lang="en-US" sz="2400" dirty="0" err="1"/>
              <a:t>может</a:t>
            </a:r>
            <a:r>
              <a:rPr lang="en-US" sz="2400" dirty="0"/>
              <a:t> </a:t>
            </a:r>
            <a:r>
              <a:rPr lang="en-US" sz="2400" dirty="0" err="1"/>
              <a:t>быть</a:t>
            </a:r>
            <a:r>
              <a:rPr lang="en-US" sz="2400" dirty="0"/>
              <a:t>, </a:t>
            </a:r>
            <a:r>
              <a:rPr lang="en-US" sz="2400" dirty="0" err="1"/>
              <a:t>будет</a:t>
            </a:r>
            <a:r>
              <a:rPr lang="en-US" sz="2400" dirty="0"/>
              <a:t> </a:t>
            </a:r>
            <a:r>
              <a:rPr lang="en-US" sz="2400" dirty="0" err="1"/>
              <a:t>выставка</a:t>
            </a:r>
            <a:r>
              <a:rPr lang="en-US" sz="2400" dirty="0"/>
              <a:t> и </a:t>
            </a:r>
            <a:r>
              <a:rPr lang="en-US" sz="2400" dirty="0" err="1"/>
              <a:t>нужно</a:t>
            </a:r>
            <a:r>
              <a:rPr lang="en-US" sz="2400" dirty="0"/>
              <a:t> </a:t>
            </a:r>
            <a:r>
              <a:rPr lang="en-US" sz="2400" dirty="0" err="1"/>
              <a:t>демо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возможности</a:t>
            </a:r>
            <a:r>
              <a:rPr lang="en-US" sz="2400" dirty="0"/>
              <a:t> </a:t>
            </a:r>
            <a:r>
              <a:rPr lang="en-US" sz="2400" dirty="0" err="1"/>
              <a:t>адекватно</a:t>
            </a:r>
            <a:r>
              <a:rPr lang="en-US" sz="2400" dirty="0"/>
              <a:t> </a:t>
            </a:r>
            <a:r>
              <a:rPr lang="en-US" sz="2400" dirty="0" err="1"/>
              <a:t>оценить</a:t>
            </a:r>
            <a:r>
              <a:rPr lang="en-US" sz="2400" dirty="0"/>
              <a:t> </a:t>
            </a:r>
            <a:r>
              <a:rPr lang="en-US" sz="2400" dirty="0" err="1"/>
              <a:t>каждую</a:t>
            </a:r>
            <a:r>
              <a:rPr lang="en-US" sz="2400" dirty="0"/>
              <a:t> </a:t>
            </a:r>
            <a:r>
              <a:rPr lang="en-US" sz="2400" dirty="0" err="1"/>
              <a:t>функцию</a:t>
            </a:r>
            <a:r>
              <a:rPr lang="en-US" sz="2400" dirty="0"/>
              <a:t> </a:t>
            </a:r>
            <a:r>
              <a:rPr lang="en-US" sz="2400" dirty="0" err="1"/>
              <a:t>отдельно</a:t>
            </a:r>
            <a:r>
              <a:rPr lang="en-US" sz="2400" dirty="0"/>
              <a:t>, </a:t>
            </a:r>
            <a:r>
              <a:rPr lang="en-US" sz="2400" dirty="0" err="1"/>
              <a:t>выстроить</a:t>
            </a:r>
            <a:r>
              <a:rPr lang="en-US" sz="2400" dirty="0"/>
              <a:t> </a:t>
            </a:r>
            <a:r>
              <a:rPr lang="en-US" sz="2400" dirty="0" err="1"/>
              <a:t>их</a:t>
            </a:r>
            <a:r>
              <a:rPr lang="en-US" sz="2400" dirty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приоритетам</a:t>
            </a:r>
            <a:r>
              <a:rPr lang="en-US" sz="2400" dirty="0"/>
              <a:t> и </a:t>
            </a:r>
            <a:r>
              <a:rPr lang="en-US" sz="2400" dirty="0" err="1"/>
              <a:t>выбрать</a:t>
            </a:r>
            <a:r>
              <a:rPr lang="en-US" sz="2400" dirty="0"/>
              <a:t> </a:t>
            </a:r>
            <a:r>
              <a:rPr lang="en-US" sz="2400" dirty="0" err="1"/>
              <a:t>те</a:t>
            </a:r>
            <a:r>
              <a:rPr lang="en-US" sz="2400" dirty="0"/>
              <a:t>, </a:t>
            </a:r>
            <a:r>
              <a:rPr lang="en-US" sz="2400" dirty="0" err="1"/>
              <a:t>которые</a:t>
            </a:r>
            <a:r>
              <a:rPr lang="en-US" sz="2400" dirty="0"/>
              <a:t> </a:t>
            </a:r>
            <a:r>
              <a:rPr lang="en-US" sz="2400" dirty="0" err="1"/>
              <a:t>нужны</a:t>
            </a:r>
            <a:r>
              <a:rPr lang="en-US" sz="2400" dirty="0"/>
              <a:t> в </a:t>
            </a:r>
            <a:r>
              <a:rPr lang="en-US" sz="2400" dirty="0" err="1"/>
              <a:t>первую</a:t>
            </a:r>
            <a:r>
              <a:rPr lang="en-US" sz="2400" dirty="0"/>
              <a:t> </a:t>
            </a:r>
            <a:r>
              <a:rPr lang="en-US" sz="2400" dirty="0" err="1"/>
              <a:t>очередь</a:t>
            </a:r>
            <a:endParaRPr lang="en-US" sz="2400" dirty="0"/>
          </a:p>
          <a:p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бояться</a:t>
            </a:r>
            <a:r>
              <a:rPr lang="en-US" sz="2400" dirty="0"/>
              <a:t> </a:t>
            </a:r>
            <a:r>
              <a:rPr lang="en-US" sz="2400" dirty="0" err="1"/>
              <a:t>шефа</a:t>
            </a:r>
            <a:r>
              <a:rPr lang="en-US" sz="2400" dirty="0"/>
              <a:t> и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подгонять</a:t>
            </a:r>
            <a:r>
              <a:rPr lang="en-US" sz="2400" dirty="0"/>
              <a:t> </a:t>
            </a:r>
            <a:r>
              <a:rPr lang="en-US" sz="2400" dirty="0" err="1"/>
              <a:t>свои</a:t>
            </a:r>
            <a:r>
              <a:rPr lang="en-US" sz="2400" dirty="0"/>
              <a:t> </a:t>
            </a:r>
            <a:r>
              <a:rPr lang="en-US" sz="2400" dirty="0" err="1"/>
              <a:t>оценки</a:t>
            </a:r>
            <a:r>
              <a:rPr lang="en-US" sz="2400" dirty="0"/>
              <a:t> </a:t>
            </a:r>
            <a:r>
              <a:rPr lang="en-US" sz="2400" dirty="0" err="1"/>
              <a:t>под</a:t>
            </a:r>
            <a:r>
              <a:rPr lang="en-US" sz="2400" dirty="0"/>
              <a:t> </a:t>
            </a:r>
            <a:r>
              <a:rPr lang="en-US" sz="2400" dirty="0" err="1"/>
              <a:t>его</a:t>
            </a:r>
            <a:r>
              <a:rPr lang="en-US" sz="2400" dirty="0"/>
              <a:t> </a:t>
            </a:r>
            <a:r>
              <a:rPr lang="en-US" sz="2400" dirty="0" err="1"/>
              <a:t>цели</a:t>
            </a:r>
            <a:r>
              <a:rPr lang="en-US" sz="2400" dirty="0"/>
              <a:t>, </a:t>
            </a:r>
            <a:r>
              <a:rPr lang="en-US" sz="2400" dirty="0" err="1"/>
              <a:t>иначе</a:t>
            </a:r>
            <a:r>
              <a:rPr lang="en-US" sz="2400" dirty="0"/>
              <a:t> </a:t>
            </a:r>
            <a:r>
              <a:rPr lang="en-US" sz="2400" dirty="0" err="1"/>
              <a:t>будет</a:t>
            </a:r>
            <a:r>
              <a:rPr lang="en-US" sz="2400" dirty="0"/>
              <a:t> </a:t>
            </a:r>
            <a:r>
              <a:rPr lang="en-US" sz="2400" dirty="0" err="1"/>
              <a:t>еще</a:t>
            </a:r>
            <a:r>
              <a:rPr lang="en-US" sz="2400" dirty="0"/>
              <a:t> </a:t>
            </a:r>
            <a:r>
              <a:rPr lang="en-US" sz="2400" dirty="0" err="1"/>
              <a:t>хуже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84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что обращать внимание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Оценки – это не точные вычисления сроков, трудоемкости, объемов работ, а именно оценки. Это приблизительные значения, которые могут находиться в довольно широком диапазоне</a:t>
            </a:r>
          </a:p>
          <a:p>
            <a:r>
              <a:rPr lang="ru-RU" sz="3200" dirty="0"/>
              <a:t>Вычисления могут дать более точные значения, но они так же могут не учитывать множество факторов и аналогично определяются в диапазоне</a:t>
            </a:r>
          </a:p>
        </p:txBody>
      </p:sp>
    </p:spTree>
    <p:extLst>
      <p:ext uri="{BB962C8B-B14F-4D97-AF65-F5344CB8AC3E}">
        <p14:creationId xmlns:p14="http://schemas.microsoft.com/office/powerpoint/2010/main" val="13526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9DDD7AA-3110-49A0-B33B-4B8553D73883}" type="slidenum">
              <a:rPr lang="en-US" altLang="ru-RU" smtClean="0"/>
              <a:pPr/>
              <a:t>22</a:t>
            </a:fld>
            <a:endParaRPr lang="en-US" altLang="ru-RU"/>
          </a:p>
        </p:txBody>
      </p:sp>
      <p:sp>
        <p:nvSpPr>
          <p:cNvPr id="6" name="TextBox 5"/>
          <p:cNvSpPr txBox="1"/>
          <p:nvPr/>
        </p:nvSpPr>
        <p:spPr>
          <a:xfrm>
            <a:off x="2279576" y="1484784"/>
            <a:ext cx="511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Банковское кредитование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Что хочет получить потребитель?</a:t>
            </a:r>
          </a:p>
          <a:p>
            <a:r>
              <a:rPr lang="ru-RU" sz="2400" b="1" dirty="0"/>
              <a:t>Деньги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Что для него издержки?</a:t>
            </a:r>
          </a:p>
          <a:p>
            <a:r>
              <a:rPr lang="ru-RU" sz="2400" b="1" dirty="0"/>
              <a:t>Все остальное: бумаги, поездки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9576" y="3653767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ИТ (заказной софт)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Что хочет получить потребитель?</a:t>
            </a:r>
          </a:p>
          <a:p>
            <a:r>
              <a:rPr lang="ru-RU" sz="2400" b="1" dirty="0"/>
              <a:t>Работающую программу или модуль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Что для него издержки?</a:t>
            </a:r>
          </a:p>
          <a:p>
            <a:r>
              <a:rPr lang="ru-RU" sz="2400" b="1" dirty="0"/>
              <a:t>Все, кроме труда программистов, которые пишут программу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648984"/>
            <a:ext cx="2100780" cy="1971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52" y="4149080"/>
            <a:ext cx="2603833" cy="1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464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Оценки нулевого порядка </a:t>
            </a:r>
            <a:r>
              <a:rPr lang="ru-RU" sz="2100" dirty="0"/>
              <a:t>(</a:t>
            </a:r>
            <a:r>
              <a:rPr lang="en-US" sz="2100" dirty="0"/>
              <a:t>zero order </a:t>
            </a:r>
            <a:r>
              <a:rPr lang="ru-RU" sz="2100" dirty="0"/>
              <a:t>или </a:t>
            </a:r>
            <a:r>
              <a:rPr lang="en-US" sz="2100" dirty="0"/>
              <a:t>raw estimations</a:t>
            </a:r>
            <a:r>
              <a:rPr lang="ru-RU" sz="21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Иногда нет возможности уделить оценке хотя бы полчаса, например, в случае, если кто-то спрашивает о том, стоит ли вообще браться за некий проект и сколько это может теоретически занять</a:t>
            </a:r>
          </a:p>
          <a:p>
            <a:r>
              <a:rPr lang="ru-RU" sz="2800" dirty="0"/>
              <a:t>В этом случае используются </a:t>
            </a:r>
            <a:r>
              <a:rPr lang="en-US" sz="2800" dirty="0"/>
              <a:t>raw estimations</a:t>
            </a:r>
            <a:r>
              <a:rPr lang="ru-RU" sz="2800" dirty="0"/>
              <a:t>, которые могут дать представление только о порядке величины трудоемкости (неделя, две, месяц, полгода…)</a:t>
            </a:r>
          </a:p>
        </p:txBody>
      </p:sp>
    </p:spTree>
    <p:extLst>
      <p:ext uri="{BB962C8B-B14F-4D97-AF65-F5344CB8AC3E}">
        <p14:creationId xmlns:p14="http://schemas.microsoft.com/office/powerpoint/2010/main" val="8755810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 влияет на оценку любого проекта?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Команда не готова приступить к работе вовремя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Новые требования добавляются в проект, предыдущие требования устаревают.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Команда отвлекается на задачи в других проектах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 команды меньше опыта, чем планировалось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Поощряются «добровольные» овертаймы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Проблемы традиционных оценок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Политические требования внутри компании</a:t>
            </a:r>
          </a:p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«Торги» за выгодные оценки </a:t>
            </a:r>
          </a:p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Оценками занимаются некомпетентные специалисты</a:t>
            </a:r>
          </a:p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Конус неопределенности игнорируется</a:t>
            </a:r>
          </a:p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Никому не нравится оценивать заново!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Для того, чтобы сделать оценку, нужны метрики, а не догадки. Но обычно метрик у нас нет.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Почему мы совершаем ошибки?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Потому что нам важно сохранять оптимизм. Как минимум, чтобы убеждать окружающих в правильности своей оценки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:) 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Часто нам хочется сделать приятно нашему клиенту или руководителю оптимистичной оценкой.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Никому не нравится думать о гадких вещах, вроде локализации или инфраструктуры.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2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9132887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3200">
                <a:latin typeface="Arial" panose="020B0604020202020204" pitchFamily="34" charset="0"/>
                <a:cs typeface="Arial" panose="020B0604020202020204" pitchFamily="34" charset="0"/>
              </a:rPr>
              <a:t>Помните о конусе неопределенности</a:t>
            </a:r>
            <a:endParaRPr lang="en-US" altLang="ru-RU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89188" y="16906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389188" y="53625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389188" y="327501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89188" y="377825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389188" y="25400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389188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89188" y="352742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389188" y="298608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389188" y="406717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3891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7043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8512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3149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786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2407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583116" y="3275013"/>
            <a:ext cx="5121275" cy="2524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851275" y="2986091"/>
            <a:ext cx="731838" cy="288925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121025" y="2540000"/>
            <a:ext cx="73025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389191" y="1690688"/>
            <a:ext cx="731837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360613" y="451326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371728" y="4513263"/>
            <a:ext cx="758825" cy="849312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121025" y="4067175"/>
            <a:ext cx="749300" cy="44608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851278" y="3789366"/>
            <a:ext cx="746125" cy="287337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4583116" y="3527425"/>
            <a:ext cx="5121275" cy="261938"/>
          </a:xfrm>
          <a:prstGeom prst="lin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49"/>
          <p:cNvSpPr txBox="1"/>
          <p:nvPr/>
        </p:nvSpPr>
        <p:spPr>
          <a:xfrm>
            <a:off x="1844675" y="3341691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1,0 х</a:t>
            </a:r>
          </a:p>
        </p:txBody>
      </p:sp>
      <p:sp>
        <p:nvSpPr>
          <p:cNvPr id="30" name="TextBox 50"/>
          <p:cNvSpPr txBox="1"/>
          <p:nvPr/>
        </p:nvSpPr>
        <p:spPr>
          <a:xfrm>
            <a:off x="1744663" y="3111500"/>
            <a:ext cx="6842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1,25 х</a:t>
            </a:r>
          </a:p>
        </p:txBody>
      </p:sp>
      <p:sp>
        <p:nvSpPr>
          <p:cNvPr id="31" name="TextBox 51"/>
          <p:cNvSpPr txBox="1"/>
          <p:nvPr/>
        </p:nvSpPr>
        <p:spPr>
          <a:xfrm>
            <a:off x="1844675" y="2833691"/>
            <a:ext cx="5794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1,5 х</a:t>
            </a:r>
          </a:p>
        </p:txBody>
      </p:sp>
      <p:sp>
        <p:nvSpPr>
          <p:cNvPr id="32" name="TextBox 52"/>
          <p:cNvSpPr txBox="1"/>
          <p:nvPr/>
        </p:nvSpPr>
        <p:spPr>
          <a:xfrm>
            <a:off x="2003428" y="2386016"/>
            <a:ext cx="4238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2 х</a:t>
            </a:r>
          </a:p>
        </p:txBody>
      </p:sp>
      <p:sp>
        <p:nvSpPr>
          <p:cNvPr id="33" name="TextBox 53"/>
          <p:cNvSpPr txBox="1"/>
          <p:nvPr/>
        </p:nvSpPr>
        <p:spPr>
          <a:xfrm>
            <a:off x="2003428" y="1527175"/>
            <a:ext cx="4238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4 х</a:t>
            </a:r>
          </a:p>
        </p:txBody>
      </p:sp>
      <p:sp>
        <p:nvSpPr>
          <p:cNvPr id="34" name="TextBox 54"/>
          <p:cNvSpPr txBox="1"/>
          <p:nvPr/>
        </p:nvSpPr>
        <p:spPr>
          <a:xfrm>
            <a:off x="1744663" y="5208591"/>
            <a:ext cx="6842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0,25 х</a:t>
            </a:r>
          </a:p>
        </p:txBody>
      </p:sp>
      <p:sp>
        <p:nvSpPr>
          <p:cNvPr id="35" name="TextBox 55"/>
          <p:cNvSpPr txBox="1"/>
          <p:nvPr/>
        </p:nvSpPr>
        <p:spPr>
          <a:xfrm>
            <a:off x="1844675" y="4349750"/>
            <a:ext cx="5794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0,5 х</a:t>
            </a:r>
          </a:p>
        </p:txBody>
      </p:sp>
      <p:sp>
        <p:nvSpPr>
          <p:cNvPr id="36" name="TextBox 56"/>
          <p:cNvSpPr txBox="1"/>
          <p:nvPr/>
        </p:nvSpPr>
        <p:spPr>
          <a:xfrm>
            <a:off x="1744663" y="3903666"/>
            <a:ext cx="684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0,67 х</a:t>
            </a:r>
          </a:p>
        </p:txBody>
      </p:sp>
      <p:sp>
        <p:nvSpPr>
          <p:cNvPr id="37" name="TextBox 57"/>
          <p:cNvSpPr txBox="1"/>
          <p:nvPr/>
        </p:nvSpPr>
        <p:spPr>
          <a:xfrm>
            <a:off x="1844675" y="3624266"/>
            <a:ext cx="5794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0,8 х</a:t>
            </a:r>
          </a:p>
        </p:txBody>
      </p:sp>
      <p:sp>
        <p:nvSpPr>
          <p:cNvPr id="38" name="TextBox 58"/>
          <p:cNvSpPr txBox="1"/>
          <p:nvPr/>
        </p:nvSpPr>
        <p:spPr>
          <a:xfrm>
            <a:off x="2003425" y="5611813"/>
            <a:ext cx="16192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Исходная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концепция</a:t>
            </a:r>
            <a:endParaRPr lang="en-US" sz="1600" dirty="0">
              <a:latin typeface="+mj-lt"/>
            </a:endParaRPr>
          </a:p>
        </p:txBody>
      </p:sp>
      <p:sp>
        <p:nvSpPr>
          <p:cNvPr id="39" name="TextBox 59"/>
          <p:cNvSpPr txBox="1"/>
          <p:nvPr/>
        </p:nvSpPr>
        <p:spPr>
          <a:xfrm>
            <a:off x="2486028" y="5181603"/>
            <a:ext cx="1857375" cy="3397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Согласование</a:t>
            </a:r>
            <a:endParaRPr lang="en-US" sz="1600" dirty="0">
              <a:latin typeface="+mj-lt"/>
            </a:endParaRPr>
          </a:p>
        </p:txBody>
      </p:sp>
      <p:sp>
        <p:nvSpPr>
          <p:cNvPr id="40" name="TextBox 60"/>
          <p:cNvSpPr txBox="1"/>
          <p:nvPr/>
        </p:nvSpPr>
        <p:spPr>
          <a:xfrm>
            <a:off x="3414713" y="4667250"/>
            <a:ext cx="16192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Завершение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требований</a:t>
            </a:r>
            <a:endParaRPr lang="en-US" sz="1600" dirty="0">
              <a:latin typeface="+mj-lt"/>
            </a:endParaRPr>
          </a:p>
        </p:txBody>
      </p:sp>
      <p:sp>
        <p:nvSpPr>
          <p:cNvPr id="41" name="TextBox 61"/>
          <p:cNvSpPr txBox="1"/>
          <p:nvPr/>
        </p:nvSpPr>
        <p:spPr>
          <a:xfrm>
            <a:off x="4278313" y="4103691"/>
            <a:ext cx="1619250" cy="5857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Завершение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проектирования</a:t>
            </a:r>
            <a:endParaRPr lang="en-US" sz="1600" dirty="0">
              <a:latin typeface="+mj-lt"/>
            </a:endParaRPr>
          </a:p>
        </p:txBody>
      </p:sp>
      <p:sp>
        <p:nvSpPr>
          <p:cNvPr id="42" name="TextBox 62"/>
          <p:cNvSpPr txBox="1"/>
          <p:nvPr/>
        </p:nvSpPr>
        <p:spPr>
          <a:xfrm>
            <a:off x="5843588" y="3910013"/>
            <a:ext cx="16192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Завершение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детального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проектировнаия</a:t>
            </a:r>
            <a:endParaRPr lang="en-US" sz="1600" dirty="0">
              <a:latin typeface="+mj-lt"/>
            </a:endParaRPr>
          </a:p>
        </p:txBody>
      </p:sp>
      <p:sp>
        <p:nvSpPr>
          <p:cNvPr id="43" name="TextBox 63"/>
          <p:cNvSpPr txBox="1"/>
          <p:nvPr/>
        </p:nvSpPr>
        <p:spPr>
          <a:xfrm>
            <a:off x="8869363" y="3795713"/>
            <a:ext cx="16192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 err="1">
                <a:latin typeface="+mj-lt"/>
              </a:rPr>
              <a:t>Готовый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продукт</a:t>
            </a:r>
            <a:endParaRPr lang="en-US" sz="1600" dirty="0">
              <a:latin typeface="+mj-lt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12102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583113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046788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508875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972550" y="1690691"/>
            <a:ext cx="0" cy="367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38" idx="0"/>
            <a:endCxn id="34" idx="3"/>
          </p:cNvCxnSpPr>
          <p:nvPr/>
        </p:nvCxnSpPr>
        <p:spPr>
          <a:xfrm flipH="1" flipV="1">
            <a:off x="2428878" y="5378453"/>
            <a:ext cx="384175" cy="23336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39" idx="0"/>
          </p:cNvCxnSpPr>
          <p:nvPr/>
        </p:nvCxnSpPr>
        <p:spPr>
          <a:xfrm flipH="1" flipV="1">
            <a:off x="3076575" y="4575178"/>
            <a:ext cx="338138" cy="6064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40" idx="0"/>
          </p:cNvCxnSpPr>
          <p:nvPr/>
        </p:nvCxnSpPr>
        <p:spPr>
          <a:xfrm flipH="1" flipV="1">
            <a:off x="3797300" y="4076700"/>
            <a:ext cx="427038" cy="59055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41" idx="0"/>
          </p:cNvCxnSpPr>
          <p:nvPr/>
        </p:nvCxnSpPr>
        <p:spPr>
          <a:xfrm flipH="1" flipV="1">
            <a:off x="4597400" y="3795716"/>
            <a:ext cx="490538" cy="3079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42" idx="0"/>
          </p:cNvCxnSpPr>
          <p:nvPr/>
        </p:nvCxnSpPr>
        <p:spPr>
          <a:xfrm flipH="1" flipV="1">
            <a:off x="6523041" y="3667125"/>
            <a:ext cx="130175" cy="24288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43" idx="0"/>
          </p:cNvCxnSpPr>
          <p:nvPr/>
        </p:nvCxnSpPr>
        <p:spPr>
          <a:xfrm flipV="1">
            <a:off x="9678988" y="3495675"/>
            <a:ext cx="25400" cy="30003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Не секрет, что продуктивность лучших команд может быть от 10 до 25 раз лучше, чем продуктивность хороших команд.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Неопытная команда, лишенная менторства, отсутствие согласованных рабочих практик прозрачного процесса менеджмента изменений могут привести ваш проект к быстрой и болезненной смерти. Или, напротив, к длительному разложению.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Недостаток вовлеченности конечных пользователей, заказчиков и заинтересованных в проекте лиц, – и вы можете обнаружить, что никто, кроме вас не считает проект завершенным.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Порочный процесс оценки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Задачи, которые не попали в оценку, но все равно существуют в проекте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Важные фоновые задачи игнорируются: настройка инфраструктуры, как самый частый пример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Учитывается только время на непосредственное выполнение задач, но не на коммуникацию и обсуждения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Тема 2. Основы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Вы слышали эти слова?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«Мы будем более эффективны и продуктивны, чем предыдущая проектная команда!»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«Много вещей пошло наперекосяк на нашем последнем проекте. Впредь это не повторится.»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«Команда, работавшая на последнем проекте – просто идиоты. Мы гораздо умнее.»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не перепутать оценку и планирование?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Оценка должна быть непредвзятой и аналитической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Планирование – это агрессивный целеориентированный процесс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Планы часто выдаются за оценки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 даже хуже – часто планы конвертируются в расписание проекта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по оценке</a:t>
            </a:r>
          </a:p>
        </p:txBody>
      </p:sp>
      <p:sp>
        <p:nvSpPr>
          <p:cNvPr id="101379" name="Объект 3"/>
          <p:cNvSpPr>
            <a:spLocks noGrp="1"/>
          </p:cNvSpPr>
          <p:nvPr>
            <p:ph sz="half" idx="1"/>
          </p:nvPr>
        </p:nvSpPr>
        <p:spPr bwMode="auto">
          <a:xfrm>
            <a:off x="1981200" y="1600203"/>
            <a:ext cx="54102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2000">
                <a:cs typeface="Arial" panose="020B0604020202020204" pitchFamily="34" charset="0"/>
              </a:rPr>
              <a:t>Площадь Якутии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Год рождения Александра Македонского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Кассовые сборы “Крестного отца”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Мощность всех АЭС России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Объем озера “Байкал”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Вес самого тяжелого кота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Георграфическая широта Омска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Наибольшая глубина Черного Моря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Вес самого легкого автомобиля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Минимальное расстояние от Земли до Марса</a:t>
            </a:r>
          </a:p>
        </p:txBody>
      </p:sp>
      <p:sp>
        <p:nvSpPr>
          <p:cNvPr id="10138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3" y="6524628"/>
            <a:ext cx="21240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0813A93-0C62-40A7-907C-F48F4D61D40C}" type="slidenum">
              <a:rPr lang="ru-RU" altLang="ru-RU"/>
              <a:pPr/>
              <a:t>232</a:t>
            </a:fld>
            <a:endParaRPr lang="ru-RU" altLang="ru-RU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по оценке</a:t>
            </a:r>
          </a:p>
        </p:txBody>
      </p:sp>
      <p:sp>
        <p:nvSpPr>
          <p:cNvPr id="102403" name="Объект 3"/>
          <p:cNvSpPr>
            <a:spLocks noGrp="1"/>
          </p:cNvSpPr>
          <p:nvPr>
            <p:ph sz="half" idx="1"/>
          </p:nvPr>
        </p:nvSpPr>
        <p:spPr bwMode="auto">
          <a:xfrm>
            <a:off x="1981200" y="1600203"/>
            <a:ext cx="54102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2000">
                <a:cs typeface="Arial" panose="020B0604020202020204" pitchFamily="34" charset="0"/>
              </a:rPr>
              <a:t>Площадь Якутии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Год рождения Александра Македонского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Кассовые сборы “Крестного отца”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Мощность всех АЭС России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Объем озера “Байкал”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Вес самого тяжелого кота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Георграфическая широта Омска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Наибольшая глубина Черного Моря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Вес самого легкого автомобиля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Минимальное расстояние от Земли до Марса</a:t>
            </a:r>
          </a:p>
        </p:txBody>
      </p:sp>
      <p:sp>
        <p:nvSpPr>
          <p:cNvPr id="102404" name="Объект 2"/>
          <p:cNvSpPr>
            <a:spLocks noGrp="1"/>
          </p:cNvSpPr>
          <p:nvPr>
            <p:ph sz="half" idx="2"/>
          </p:nvPr>
        </p:nvSpPr>
        <p:spPr bwMode="auto">
          <a:xfrm>
            <a:off x="7535866" y="1600203"/>
            <a:ext cx="26749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2000">
                <a:cs typeface="Arial" panose="020B0604020202020204" pitchFamily="34" charset="0"/>
              </a:rPr>
              <a:t>3 083 523 км</a:t>
            </a:r>
            <a:r>
              <a:rPr lang="en-US" altLang="ru-RU" sz="2000" baseline="30000">
                <a:cs typeface="Arial" panose="020B0604020202020204" pitchFamily="34" charset="0"/>
              </a:rPr>
              <a:t>2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356 год до н.э.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$243 798 921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23 643 МВт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23 615,39 км</a:t>
            </a:r>
            <a:r>
              <a:rPr lang="en-US" altLang="ru-RU" sz="2000" baseline="30000">
                <a:cs typeface="Arial" panose="020B0604020202020204" pitchFamily="34" charset="0"/>
              </a:rPr>
              <a:t>3</a:t>
            </a:r>
            <a:endParaRPr lang="en-US" altLang="ru-RU" sz="2000">
              <a:cs typeface="Arial" panose="020B0604020202020204" pitchFamily="34" charset="0"/>
            </a:endParaRPr>
          </a:p>
          <a:p>
            <a:r>
              <a:rPr lang="en-US" altLang="ru-RU" sz="2000">
                <a:cs typeface="Arial" panose="020B0604020202020204" pitchFamily="34" charset="0"/>
              </a:rPr>
              <a:t>21 кг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54</a:t>
            </a:r>
            <a:r>
              <a:rPr lang="en-US" altLang="ru-RU" sz="2000" baseline="50000">
                <a:cs typeface="Arial" panose="020B0604020202020204" pitchFamily="34" charset="0"/>
              </a:rPr>
              <a:t>o</a:t>
            </a:r>
            <a:r>
              <a:rPr lang="en-US" altLang="ru-RU" sz="2000">
                <a:cs typeface="Arial" panose="020B0604020202020204" pitchFamily="34" charset="0"/>
              </a:rPr>
              <a:t> 59’ 00’’ с.ш.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2 212 м</a:t>
            </a:r>
          </a:p>
          <a:p>
            <a:r>
              <a:rPr lang="en-US" altLang="ru-RU" sz="2000">
                <a:cs typeface="Arial" panose="020B0604020202020204" pitchFamily="34" charset="0"/>
              </a:rPr>
              <a:t>9,5 кг</a:t>
            </a:r>
          </a:p>
          <a:p>
            <a:r>
              <a:rPr lang="ru-RU" altLang="ru-RU" sz="2000">
                <a:cs typeface="Arial" panose="020B0604020202020204" pitchFamily="34" charset="0"/>
              </a:rPr>
              <a:t>55,76 млн км</a:t>
            </a:r>
            <a:endParaRPr lang="en-US" altLang="ru-RU" sz="2000">
              <a:cs typeface="Arial" panose="020B0604020202020204" pitchFamily="34" charset="0"/>
            </a:endParaRPr>
          </a:p>
        </p:txBody>
      </p:sp>
      <p:sp>
        <p:nvSpPr>
          <p:cNvPr id="102405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3" y="6524628"/>
            <a:ext cx="21240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01AE2EE-0DFC-480A-943B-987974C90280}" type="slidenum">
              <a:rPr lang="ru-RU" altLang="ru-RU"/>
              <a:pPr/>
              <a:t>233</a:t>
            </a:fld>
            <a:endParaRPr lang="ru-RU" altLang="ru-RU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981200" y="1600203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3428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03429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41DEAA3-8D5F-4A65-90BE-C5B15A65E3BC}" type="slidenum">
              <a:rPr lang="en-US" altLang="ru-RU"/>
              <a:pPr/>
              <a:t>234</a:t>
            </a:fld>
            <a:endParaRPr lang="en-US" altLang="ru-RU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Если мы говорим о вероятности завершения проекта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24285" y="1862827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/>
              <a:t>Точечная</a:t>
            </a:r>
            <a:r>
              <a:rPr lang="en-US" sz="900" dirty="0"/>
              <a:t> </a:t>
            </a:r>
            <a:r>
              <a:rPr lang="en-US" sz="900" dirty="0" err="1"/>
              <a:t>оценка</a:t>
            </a:r>
            <a:endParaRPr lang="en-US" sz="900" dirty="0"/>
          </a:p>
          <a:p>
            <a:pPr algn="ctr"/>
            <a:r>
              <a:rPr lang="en-US" sz="900" dirty="0"/>
              <a:t>“</a:t>
            </a:r>
            <a:r>
              <a:rPr lang="en-US" sz="900" dirty="0" err="1"/>
              <a:t>Будет</a:t>
            </a:r>
            <a:r>
              <a:rPr lang="en-US" sz="900" dirty="0"/>
              <a:t> </a:t>
            </a:r>
            <a:r>
              <a:rPr lang="en-US" sz="900" dirty="0" err="1"/>
              <a:t>готово</a:t>
            </a:r>
            <a:r>
              <a:rPr lang="en-US" sz="900" dirty="0"/>
              <a:t> 1 </a:t>
            </a:r>
            <a:r>
              <a:rPr lang="en-US" sz="900" dirty="0" err="1"/>
              <a:t>сентября</a:t>
            </a:r>
            <a:r>
              <a:rPr lang="en-US" sz="900" dirty="0"/>
              <a:t>”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358782" y="3056930"/>
            <a:ext cx="12421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358782" y="2192834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01537" y="2927806"/>
            <a:ext cx="3080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3717" y="2186865"/>
            <a:ext cx="41069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100%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6705" y="2557336"/>
            <a:ext cx="71846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88" dirty="0"/>
              <a:t>Вероятность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3763" y="3124014"/>
            <a:ext cx="4154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01.09</a:t>
            </a:r>
            <a:endParaRPr lang="ru-RU" sz="788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3979851" y="2284967"/>
            <a:ext cx="0" cy="771964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TextBox 17"/>
          <p:cNvSpPr txBox="1"/>
          <p:nvPr/>
        </p:nvSpPr>
        <p:spPr>
          <a:xfrm rot="19587862">
            <a:off x="3185485" y="2166977"/>
            <a:ext cx="136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501934" y="3063470"/>
            <a:ext cx="12421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501934" y="2199374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99857" y="2481445"/>
            <a:ext cx="71846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88" dirty="0"/>
              <a:t>Вероятность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26915" y="3130554"/>
            <a:ext cx="4154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01.09</a:t>
            </a:r>
            <a:endParaRPr lang="ru-RU" sz="788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123003" y="2291508"/>
            <a:ext cx="0" cy="77196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62838" y="1853126"/>
            <a:ext cx="1720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“</a:t>
            </a:r>
            <a:r>
              <a:rPr lang="en-US" sz="900" dirty="0" err="1"/>
              <a:t>Будет</a:t>
            </a:r>
            <a:r>
              <a:rPr lang="en-US" sz="900" dirty="0"/>
              <a:t> </a:t>
            </a:r>
            <a:r>
              <a:rPr lang="en-US" sz="900" dirty="0" err="1"/>
              <a:t>примерно</a:t>
            </a:r>
            <a:r>
              <a:rPr lang="en-US" sz="900" dirty="0"/>
              <a:t> к 1 </a:t>
            </a:r>
            <a:r>
              <a:rPr lang="en-US" sz="900" dirty="0" err="1"/>
              <a:t>сентября</a:t>
            </a:r>
            <a:r>
              <a:rPr lang="en-US" sz="900" dirty="0"/>
              <a:t>”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665496" y="2454770"/>
            <a:ext cx="457200" cy="555469"/>
          </a:xfrm>
          <a:custGeom>
            <a:avLst/>
            <a:gdLst>
              <a:gd name="connsiteX0" fmla="*/ 0 w 609600"/>
              <a:gd name="connsiteY0" fmla="*/ 733425 h 740625"/>
              <a:gd name="connsiteX1" fmla="*/ 285750 w 609600"/>
              <a:gd name="connsiteY1" fmla="*/ 695325 h 740625"/>
              <a:gd name="connsiteX2" fmla="*/ 390525 w 609600"/>
              <a:gd name="connsiteY2" fmla="*/ 390525 h 740625"/>
              <a:gd name="connsiteX3" fmla="*/ 457200 w 609600"/>
              <a:gd name="connsiteY3" fmla="*/ 76200 h 740625"/>
              <a:gd name="connsiteX4" fmla="*/ 609600 w 609600"/>
              <a:gd name="connsiteY4" fmla="*/ 0 h 74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740625">
                <a:moveTo>
                  <a:pt x="0" y="733425"/>
                </a:moveTo>
                <a:cubicBezTo>
                  <a:pt x="110331" y="742950"/>
                  <a:pt x="220663" y="752475"/>
                  <a:pt x="285750" y="695325"/>
                </a:cubicBezTo>
                <a:cubicBezTo>
                  <a:pt x="350837" y="638175"/>
                  <a:pt x="361950" y="493712"/>
                  <a:pt x="390525" y="390525"/>
                </a:cubicBezTo>
                <a:cubicBezTo>
                  <a:pt x="419100" y="287338"/>
                  <a:pt x="420687" y="141288"/>
                  <a:pt x="457200" y="76200"/>
                </a:cubicBezTo>
                <a:cubicBezTo>
                  <a:pt x="493713" y="11112"/>
                  <a:pt x="551656" y="5556"/>
                  <a:pt x="609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8" name="Полилиния 27"/>
          <p:cNvSpPr/>
          <p:nvPr/>
        </p:nvSpPr>
        <p:spPr>
          <a:xfrm flipH="1">
            <a:off x="6123005" y="2454770"/>
            <a:ext cx="457200" cy="555469"/>
          </a:xfrm>
          <a:custGeom>
            <a:avLst/>
            <a:gdLst>
              <a:gd name="connsiteX0" fmla="*/ 0 w 609600"/>
              <a:gd name="connsiteY0" fmla="*/ 733425 h 740625"/>
              <a:gd name="connsiteX1" fmla="*/ 285750 w 609600"/>
              <a:gd name="connsiteY1" fmla="*/ 695325 h 740625"/>
              <a:gd name="connsiteX2" fmla="*/ 390525 w 609600"/>
              <a:gd name="connsiteY2" fmla="*/ 390525 h 740625"/>
              <a:gd name="connsiteX3" fmla="*/ 457200 w 609600"/>
              <a:gd name="connsiteY3" fmla="*/ 76200 h 740625"/>
              <a:gd name="connsiteX4" fmla="*/ 609600 w 609600"/>
              <a:gd name="connsiteY4" fmla="*/ 0 h 74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740625">
                <a:moveTo>
                  <a:pt x="0" y="733425"/>
                </a:moveTo>
                <a:cubicBezTo>
                  <a:pt x="110331" y="742950"/>
                  <a:pt x="220663" y="752475"/>
                  <a:pt x="285750" y="695325"/>
                </a:cubicBezTo>
                <a:cubicBezTo>
                  <a:pt x="350837" y="638175"/>
                  <a:pt x="361950" y="493712"/>
                  <a:pt x="390525" y="390525"/>
                </a:cubicBezTo>
                <a:cubicBezTo>
                  <a:pt x="419100" y="287338"/>
                  <a:pt x="420687" y="141288"/>
                  <a:pt x="457200" y="76200"/>
                </a:cubicBezTo>
                <a:cubicBezTo>
                  <a:pt x="493713" y="11112"/>
                  <a:pt x="551656" y="5556"/>
                  <a:pt x="609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9" name="TextBox 28"/>
          <p:cNvSpPr txBox="1"/>
          <p:nvPr/>
        </p:nvSpPr>
        <p:spPr>
          <a:xfrm rot="19587862">
            <a:off x="5271116" y="2296776"/>
            <a:ext cx="154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корректно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3403587" y="4888090"/>
            <a:ext cx="12421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403587" y="4023994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28568" y="4955174"/>
            <a:ext cx="4154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01.09</a:t>
            </a:r>
            <a:endParaRPr lang="ru-RU" sz="788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4024656" y="4116127"/>
            <a:ext cx="0" cy="77196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10863" y="3677746"/>
            <a:ext cx="172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“</a:t>
            </a:r>
            <a:r>
              <a:rPr lang="en-US" sz="900" dirty="0" err="1"/>
              <a:t>Будет</a:t>
            </a:r>
            <a:r>
              <a:rPr lang="en-US" sz="900" dirty="0"/>
              <a:t> </a:t>
            </a:r>
            <a:r>
              <a:rPr lang="ru-RU" sz="900" dirty="0"/>
              <a:t>примерно </a:t>
            </a:r>
            <a:r>
              <a:rPr lang="en-US" sz="900" dirty="0"/>
              <a:t>к 1 </a:t>
            </a:r>
            <a:r>
              <a:rPr lang="en-US" sz="900" dirty="0" err="1"/>
              <a:t>сентября</a:t>
            </a:r>
            <a:r>
              <a:rPr lang="en-US" sz="900" dirty="0"/>
              <a:t>, </a:t>
            </a:r>
          </a:p>
          <a:p>
            <a:pPr algn="ctr"/>
            <a:r>
              <a:rPr lang="ru-RU" sz="900" dirty="0"/>
              <a:t>или позже</a:t>
            </a:r>
            <a:r>
              <a:rPr lang="en-US" sz="900" dirty="0"/>
              <a:t>”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3770747" y="4279386"/>
            <a:ext cx="253602" cy="596504"/>
          </a:xfrm>
          <a:custGeom>
            <a:avLst/>
            <a:gdLst>
              <a:gd name="connsiteX0" fmla="*/ 0 w 609600"/>
              <a:gd name="connsiteY0" fmla="*/ 733425 h 740625"/>
              <a:gd name="connsiteX1" fmla="*/ 285750 w 609600"/>
              <a:gd name="connsiteY1" fmla="*/ 695325 h 740625"/>
              <a:gd name="connsiteX2" fmla="*/ 390525 w 609600"/>
              <a:gd name="connsiteY2" fmla="*/ 390525 h 740625"/>
              <a:gd name="connsiteX3" fmla="*/ 457200 w 609600"/>
              <a:gd name="connsiteY3" fmla="*/ 76200 h 740625"/>
              <a:gd name="connsiteX4" fmla="*/ 609600 w 609600"/>
              <a:gd name="connsiteY4" fmla="*/ 0 h 740625"/>
              <a:gd name="connsiteX0" fmla="*/ 0 w 354806"/>
              <a:gd name="connsiteY0" fmla="*/ 795338 h 796678"/>
              <a:gd name="connsiteX1" fmla="*/ 30956 w 354806"/>
              <a:gd name="connsiteY1" fmla="*/ 695325 h 796678"/>
              <a:gd name="connsiteX2" fmla="*/ 135731 w 354806"/>
              <a:gd name="connsiteY2" fmla="*/ 390525 h 796678"/>
              <a:gd name="connsiteX3" fmla="*/ 202406 w 354806"/>
              <a:gd name="connsiteY3" fmla="*/ 76200 h 796678"/>
              <a:gd name="connsiteX4" fmla="*/ 354806 w 354806"/>
              <a:gd name="connsiteY4" fmla="*/ 0 h 796678"/>
              <a:gd name="connsiteX0" fmla="*/ 0 w 354806"/>
              <a:gd name="connsiteY0" fmla="*/ 795338 h 795338"/>
              <a:gd name="connsiteX1" fmla="*/ 30956 w 354806"/>
              <a:gd name="connsiteY1" fmla="*/ 695325 h 795338"/>
              <a:gd name="connsiteX2" fmla="*/ 135731 w 354806"/>
              <a:gd name="connsiteY2" fmla="*/ 390525 h 795338"/>
              <a:gd name="connsiteX3" fmla="*/ 202406 w 354806"/>
              <a:gd name="connsiteY3" fmla="*/ 76200 h 795338"/>
              <a:gd name="connsiteX4" fmla="*/ 354806 w 354806"/>
              <a:gd name="connsiteY4" fmla="*/ 0 h 795338"/>
              <a:gd name="connsiteX0" fmla="*/ 3231 w 327080"/>
              <a:gd name="connsiteY0" fmla="*/ 795338 h 795338"/>
              <a:gd name="connsiteX1" fmla="*/ 3230 w 327080"/>
              <a:gd name="connsiteY1" fmla="*/ 695325 h 795338"/>
              <a:gd name="connsiteX2" fmla="*/ 108005 w 327080"/>
              <a:gd name="connsiteY2" fmla="*/ 390525 h 795338"/>
              <a:gd name="connsiteX3" fmla="*/ 174680 w 327080"/>
              <a:gd name="connsiteY3" fmla="*/ 76200 h 795338"/>
              <a:gd name="connsiteX4" fmla="*/ 327080 w 327080"/>
              <a:gd name="connsiteY4" fmla="*/ 0 h 795338"/>
              <a:gd name="connsiteX0" fmla="*/ 6665 w 330514"/>
              <a:gd name="connsiteY0" fmla="*/ 795338 h 795338"/>
              <a:gd name="connsiteX1" fmla="*/ 6664 w 330514"/>
              <a:gd name="connsiteY1" fmla="*/ 695325 h 795338"/>
              <a:gd name="connsiteX2" fmla="*/ 111439 w 330514"/>
              <a:gd name="connsiteY2" fmla="*/ 390525 h 795338"/>
              <a:gd name="connsiteX3" fmla="*/ 178114 w 330514"/>
              <a:gd name="connsiteY3" fmla="*/ 76200 h 795338"/>
              <a:gd name="connsiteX4" fmla="*/ 330514 w 330514"/>
              <a:gd name="connsiteY4" fmla="*/ 0 h 795338"/>
              <a:gd name="connsiteX0" fmla="*/ 0 w 338136"/>
              <a:gd name="connsiteY0" fmla="*/ 795338 h 795338"/>
              <a:gd name="connsiteX1" fmla="*/ 14286 w 338136"/>
              <a:gd name="connsiteY1" fmla="*/ 695325 h 795338"/>
              <a:gd name="connsiteX2" fmla="*/ 119061 w 338136"/>
              <a:gd name="connsiteY2" fmla="*/ 390525 h 795338"/>
              <a:gd name="connsiteX3" fmla="*/ 185736 w 338136"/>
              <a:gd name="connsiteY3" fmla="*/ 76200 h 795338"/>
              <a:gd name="connsiteX4" fmla="*/ 338136 w 338136"/>
              <a:gd name="connsiteY4" fmla="*/ 0 h 795338"/>
              <a:gd name="connsiteX0" fmla="*/ 0 w 338136"/>
              <a:gd name="connsiteY0" fmla="*/ 795338 h 795338"/>
              <a:gd name="connsiteX1" fmla="*/ 14286 w 338136"/>
              <a:gd name="connsiteY1" fmla="*/ 695325 h 795338"/>
              <a:gd name="connsiteX2" fmla="*/ 119061 w 338136"/>
              <a:gd name="connsiteY2" fmla="*/ 390525 h 795338"/>
              <a:gd name="connsiteX3" fmla="*/ 185736 w 338136"/>
              <a:gd name="connsiteY3" fmla="*/ 76200 h 795338"/>
              <a:gd name="connsiteX4" fmla="*/ 338136 w 338136"/>
              <a:gd name="connsiteY4" fmla="*/ 0 h 795338"/>
              <a:gd name="connsiteX0" fmla="*/ 0 w 338136"/>
              <a:gd name="connsiteY0" fmla="*/ 795338 h 795338"/>
              <a:gd name="connsiteX1" fmla="*/ 14286 w 338136"/>
              <a:gd name="connsiteY1" fmla="*/ 695325 h 795338"/>
              <a:gd name="connsiteX2" fmla="*/ 119061 w 338136"/>
              <a:gd name="connsiteY2" fmla="*/ 390525 h 795338"/>
              <a:gd name="connsiteX3" fmla="*/ 185736 w 338136"/>
              <a:gd name="connsiteY3" fmla="*/ 76200 h 795338"/>
              <a:gd name="connsiteX4" fmla="*/ 338136 w 338136"/>
              <a:gd name="connsiteY4" fmla="*/ 0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6" h="795338">
                <a:moveTo>
                  <a:pt x="0" y="795338"/>
                </a:moveTo>
                <a:cubicBezTo>
                  <a:pt x="24606" y="616744"/>
                  <a:pt x="-795" y="765175"/>
                  <a:pt x="14286" y="695325"/>
                </a:cubicBezTo>
                <a:cubicBezTo>
                  <a:pt x="29367" y="625475"/>
                  <a:pt x="90486" y="493712"/>
                  <a:pt x="119061" y="390525"/>
                </a:cubicBezTo>
                <a:cubicBezTo>
                  <a:pt x="147636" y="287338"/>
                  <a:pt x="149223" y="141288"/>
                  <a:pt x="185736" y="76200"/>
                </a:cubicBezTo>
                <a:cubicBezTo>
                  <a:pt x="222249" y="11112"/>
                  <a:pt x="280192" y="5556"/>
                  <a:pt x="33813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6" name="Полилиния 35"/>
          <p:cNvSpPr/>
          <p:nvPr/>
        </p:nvSpPr>
        <p:spPr>
          <a:xfrm flipH="1">
            <a:off x="4024658" y="4279389"/>
            <a:ext cx="457200" cy="555469"/>
          </a:xfrm>
          <a:custGeom>
            <a:avLst/>
            <a:gdLst>
              <a:gd name="connsiteX0" fmla="*/ 0 w 609600"/>
              <a:gd name="connsiteY0" fmla="*/ 733425 h 740625"/>
              <a:gd name="connsiteX1" fmla="*/ 285750 w 609600"/>
              <a:gd name="connsiteY1" fmla="*/ 695325 h 740625"/>
              <a:gd name="connsiteX2" fmla="*/ 390525 w 609600"/>
              <a:gd name="connsiteY2" fmla="*/ 390525 h 740625"/>
              <a:gd name="connsiteX3" fmla="*/ 457200 w 609600"/>
              <a:gd name="connsiteY3" fmla="*/ 76200 h 740625"/>
              <a:gd name="connsiteX4" fmla="*/ 609600 w 609600"/>
              <a:gd name="connsiteY4" fmla="*/ 0 h 74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740625">
                <a:moveTo>
                  <a:pt x="0" y="733425"/>
                </a:moveTo>
                <a:cubicBezTo>
                  <a:pt x="110331" y="742950"/>
                  <a:pt x="220663" y="752475"/>
                  <a:pt x="285750" y="695325"/>
                </a:cubicBezTo>
                <a:cubicBezTo>
                  <a:pt x="350837" y="638175"/>
                  <a:pt x="361950" y="493712"/>
                  <a:pt x="390525" y="390525"/>
                </a:cubicBezTo>
                <a:cubicBezTo>
                  <a:pt x="419100" y="287338"/>
                  <a:pt x="420687" y="141288"/>
                  <a:pt x="457200" y="76200"/>
                </a:cubicBezTo>
                <a:cubicBezTo>
                  <a:pt x="493713" y="11112"/>
                  <a:pt x="551656" y="5556"/>
                  <a:pt x="609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TextBox 37"/>
          <p:cNvSpPr txBox="1"/>
          <p:nvPr/>
        </p:nvSpPr>
        <p:spPr>
          <a:xfrm rot="19587862">
            <a:off x="3168931" y="4064121"/>
            <a:ext cx="1810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Корректно</a:t>
            </a:r>
            <a:r>
              <a:rPr lang="en-US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менее</a:t>
            </a:r>
            <a:r>
              <a:rPr lang="en-US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наглядно</a:t>
            </a:r>
            <a:endParaRPr lang="en-US" sz="1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6849425" y="4907567"/>
            <a:ext cx="12421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849425" y="4043471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4406" y="4974651"/>
            <a:ext cx="4154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01.09</a:t>
            </a:r>
            <a:endParaRPr lang="ru-RU" sz="788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7470494" y="4135604"/>
            <a:ext cx="0" cy="77196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803231" y="3697223"/>
            <a:ext cx="3334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“</a:t>
            </a:r>
            <a:r>
              <a:rPr lang="en-US" sz="900" dirty="0" err="1"/>
              <a:t>Вероятность</a:t>
            </a:r>
            <a:r>
              <a:rPr lang="en-US" sz="900" dirty="0"/>
              <a:t> </a:t>
            </a:r>
            <a:r>
              <a:rPr lang="en-US" sz="900" dirty="0" err="1"/>
              <a:t>завершения</a:t>
            </a:r>
            <a:r>
              <a:rPr lang="en-US" sz="900" dirty="0"/>
              <a:t> </a:t>
            </a:r>
            <a:r>
              <a:rPr lang="en-US" sz="900" dirty="0" err="1"/>
              <a:t>проекта</a:t>
            </a:r>
            <a:r>
              <a:rPr lang="en-US" sz="900" dirty="0"/>
              <a:t> к 1 </a:t>
            </a:r>
            <a:r>
              <a:rPr lang="en-US" sz="900" dirty="0" err="1"/>
              <a:t>сентября</a:t>
            </a:r>
            <a:r>
              <a:rPr lang="en-US" sz="900" dirty="0"/>
              <a:t> </a:t>
            </a:r>
            <a:r>
              <a:rPr lang="en-US" sz="900" dirty="0" err="1"/>
              <a:t>составляет</a:t>
            </a:r>
            <a:r>
              <a:rPr lang="en-US" sz="900" dirty="0"/>
              <a:t> 50%”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184950" y="4291291"/>
            <a:ext cx="953690" cy="616149"/>
          </a:xfrm>
          <a:custGeom>
            <a:avLst/>
            <a:gdLst>
              <a:gd name="connsiteX0" fmla="*/ 0 w 609600"/>
              <a:gd name="connsiteY0" fmla="*/ 733425 h 740625"/>
              <a:gd name="connsiteX1" fmla="*/ 285750 w 609600"/>
              <a:gd name="connsiteY1" fmla="*/ 695325 h 740625"/>
              <a:gd name="connsiteX2" fmla="*/ 390525 w 609600"/>
              <a:gd name="connsiteY2" fmla="*/ 390525 h 740625"/>
              <a:gd name="connsiteX3" fmla="*/ 457200 w 609600"/>
              <a:gd name="connsiteY3" fmla="*/ 76200 h 740625"/>
              <a:gd name="connsiteX4" fmla="*/ 609600 w 609600"/>
              <a:gd name="connsiteY4" fmla="*/ 0 h 740625"/>
              <a:gd name="connsiteX0" fmla="*/ 0 w 354806"/>
              <a:gd name="connsiteY0" fmla="*/ 795338 h 796678"/>
              <a:gd name="connsiteX1" fmla="*/ 30956 w 354806"/>
              <a:gd name="connsiteY1" fmla="*/ 695325 h 796678"/>
              <a:gd name="connsiteX2" fmla="*/ 135731 w 354806"/>
              <a:gd name="connsiteY2" fmla="*/ 390525 h 796678"/>
              <a:gd name="connsiteX3" fmla="*/ 202406 w 354806"/>
              <a:gd name="connsiteY3" fmla="*/ 76200 h 796678"/>
              <a:gd name="connsiteX4" fmla="*/ 354806 w 354806"/>
              <a:gd name="connsiteY4" fmla="*/ 0 h 796678"/>
              <a:gd name="connsiteX0" fmla="*/ 0 w 354806"/>
              <a:gd name="connsiteY0" fmla="*/ 795338 h 795338"/>
              <a:gd name="connsiteX1" fmla="*/ 30956 w 354806"/>
              <a:gd name="connsiteY1" fmla="*/ 695325 h 795338"/>
              <a:gd name="connsiteX2" fmla="*/ 135731 w 354806"/>
              <a:gd name="connsiteY2" fmla="*/ 390525 h 795338"/>
              <a:gd name="connsiteX3" fmla="*/ 202406 w 354806"/>
              <a:gd name="connsiteY3" fmla="*/ 76200 h 795338"/>
              <a:gd name="connsiteX4" fmla="*/ 354806 w 354806"/>
              <a:gd name="connsiteY4" fmla="*/ 0 h 795338"/>
              <a:gd name="connsiteX0" fmla="*/ 3231 w 327080"/>
              <a:gd name="connsiteY0" fmla="*/ 795338 h 795338"/>
              <a:gd name="connsiteX1" fmla="*/ 3230 w 327080"/>
              <a:gd name="connsiteY1" fmla="*/ 695325 h 795338"/>
              <a:gd name="connsiteX2" fmla="*/ 108005 w 327080"/>
              <a:gd name="connsiteY2" fmla="*/ 390525 h 795338"/>
              <a:gd name="connsiteX3" fmla="*/ 174680 w 327080"/>
              <a:gd name="connsiteY3" fmla="*/ 76200 h 795338"/>
              <a:gd name="connsiteX4" fmla="*/ 327080 w 327080"/>
              <a:gd name="connsiteY4" fmla="*/ 0 h 795338"/>
              <a:gd name="connsiteX0" fmla="*/ 6665 w 330514"/>
              <a:gd name="connsiteY0" fmla="*/ 795338 h 795338"/>
              <a:gd name="connsiteX1" fmla="*/ 6664 w 330514"/>
              <a:gd name="connsiteY1" fmla="*/ 695325 h 795338"/>
              <a:gd name="connsiteX2" fmla="*/ 111439 w 330514"/>
              <a:gd name="connsiteY2" fmla="*/ 390525 h 795338"/>
              <a:gd name="connsiteX3" fmla="*/ 178114 w 330514"/>
              <a:gd name="connsiteY3" fmla="*/ 76200 h 795338"/>
              <a:gd name="connsiteX4" fmla="*/ 330514 w 330514"/>
              <a:gd name="connsiteY4" fmla="*/ 0 h 795338"/>
              <a:gd name="connsiteX0" fmla="*/ 0 w 338136"/>
              <a:gd name="connsiteY0" fmla="*/ 795338 h 795338"/>
              <a:gd name="connsiteX1" fmla="*/ 14286 w 338136"/>
              <a:gd name="connsiteY1" fmla="*/ 695325 h 795338"/>
              <a:gd name="connsiteX2" fmla="*/ 119061 w 338136"/>
              <a:gd name="connsiteY2" fmla="*/ 390525 h 795338"/>
              <a:gd name="connsiteX3" fmla="*/ 185736 w 338136"/>
              <a:gd name="connsiteY3" fmla="*/ 76200 h 795338"/>
              <a:gd name="connsiteX4" fmla="*/ 338136 w 338136"/>
              <a:gd name="connsiteY4" fmla="*/ 0 h 795338"/>
              <a:gd name="connsiteX0" fmla="*/ 0 w 338136"/>
              <a:gd name="connsiteY0" fmla="*/ 795338 h 795338"/>
              <a:gd name="connsiteX1" fmla="*/ 14286 w 338136"/>
              <a:gd name="connsiteY1" fmla="*/ 695325 h 795338"/>
              <a:gd name="connsiteX2" fmla="*/ 119061 w 338136"/>
              <a:gd name="connsiteY2" fmla="*/ 390525 h 795338"/>
              <a:gd name="connsiteX3" fmla="*/ 185736 w 338136"/>
              <a:gd name="connsiteY3" fmla="*/ 76200 h 795338"/>
              <a:gd name="connsiteX4" fmla="*/ 338136 w 338136"/>
              <a:gd name="connsiteY4" fmla="*/ 0 h 795338"/>
              <a:gd name="connsiteX0" fmla="*/ 0 w 338136"/>
              <a:gd name="connsiteY0" fmla="*/ 795338 h 795338"/>
              <a:gd name="connsiteX1" fmla="*/ 14286 w 338136"/>
              <a:gd name="connsiteY1" fmla="*/ 695325 h 795338"/>
              <a:gd name="connsiteX2" fmla="*/ 119061 w 338136"/>
              <a:gd name="connsiteY2" fmla="*/ 390525 h 795338"/>
              <a:gd name="connsiteX3" fmla="*/ 185736 w 338136"/>
              <a:gd name="connsiteY3" fmla="*/ 76200 h 795338"/>
              <a:gd name="connsiteX4" fmla="*/ 338136 w 338136"/>
              <a:gd name="connsiteY4" fmla="*/ 0 h 795338"/>
              <a:gd name="connsiteX0" fmla="*/ 10595 w 370654"/>
              <a:gd name="connsiteY0" fmla="*/ 795338 h 795338"/>
              <a:gd name="connsiteX1" fmla="*/ 24881 w 370654"/>
              <a:gd name="connsiteY1" fmla="*/ 695325 h 795338"/>
              <a:gd name="connsiteX2" fmla="*/ 369704 w 370654"/>
              <a:gd name="connsiteY2" fmla="*/ 337960 h 795338"/>
              <a:gd name="connsiteX3" fmla="*/ 129656 w 370654"/>
              <a:gd name="connsiteY3" fmla="*/ 390525 h 795338"/>
              <a:gd name="connsiteX4" fmla="*/ 196331 w 370654"/>
              <a:gd name="connsiteY4" fmla="*/ 76200 h 795338"/>
              <a:gd name="connsiteX5" fmla="*/ 348731 w 370654"/>
              <a:gd name="connsiteY5" fmla="*/ 0 h 795338"/>
              <a:gd name="connsiteX0" fmla="*/ 0 w 360067"/>
              <a:gd name="connsiteY0" fmla="*/ 795338 h 795338"/>
              <a:gd name="connsiteX1" fmla="*/ 14286 w 360067"/>
              <a:gd name="connsiteY1" fmla="*/ 695325 h 795338"/>
              <a:gd name="connsiteX2" fmla="*/ 109078 w 360067"/>
              <a:gd name="connsiteY2" fmla="*/ 597516 h 795338"/>
              <a:gd name="connsiteX3" fmla="*/ 359109 w 360067"/>
              <a:gd name="connsiteY3" fmla="*/ 337960 h 795338"/>
              <a:gd name="connsiteX4" fmla="*/ 119061 w 360067"/>
              <a:gd name="connsiteY4" fmla="*/ 390525 h 795338"/>
              <a:gd name="connsiteX5" fmla="*/ 185736 w 360067"/>
              <a:gd name="connsiteY5" fmla="*/ 76200 h 795338"/>
              <a:gd name="connsiteX6" fmla="*/ 338136 w 360067"/>
              <a:gd name="connsiteY6" fmla="*/ 0 h 795338"/>
              <a:gd name="connsiteX0" fmla="*/ 0 w 360067"/>
              <a:gd name="connsiteY0" fmla="*/ 795338 h 795338"/>
              <a:gd name="connsiteX1" fmla="*/ 50005 w 360067"/>
              <a:gd name="connsiteY1" fmla="*/ 654844 h 795338"/>
              <a:gd name="connsiteX2" fmla="*/ 109078 w 360067"/>
              <a:gd name="connsiteY2" fmla="*/ 597516 h 795338"/>
              <a:gd name="connsiteX3" fmla="*/ 359109 w 360067"/>
              <a:gd name="connsiteY3" fmla="*/ 337960 h 795338"/>
              <a:gd name="connsiteX4" fmla="*/ 119061 w 360067"/>
              <a:gd name="connsiteY4" fmla="*/ 390525 h 795338"/>
              <a:gd name="connsiteX5" fmla="*/ 185736 w 360067"/>
              <a:gd name="connsiteY5" fmla="*/ 76200 h 795338"/>
              <a:gd name="connsiteX6" fmla="*/ 338136 w 360067"/>
              <a:gd name="connsiteY6" fmla="*/ 0 h 795338"/>
              <a:gd name="connsiteX0" fmla="*/ 0 w 360067"/>
              <a:gd name="connsiteY0" fmla="*/ 795338 h 795338"/>
              <a:gd name="connsiteX1" fmla="*/ 50005 w 360067"/>
              <a:gd name="connsiteY1" fmla="*/ 654844 h 795338"/>
              <a:gd name="connsiteX2" fmla="*/ 197184 w 360067"/>
              <a:gd name="connsiteY2" fmla="*/ 518935 h 795338"/>
              <a:gd name="connsiteX3" fmla="*/ 359109 w 360067"/>
              <a:gd name="connsiteY3" fmla="*/ 337960 h 795338"/>
              <a:gd name="connsiteX4" fmla="*/ 119061 w 360067"/>
              <a:gd name="connsiteY4" fmla="*/ 390525 h 795338"/>
              <a:gd name="connsiteX5" fmla="*/ 185736 w 360067"/>
              <a:gd name="connsiteY5" fmla="*/ 76200 h 795338"/>
              <a:gd name="connsiteX6" fmla="*/ 338136 w 360067"/>
              <a:gd name="connsiteY6" fmla="*/ 0 h 795338"/>
              <a:gd name="connsiteX0" fmla="*/ 0 w 360067"/>
              <a:gd name="connsiteY0" fmla="*/ 795338 h 795338"/>
              <a:gd name="connsiteX1" fmla="*/ 61911 w 360067"/>
              <a:gd name="connsiteY1" fmla="*/ 595313 h 795338"/>
              <a:gd name="connsiteX2" fmla="*/ 197184 w 360067"/>
              <a:gd name="connsiteY2" fmla="*/ 518935 h 795338"/>
              <a:gd name="connsiteX3" fmla="*/ 359109 w 360067"/>
              <a:gd name="connsiteY3" fmla="*/ 337960 h 795338"/>
              <a:gd name="connsiteX4" fmla="*/ 119061 w 360067"/>
              <a:gd name="connsiteY4" fmla="*/ 390525 h 795338"/>
              <a:gd name="connsiteX5" fmla="*/ 185736 w 360067"/>
              <a:gd name="connsiteY5" fmla="*/ 76200 h 795338"/>
              <a:gd name="connsiteX6" fmla="*/ 338136 w 360067"/>
              <a:gd name="connsiteY6" fmla="*/ 0 h 795338"/>
              <a:gd name="connsiteX0" fmla="*/ 0 w 360067"/>
              <a:gd name="connsiteY0" fmla="*/ 795338 h 795338"/>
              <a:gd name="connsiteX1" fmla="*/ 61911 w 360067"/>
              <a:gd name="connsiteY1" fmla="*/ 595313 h 795338"/>
              <a:gd name="connsiteX2" fmla="*/ 175752 w 360067"/>
              <a:gd name="connsiteY2" fmla="*/ 476072 h 795338"/>
              <a:gd name="connsiteX3" fmla="*/ 359109 w 360067"/>
              <a:gd name="connsiteY3" fmla="*/ 337960 h 795338"/>
              <a:gd name="connsiteX4" fmla="*/ 119061 w 360067"/>
              <a:gd name="connsiteY4" fmla="*/ 390525 h 795338"/>
              <a:gd name="connsiteX5" fmla="*/ 185736 w 360067"/>
              <a:gd name="connsiteY5" fmla="*/ 76200 h 795338"/>
              <a:gd name="connsiteX6" fmla="*/ 338136 w 360067"/>
              <a:gd name="connsiteY6" fmla="*/ 0 h 795338"/>
              <a:gd name="connsiteX0" fmla="*/ 0 w 360067"/>
              <a:gd name="connsiteY0" fmla="*/ 795338 h 795338"/>
              <a:gd name="connsiteX1" fmla="*/ 61911 w 360067"/>
              <a:gd name="connsiteY1" fmla="*/ 595313 h 795338"/>
              <a:gd name="connsiteX2" fmla="*/ 175752 w 360067"/>
              <a:gd name="connsiteY2" fmla="*/ 476072 h 795338"/>
              <a:gd name="connsiteX3" fmla="*/ 359109 w 360067"/>
              <a:gd name="connsiteY3" fmla="*/ 337960 h 795338"/>
              <a:gd name="connsiteX4" fmla="*/ 119061 w 360067"/>
              <a:gd name="connsiteY4" fmla="*/ 390525 h 795338"/>
              <a:gd name="connsiteX5" fmla="*/ 185736 w 360067"/>
              <a:gd name="connsiteY5" fmla="*/ 76200 h 795338"/>
              <a:gd name="connsiteX6" fmla="*/ 338136 w 360067"/>
              <a:gd name="connsiteY6" fmla="*/ 0 h 795338"/>
              <a:gd name="connsiteX0" fmla="*/ 0 w 374355"/>
              <a:gd name="connsiteY0" fmla="*/ 792957 h 792957"/>
              <a:gd name="connsiteX1" fmla="*/ 76199 w 374355"/>
              <a:gd name="connsiteY1" fmla="*/ 595313 h 792957"/>
              <a:gd name="connsiteX2" fmla="*/ 190040 w 374355"/>
              <a:gd name="connsiteY2" fmla="*/ 476072 h 792957"/>
              <a:gd name="connsiteX3" fmla="*/ 373397 w 374355"/>
              <a:gd name="connsiteY3" fmla="*/ 337960 h 792957"/>
              <a:gd name="connsiteX4" fmla="*/ 133349 w 374355"/>
              <a:gd name="connsiteY4" fmla="*/ 390525 h 792957"/>
              <a:gd name="connsiteX5" fmla="*/ 200024 w 374355"/>
              <a:gd name="connsiteY5" fmla="*/ 76200 h 792957"/>
              <a:gd name="connsiteX6" fmla="*/ 352424 w 374355"/>
              <a:gd name="connsiteY6" fmla="*/ 0 h 792957"/>
              <a:gd name="connsiteX0" fmla="*/ 0 w 374355"/>
              <a:gd name="connsiteY0" fmla="*/ 792957 h 792957"/>
              <a:gd name="connsiteX1" fmla="*/ 76199 w 374355"/>
              <a:gd name="connsiteY1" fmla="*/ 595313 h 792957"/>
              <a:gd name="connsiteX2" fmla="*/ 190040 w 374355"/>
              <a:gd name="connsiteY2" fmla="*/ 476072 h 792957"/>
              <a:gd name="connsiteX3" fmla="*/ 373397 w 374355"/>
              <a:gd name="connsiteY3" fmla="*/ 337960 h 792957"/>
              <a:gd name="connsiteX4" fmla="*/ 133349 w 374355"/>
              <a:gd name="connsiteY4" fmla="*/ 390525 h 792957"/>
              <a:gd name="connsiteX5" fmla="*/ 200024 w 374355"/>
              <a:gd name="connsiteY5" fmla="*/ 76200 h 792957"/>
              <a:gd name="connsiteX6" fmla="*/ 352424 w 374355"/>
              <a:gd name="connsiteY6" fmla="*/ 0 h 792957"/>
              <a:gd name="connsiteX0" fmla="*/ 0 w 374355"/>
              <a:gd name="connsiteY0" fmla="*/ 792957 h 792957"/>
              <a:gd name="connsiteX1" fmla="*/ 85724 w 374355"/>
              <a:gd name="connsiteY1" fmla="*/ 595313 h 792957"/>
              <a:gd name="connsiteX2" fmla="*/ 190040 w 374355"/>
              <a:gd name="connsiteY2" fmla="*/ 476072 h 792957"/>
              <a:gd name="connsiteX3" fmla="*/ 373397 w 374355"/>
              <a:gd name="connsiteY3" fmla="*/ 337960 h 792957"/>
              <a:gd name="connsiteX4" fmla="*/ 133349 w 374355"/>
              <a:gd name="connsiteY4" fmla="*/ 390525 h 792957"/>
              <a:gd name="connsiteX5" fmla="*/ 200024 w 374355"/>
              <a:gd name="connsiteY5" fmla="*/ 76200 h 792957"/>
              <a:gd name="connsiteX6" fmla="*/ 352424 w 374355"/>
              <a:gd name="connsiteY6" fmla="*/ 0 h 792957"/>
              <a:gd name="connsiteX0" fmla="*/ 0 w 374355"/>
              <a:gd name="connsiteY0" fmla="*/ 792957 h 792957"/>
              <a:gd name="connsiteX1" fmla="*/ 85724 w 374355"/>
              <a:gd name="connsiteY1" fmla="*/ 595313 h 792957"/>
              <a:gd name="connsiteX2" fmla="*/ 190040 w 374355"/>
              <a:gd name="connsiteY2" fmla="*/ 476072 h 792957"/>
              <a:gd name="connsiteX3" fmla="*/ 373397 w 374355"/>
              <a:gd name="connsiteY3" fmla="*/ 337960 h 792957"/>
              <a:gd name="connsiteX4" fmla="*/ 133349 w 374355"/>
              <a:gd name="connsiteY4" fmla="*/ 390525 h 792957"/>
              <a:gd name="connsiteX5" fmla="*/ 200024 w 374355"/>
              <a:gd name="connsiteY5" fmla="*/ 76200 h 792957"/>
              <a:gd name="connsiteX6" fmla="*/ 352424 w 374355"/>
              <a:gd name="connsiteY6" fmla="*/ 0 h 792957"/>
              <a:gd name="connsiteX0" fmla="*/ 0 w 476316"/>
              <a:gd name="connsiteY0" fmla="*/ 792957 h 792957"/>
              <a:gd name="connsiteX1" fmla="*/ 85724 w 476316"/>
              <a:gd name="connsiteY1" fmla="*/ 595313 h 792957"/>
              <a:gd name="connsiteX2" fmla="*/ 190040 w 476316"/>
              <a:gd name="connsiteY2" fmla="*/ 476072 h 792957"/>
              <a:gd name="connsiteX3" fmla="*/ 373397 w 476316"/>
              <a:gd name="connsiteY3" fmla="*/ 337960 h 792957"/>
              <a:gd name="connsiteX4" fmla="*/ 471486 w 476316"/>
              <a:gd name="connsiteY4" fmla="*/ 252413 h 792957"/>
              <a:gd name="connsiteX5" fmla="*/ 200024 w 476316"/>
              <a:gd name="connsiteY5" fmla="*/ 76200 h 792957"/>
              <a:gd name="connsiteX6" fmla="*/ 352424 w 476316"/>
              <a:gd name="connsiteY6" fmla="*/ 0 h 792957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73397 w 1271586"/>
              <a:gd name="connsiteY3" fmla="*/ 366535 h 821532"/>
              <a:gd name="connsiteX4" fmla="*/ 471486 w 1271586"/>
              <a:gd name="connsiteY4" fmla="*/ 280988 h 821532"/>
              <a:gd name="connsiteX5" fmla="*/ 200024 w 1271586"/>
              <a:gd name="connsiteY5" fmla="*/ 104775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73397 w 1271586"/>
              <a:gd name="connsiteY3" fmla="*/ 366535 h 821532"/>
              <a:gd name="connsiteX4" fmla="*/ 471486 w 1271586"/>
              <a:gd name="connsiteY4" fmla="*/ 2809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66254 w 1271586"/>
              <a:gd name="connsiteY3" fmla="*/ 335579 h 821532"/>
              <a:gd name="connsiteX4" fmla="*/ 471486 w 1271586"/>
              <a:gd name="connsiteY4" fmla="*/ 2809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66254 w 1271586"/>
              <a:gd name="connsiteY3" fmla="*/ 335579 h 821532"/>
              <a:gd name="connsiteX4" fmla="*/ 471486 w 1271586"/>
              <a:gd name="connsiteY4" fmla="*/ 2809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66254 w 1271586"/>
              <a:gd name="connsiteY3" fmla="*/ 335579 h 821532"/>
              <a:gd name="connsiteX4" fmla="*/ 471486 w 1271586"/>
              <a:gd name="connsiteY4" fmla="*/ 2809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66254 w 1271586"/>
              <a:gd name="connsiteY3" fmla="*/ 335579 h 821532"/>
              <a:gd name="connsiteX4" fmla="*/ 611980 w 1271586"/>
              <a:gd name="connsiteY4" fmla="*/ 1666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66254 w 1271586"/>
              <a:gd name="connsiteY3" fmla="*/ 335579 h 821532"/>
              <a:gd name="connsiteX4" fmla="*/ 611980 w 1271586"/>
              <a:gd name="connsiteY4" fmla="*/ 1666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0040 w 1271586"/>
              <a:gd name="connsiteY2" fmla="*/ 504647 h 821532"/>
              <a:gd name="connsiteX3" fmla="*/ 366254 w 1271586"/>
              <a:gd name="connsiteY3" fmla="*/ 335579 h 821532"/>
              <a:gd name="connsiteX4" fmla="*/ 611980 w 1271586"/>
              <a:gd name="connsiteY4" fmla="*/ 1666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  <a:gd name="connsiteX0" fmla="*/ 0 w 1271586"/>
              <a:gd name="connsiteY0" fmla="*/ 821532 h 821532"/>
              <a:gd name="connsiteX1" fmla="*/ 85724 w 1271586"/>
              <a:gd name="connsiteY1" fmla="*/ 623888 h 821532"/>
              <a:gd name="connsiteX2" fmla="*/ 194802 w 1271586"/>
              <a:gd name="connsiteY2" fmla="*/ 485597 h 821532"/>
              <a:gd name="connsiteX3" fmla="*/ 366254 w 1271586"/>
              <a:gd name="connsiteY3" fmla="*/ 335579 h 821532"/>
              <a:gd name="connsiteX4" fmla="*/ 611980 w 1271586"/>
              <a:gd name="connsiteY4" fmla="*/ 166688 h 821532"/>
              <a:gd name="connsiteX5" fmla="*/ 883443 w 1271586"/>
              <a:gd name="connsiteY5" fmla="*/ 38100 h 821532"/>
              <a:gd name="connsiteX6" fmla="*/ 1271586 w 1271586"/>
              <a:gd name="connsiteY6" fmla="*/ 0 h 82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586" h="821532">
                <a:moveTo>
                  <a:pt x="0" y="821532"/>
                </a:moveTo>
                <a:cubicBezTo>
                  <a:pt x="67468" y="633414"/>
                  <a:pt x="53257" y="679877"/>
                  <a:pt x="85724" y="623888"/>
                </a:cubicBezTo>
                <a:cubicBezTo>
                  <a:pt x="118191" y="567899"/>
                  <a:pt x="137331" y="545158"/>
                  <a:pt x="194802" y="485597"/>
                </a:cubicBezTo>
                <a:cubicBezTo>
                  <a:pt x="259416" y="433180"/>
                  <a:pt x="215365" y="470487"/>
                  <a:pt x="366254" y="335579"/>
                </a:cubicBezTo>
                <a:cubicBezTo>
                  <a:pt x="543337" y="200671"/>
                  <a:pt x="525782" y="216268"/>
                  <a:pt x="611980" y="166688"/>
                </a:cubicBezTo>
                <a:cubicBezTo>
                  <a:pt x="698178" y="117108"/>
                  <a:pt x="773509" y="65881"/>
                  <a:pt x="883443" y="38100"/>
                </a:cubicBezTo>
                <a:cubicBezTo>
                  <a:pt x="993377" y="10319"/>
                  <a:pt x="1213642" y="5556"/>
                  <a:pt x="127158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6" name="TextBox 45"/>
          <p:cNvSpPr txBox="1"/>
          <p:nvPr/>
        </p:nvSpPr>
        <p:spPr>
          <a:xfrm rot="19587862">
            <a:off x="6625889" y="4152357"/>
            <a:ext cx="176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Корректно</a:t>
            </a:r>
            <a:r>
              <a:rPr lang="en-US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</a:t>
            </a:r>
            <a:r>
              <a:rPr lang="en-US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наглядно</a:t>
            </a:r>
            <a:endParaRPr lang="en-US" sz="1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31244" y="4784225"/>
            <a:ext cx="30809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0%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13424" y="4043284"/>
            <a:ext cx="41069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100%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86412" y="4399303"/>
            <a:ext cx="71846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88" dirty="0"/>
              <a:t>Вероятность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6824261" y="4521588"/>
            <a:ext cx="621088" cy="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6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0" grpId="0"/>
      <p:bldP spid="11" grpId="0"/>
      <p:bldP spid="13" grpId="0"/>
      <p:bldP spid="18" grpId="0"/>
      <p:bldP spid="23" grpId="0"/>
      <p:bldP spid="24" grpId="0"/>
      <p:bldP spid="26" grpId="0"/>
      <p:bldP spid="27" grpId="0" animBg="1"/>
      <p:bldP spid="28" grpId="0" animBg="1"/>
      <p:bldP spid="29" grpId="0"/>
      <p:bldP spid="32" grpId="0"/>
      <p:bldP spid="34" grpId="0"/>
      <p:bldP spid="35" grpId="0" animBg="1"/>
      <p:bldP spid="36" grpId="0" animBg="1"/>
      <p:bldP spid="38" grpId="0"/>
      <p:bldP spid="41" grpId="0"/>
      <p:bldP spid="43" grpId="0"/>
      <p:bldP spid="44" grpId="0" animBg="1"/>
      <p:bldP spid="46" grpId="0"/>
      <p:bldP spid="47" grpId="0"/>
      <p:bldP spid="48" grpId="0"/>
      <p:bldP spid="49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Недооценка и переоценка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711450" y="4365625"/>
            <a:ext cx="6769100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6094413" y="2205041"/>
            <a:ext cx="0" cy="2160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094416" y="3933825"/>
            <a:ext cx="2808287" cy="431800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Полилиния 11"/>
          <p:cNvSpPr/>
          <p:nvPr/>
        </p:nvSpPr>
        <p:spPr>
          <a:xfrm>
            <a:off x="4962528" y="2266953"/>
            <a:ext cx="1133475" cy="2105025"/>
          </a:xfrm>
          <a:custGeom>
            <a:avLst/>
            <a:gdLst>
              <a:gd name="connsiteX0" fmla="*/ 1133475 w 1133475"/>
              <a:gd name="connsiteY0" fmla="*/ 2105025 h 2105025"/>
              <a:gd name="connsiteX1" fmla="*/ 638175 w 1133475"/>
              <a:gd name="connsiteY1" fmla="*/ 1895475 h 2105025"/>
              <a:gd name="connsiteX2" fmla="*/ 285750 w 1133475"/>
              <a:gd name="connsiteY2" fmla="*/ 1304925 h 2105025"/>
              <a:gd name="connsiteX3" fmla="*/ 0 w 1133475"/>
              <a:gd name="connsiteY3" fmla="*/ 0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475" h="2105025">
                <a:moveTo>
                  <a:pt x="1133475" y="2105025"/>
                </a:moveTo>
                <a:cubicBezTo>
                  <a:pt x="956468" y="2066925"/>
                  <a:pt x="779462" y="2028825"/>
                  <a:pt x="638175" y="1895475"/>
                </a:cubicBezTo>
                <a:cubicBezTo>
                  <a:pt x="496887" y="1762125"/>
                  <a:pt x="392112" y="1620837"/>
                  <a:pt x="285750" y="1304925"/>
                </a:cubicBezTo>
                <a:cubicBezTo>
                  <a:pt x="179388" y="989013"/>
                  <a:pt x="89694" y="494506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08378" y="3324225"/>
            <a:ext cx="1520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Недооценка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08888" y="3481388"/>
            <a:ext cx="15106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Переоценка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8888" y="2492375"/>
            <a:ext cx="2087562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err="1"/>
              <a:t>Закон</a:t>
            </a:r>
            <a:r>
              <a:rPr lang="en-US" sz="1400" dirty="0"/>
              <a:t> </a:t>
            </a:r>
            <a:r>
              <a:rPr lang="en-US" sz="1400" dirty="0" err="1"/>
              <a:t>Паркинсона</a:t>
            </a:r>
            <a:r>
              <a:rPr lang="en-US" sz="1400" dirty="0"/>
              <a:t> о </a:t>
            </a:r>
            <a:r>
              <a:rPr lang="en-US" sz="1400" dirty="0" err="1"/>
              <a:t>работе</a:t>
            </a:r>
            <a:r>
              <a:rPr lang="en-US" sz="1400" dirty="0"/>
              <a:t>, </a:t>
            </a:r>
            <a:r>
              <a:rPr lang="en-US" sz="1400" dirty="0" err="1"/>
              <a:t>занимающей</a:t>
            </a:r>
            <a:r>
              <a:rPr lang="en-US" sz="1400" dirty="0"/>
              <a:t> </a:t>
            </a:r>
            <a:r>
              <a:rPr lang="en-US" sz="1400" dirty="0" err="1"/>
              <a:t>все</a:t>
            </a:r>
            <a:r>
              <a:rPr lang="en-US" sz="1400" dirty="0"/>
              <a:t> </a:t>
            </a:r>
            <a:r>
              <a:rPr lang="en-US" sz="1400" dirty="0" err="1"/>
              <a:t>отведенной</a:t>
            </a:r>
            <a:r>
              <a:rPr lang="en-US" sz="1400" dirty="0"/>
              <a:t> </a:t>
            </a:r>
            <a:r>
              <a:rPr lang="en-US" sz="1400" dirty="0" err="1"/>
              <a:t>под</a:t>
            </a:r>
            <a:r>
              <a:rPr lang="en-US" sz="1400" dirty="0"/>
              <a:t> </a:t>
            </a:r>
            <a:r>
              <a:rPr lang="en-US" sz="1400" dirty="0" err="1"/>
              <a:t>нее</a:t>
            </a:r>
            <a:r>
              <a:rPr lang="en-US" sz="1400" dirty="0"/>
              <a:t> </a:t>
            </a:r>
            <a:r>
              <a:rPr lang="en-US" sz="1400" dirty="0" err="1"/>
              <a:t>время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676525" y="2205038"/>
            <a:ext cx="208915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err="1"/>
              <a:t>Ошибки</a:t>
            </a:r>
            <a:r>
              <a:rPr lang="en-US" sz="1400" dirty="0"/>
              <a:t> </a:t>
            </a:r>
            <a:r>
              <a:rPr lang="en-US" sz="1400" dirty="0" err="1"/>
              <a:t>планирования</a:t>
            </a:r>
            <a:r>
              <a:rPr lang="en-US" sz="1400" dirty="0"/>
              <a:t>, </a:t>
            </a:r>
            <a:r>
              <a:rPr lang="en-US" sz="1400" dirty="0" err="1"/>
              <a:t>срывы</a:t>
            </a:r>
            <a:r>
              <a:rPr lang="en-US" sz="1400" dirty="0"/>
              <a:t> </a:t>
            </a:r>
            <a:r>
              <a:rPr lang="en-US" sz="1400" dirty="0" err="1"/>
              <a:t>сроков</a:t>
            </a:r>
            <a:r>
              <a:rPr lang="en-US" sz="1400" dirty="0"/>
              <a:t>, </a:t>
            </a:r>
            <a:r>
              <a:rPr lang="en-US" sz="1400" dirty="0" err="1"/>
              <a:t>зона</a:t>
            </a:r>
            <a:r>
              <a:rPr lang="en-US" sz="1400" dirty="0"/>
              <a:t> “</a:t>
            </a:r>
            <a:r>
              <a:rPr lang="en-US" sz="1400" dirty="0" err="1"/>
              <a:t>невозможности</a:t>
            </a:r>
            <a:r>
              <a:rPr lang="en-US" sz="1400" dirty="0"/>
              <a:t>”</a:t>
            </a:r>
          </a:p>
        </p:txBody>
      </p:sp>
      <p:sp>
        <p:nvSpPr>
          <p:cNvPr id="104459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04460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C23868-6EA7-4987-B3CB-8B1B03628354}" type="slidenum">
              <a:rPr lang="en-US" altLang="ru-RU"/>
              <a:pPr/>
              <a:t>236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Принципы оценок в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agile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проектах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Относительные оценки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Коллективные оценки и обсуждение,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planning poker </a:t>
            </a:r>
          </a:p>
          <a:p>
            <a:pPr eaLnBrk="1" hangingPunct="1"/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Частые переоценки (помним о конусе неопределенности)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Оценки отдельных небольших задач, а не проекта, спринта или большой пользовательской истории в целом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Подсчет, вычисление, экспертная оценка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cs typeface="Arial" panose="020B0604020202020204" pitchFamily="34" charset="0"/>
              </a:rPr>
              <a:t>Те самые задачи про то, сколько шариков от пинг-понга нужно, чтобы заполнить автобус, или за какую сумму денег можно взяться перемыть все окна в небоскребах города…</a:t>
            </a:r>
          </a:p>
        </p:txBody>
      </p:sp>
      <p:sp>
        <p:nvSpPr>
          <p:cNvPr id="106500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06501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44D742A-F3BD-40F2-BB62-91C5E373E603}" type="slidenum">
              <a:rPr lang="en-US" altLang="ru-RU"/>
              <a:pPr/>
              <a:t>238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Калибровка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cs typeface="Arial" panose="020B0604020202020204" pitchFamily="34" charset="0"/>
              </a:rPr>
              <a:t>Если есть возможность отслеживаем, сколько времени мы реально потратили на ту или иную задачу, и корректируем себя</a:t>
            </a:r>
          </a:p>
          <a:p>
            <a:r>
              <a:rPr lang="en-US" altLang="ru-RU">
                <a:cs typeface="Arial" panose="020B0604020202020204" pitchFamily="34" charset="0"/>
              </a:rPr>
              <a:t>Сравниваем с историческими данными</a:t>
            </a:r>
          </a:p>
          <a:p>
            <a:r>
              <a:rPr lang="en-US" altLang="ru-RU">
                <a:cs typeface="Arial" panose="020B0604020202020204" pitchFamily="34" charset="0"/>
              </a:rPr>
              <a:t>Сравниваем со средними данными по отрасли</a:t>
            </a:r>
          </a:p>
        </p:txBody>
      </p:sp>
      <p:sp>
        <p:nvSpPr>
          <p:cNvPr id="107524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07525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58D9E62-E913-4020-89CA-03721AC14EBB}" type="slidenum">
              <a:rPr lang="en-US" altLang="ru-RU"/>
              <a:pPr/>
              <a:t>239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влияет на создаваемые продукты?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Все зависит от:</a:t>
            </a:r>
          </a:p>
          <a:p>
            <a:pPr lvl="1"/>
            <a:r>
              <a:rPr lang="ru-RU" dirty="0"/>
              <a:t>Модели</a:t>
            </a:r>
          </a:p>
          <a:p>
            <a:pPr lvl="1"/>
            <a:r>
              <a:rPr lang="ru-RU" dirty="0"/>
              <a:t>Методологии</a:t>
            </a:r>
          </a:p>
          <a:p>
            <a:pPr lvl="1"/>
            <a:r>
              <a:rPr lang="ru-RU" dirty="0"/>
              <a:t>Парадигмы</a:t>
            </a:r>
          </a:p>
          <a:p>
            <a:pPr lvl="1"/>
            <a:r>
              <a:rPr lang="ru-RU" dirty="0"/>
              <a:t>Язык (терминология)</a:t>
            </a:r>
          </a:p>
          <a:p>
            <a:pPr lvl="1"/>
            <a:r>
              <a:rPr lang="ru-RU" dirty="0"/>
              <a:t>Используемых приемов и шаблонов</a:t>
            </a:r>
          </a:p>
          <a:p>
            <a:r>
              <a:rPr lang="ru-RU" dirty="0"/>
              <a:t>Важно понимать разницу между моделями, методологиями и парадигмами:</a:t>
            </a:r>
          </a:p>
          <a:p>
            <a:pPr lvl="1"/>
            <a:r>
              <a:rPr lang="ru-RU" dirty="0"/>
              <a:t>Применимость в данных условиях</a:t>
            </a:r>
          </a:p>
          <a:p>
            <a:pPr lvl="1"/>
            <a:r>
              <a:rPr lang="ru-RU" dirty="0"/>
              <a:t>Зрелость и готовность</a:t>
            </a:r>
          </a:p>
          <a:p>
            <a:pPr lvl="1"/>
            <a:r>
              <a:rPr lang="ru-RU" dirty="0"/>
              <a:t>Достоинства и недостатки тех или иных моделей</a:t>
            </a:r>
          </a:p>
          <a:p>
            <a:pPr lvl="1"/>
            <a:r>
              <a:rPr lang="ru-RU" dirty="0"/>
              <a:t>…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0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по аналогии</a:t>
            </a:r>
          </a:p>
        </p:txBody>
      </p:sp>
      <p:sp>
        <p:nvSpPr>
          <p:cNvPr id="108547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cs typeface="Arial" panose="020B0604020202020204" pitchFamily="34" charset="0"/>
              </a:rPr>
              <a:t>Если подобн</a:t>
            </a:r>
            <a:r>
              <a:rPr lang="ru-RU" altLang="ru-RU">
                <a:cs typeface="Arial" panose="020B0604020202020204" pitchFamily="34" charset="0"/>
              </a:rPr>
              <a:t>ый проект </a:t>
            </a:r>
            <a:r>
              <a:rPr lang="en-US" altLang="ru-RU">
                <a:cs typeface="Arial" panose="020B0604020202020204" pitchFamily="34" charset="0"/>
              </a:rPr>
              <a:t>уже когда-либо был реализован, то можно посмотреть на WBD</a:t>
            </a:r>
            <a:r>
              <a:rPr lang="ru-RU" altLang="ru-RU">
                <a:cs typeface="Arial" panose="020B0604020202020204" pitchFamily="34" charset="0"/>
              </a:rPr>
              <a:t> и бэклоги</a:t>
            </a:r>
            <a:r>
              <a:rPr lang="en-US" altLang="ru-RU">
                <a:cs typeface="Arial" panose="020B0604020202020204" pitchFamily="34" charset="0"/>
              </a:rPr>
              <a:t> для не</a:t>
            </a:r>
            <a:r>
              <a:rPr lang="ru-RU" altLang="ru-RU">
                <a:cs typeface="Arial" panose="020B0604020202020204" pitchFamily="34" charset="0"/>
              </a:rPr>
              <a:t>го</a:t>
            </a:r>
            <a:r>
              <a:rPr lang="en-US" altLang="ru-RU">
                <a:cs typeface="Arial" panose="020B0604020202020204" pitchFamily="34" charset="0"/>
              </a:rPr>
              <a:t>, вычленить характерные части и </a:t>
            </a:r>
            <a:r>
              <a:rPr lang="ru-RU" altLang="ru-RU">
                <a:cs typeface="Arial" panose="020B0604020202020204" pitchFamily="34" charset="0"/>
              </a:rPr>
              <a:t>использовать в новых оценках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108548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08549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B2279C3-BA94-4FC3-AB4E-A124F7AF04C2}" type="slidenum">
              <a:rPr lang="en-US" altLang="ru-RU"/>
              <a:pPr/>
              <a:t>240</a:t>
            </a:fld>
            <a:endParaRPr lang="en-US" altLang="ru-RU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Planning poker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6" y="1555750"/>
            <a:ext cx="446722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>
                <a:latin typeface="Arial" panose="020B0604020202020204" pitchFamily="34" charset="0"/>
                <a:cs typeface="Arial" panose="020B0604020202020204" pitchFamily="34" charset="0"/>
              </a:rPr>
              <a:t>Прямые оценки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5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через </a:t>
            </a:r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WBD</a:t>
            </a:r>
          </a:p>
        </p:txBody>
      </p:sp>
      <p:sp>
        <p:nvSpPr>
          <p:cNvPr id="111619" name="Текст 9"/>
          <p:cNvSpPr>
            <a:spLocks noGrp="1"/>
          </p:cNvSpPr>
          <p:nvPr>
            <p:ph type="body" idx="1"/>
          </p:nvPr>
        </p:nvSpPr>
        <p:spPr bwMode="auto">
          <a:xfrm>
            <a:off x="6024566" y="1562103"/>
            <a:ext cx="4040187" cy="639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cs typeface="Arial" panose="020B0604020202020204" pitchFamily="34" charset="0"/>
              </a:rPr>
              <a:t>Оценка через WBD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</p:nvPr>
        </p:nvGraphicFramePr>
        <p:xfrm>
          <a:off x="6024566" y="2201866"/>
          <a:ext cx="4040185" cy="3294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8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</a:rPr>
                        <a:t>Оценка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Δ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δ</a:t>
                      </a:r>
                      <a:endParaRPr lang="en-US" sz="16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-0.50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-0.50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-2.00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27.50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29.00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3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-5%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1706" name="Текст 10"/>
          <p:cNvSpPr>
            <a:spLocks noGrp="1"/>
          </p:cNvSpPr>
          <p:nvPr>
            <p:ph type="body" sz="quarter" idx="3"/>
          </p:nvPr>
        </p:nvSpPr>
        <p:spPr bwMode="auto">
          <a:xfrm>
            <a:off x="1919291" y="1557338"/>
            <a:ext cx="4041775" cy="639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cs typeface="Arial" panose="020B0604020202020204" pitchFamily="34" charset="0"/>
              </a:rPr>
              <a:t>Единая оценка</a:t>
            </a:r>
          </a:p>
        </p:txBody>
      </p:sp>
      <p:sp>
        <p:nvSpPr>
          <p:cNvPr id="111707" name="Объект 11"/>
          <p:cNvSpPr>
            <a:spLocks noGrp="1"/>
          </p:cNvSpPr>
          <p:nvPr>
            <p:ph sz="quarter" idx="4"/>
          </p:nvPr>
        </p:nvSpPr>
        <p:spPr bwMode="auto">
          <a:xfrm>
            <a:off x="1919291" y="2197100"/>
            <a:ext cx="4041775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cs typeface="Arial" panose="020B0604020202020204" pitchFamily="34" charset="0"/>
              </a:rPr>
              <a:t>По моим оценкам проект займет 22 недели</a:t>
            </a:r>
          </a:p>
          <a:p>
            <a:r>
              <a:rPr lang="en-US" altLang="ru-RU">
                <a:cs typeface="Arial" panose="020B0604020202020204" pitchFamily="34" charset="0"/>
              </a:rPr>
              <a:t>Реально заняло 29 недель</a:t>
            </a:r>
          </a:p>
          <a:p>
            <a:r>
              <a:rPr lang="en-US" altLang="ru-RU">
                <a:cs typeface="Arial" panose="020B0604020202020204" pitchFamily="34" charset="0"/>
              </a:rPr>
              <a:t>Погрешность оценки всего 24%</a:t>
            </a:r>
          </a:p>
        </p:txBody>
      </p:sp>
      <p:sp>
        <p:nvSpPr>
          <p:cNvPr id="111708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3" y="6524628"/>
            <a:ext cx="21240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2F8B49E-1F1D-4B7C-BA12-230F5F31EFED}" type="slidenum">
              <a:rPr lang="ru-RU" altLang="ru-RU"/>
              <a:pPr/>
              <a:t>243</a:t>
            </a:fld>
            <a:endParaRPr lang="ru-RU" altLang="ru-RU"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389" tIns="19194" rIns="38389" bIns="19194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Триангуляция (</a:t>
            </a:r>
            <a:r>
              <a:rPr lang="en-US" altLang="ru-RU" sz="3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87528" y="1412878"/>
          <a:ext cx="8423275" cy="3568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1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02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Лучший случай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Наиболее вероятный случай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Худший случай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</a:rPr>
                        <a:t>Ожидаемый случай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MRE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Попали в диапазон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Нет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Нет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Нет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Да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28.30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38.60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28.63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29.00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70% 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8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Среднее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u="none" strike="noStrike" dirty="0">
                          <a:effectLst/>
                        </a:rPr>
                        <a:t>δ</a:t>
                      </a:r>
                      <a:r>
                        <a:rPr lang="en-US" sz="1800" u="none" strike="noStrike" dirty="0">
                          <a:effectLst/>
                        </a:rPr>
                        <a:t> =</a:t>
                      </a:r>
                      <a:r>
                        <a:rPr lang="en-US" sz="1800" u="none" strike="noStrike" baseline="0" dirty="0">
                          <a:effectLst/>
                        </a:rPr>
                        <a:t> 2,5%</a:t>
                      </a: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2771" name="TextBox 4"/>
          <p:cNvSpPr txBox="1">
            <a:spLocks noChangeArrowheads="1"/>
          </p:cNvSpPr>
          <p:nvPr/>
        </p:nvSpPr>
        <p:spPr bwMode="auto">
          <a:xfrm>
            <a:off x="1631950" y="5373688"/>
            <a:ext cx="885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/>
              <a:t>Оценка по PERT: (Лучший+4*Вероятный+Худший)/6 = Ожидаемый</a:t>
            </a:r>
          </a:p>
        </p:txBody>
      </p:sp>
      <p:sp>
        <p:nvSpPr>
          <p:cNvPr id="11277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12773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DC0BBD0-AFA5-42F4-BE8C-D7C57A51B9DC}" type="slidenum">
              <a:rPr lang="en-US" altLang="ru-RU"/>
              <a:pPr/>
              <a:t>244</a:t>
            </a:fld>
            <a:endParaRPr lang="en-US" altLang="ru-RU"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Метод освоенного объема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 гибких методологиях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(Agile EVM)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3" y="1628778"/>
            <a:ext cx="6875463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>
                <a:latin typeface="Arial" panose="020B0604020202020204" pitchFamily="34" charset="0"/>
                <a:cs typeface="Arial" panose="020B0604020202020204" pitchFamily="34" charset="0"/>
              </a:rPr>
              <a:t>Метрики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91" name="Подзаголовок 1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Нельзя улучшить то, что нельзя измерить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Зачем нужны метрики?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Быстро провалиться и не потерять деньги – это важно в инновационных проектах, где нужно проверить бищнес-гипотезу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Идентифицировать риски на ранней стадии проекта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Чтобы хорошо спланировать ваш проект и не оказаться на бирже труда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2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9132887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Пример измерений</a:t>
            </a:r>
            <a:endParaRPr lang="en-US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740" name="Title 2"/>
          <p:cNvSpPr txBox="1">
            <a:spLocks/>
          </p:cNvSpPr>
          <p:nvPr/>
        </p:nvSpPr>
        <p:spPr bwMode="auto">
          <a:xfrm>
            <a:off x="1703391" y="1084263"/>
            <a:ext cx="85693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389" tIns="19194" rIns="38389" bIns="19194"/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ru-RU" dirty="0">
                <a:latin typeface="Arial" panose="020B0604020202020204" pitchFamily="34" charset="0"/>
              </a:rPr>
              <a:t>Lead time – </a:t>
            </a:r>
            <a:r>
              <a:rPr lang="ru-RU" altLang="ru-RU" dirty="0">
                <a:latin typeface="Arial" panose="020B0604020202020204" pitchFamily="34" charset="0"/>
              </a:rPr>
              <a:t>время между тем, когда задача была поставлена и тем, когда клиент увидел ее в конечном продукте</a:t>
            </a:r>
            <a:endParaRPr lang="en-US" altLang="ru-RU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ru-RU" dirty="0">
                <a:latin typeface="Arial" panose="020B0604020202020204" pitchFamily="34" charset="0"/>
              </a:rPr>
              <a:t>Cycle time – </a:t>
            </a:r>
            <a:r>
              <a:rPr lang="ru-RU" altLang="ru-RU" dirty="0">
                <a:latin typeface="Arial" panose="020B0604020202020204" pitchFamily="34" charset="0"/>
              </a:rPr>
              <a:t>время между тем, когда была начата работа над задачей и тем, когда клиент увидел ее в конечном продукте.</a:t>
            </a:r>
            <a:endParaRPr lang="en-US" altLang="ru-RU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ru-RU" dirty="0">
              <a:latin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0FA652-0261-4A00-97C1-55776FF77742}"/>
              </a:ext>
            </a:extLst>
          </p:cNvPr>
          <p:cNvCxnSpPr>
            <a:cxnSpLocks/>
          </p:cNvCxnSpPr>
          <p:nvPr/>
        </p:nvCxnSpPr>
        <p:spPr>
          <a:xfrm flipV="1">
            <a:off x="2207567" y="3554374"/>
            <a:ext cx="0" cy="172645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DA8879A-2FD3-400D-ADF0-52E729A297F0}"/>
              </a:ext>
            </a:extLst>
          </p:cNvPr>
          <p:cNvCxnSpPr>
            <a:cxnSpLocks/>
          </p:cNvCxnSpPr>
          <p:nvPr/>
        </p:nvCxnSpPr>
        <p:spPr>
          <a:xfrm flipV="1">
            <a:off x="4967874" y="3554374"/>
            <a:ext cx="0" cy="72008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BF17DB0-C345-4D94-A893-1F407B01A6CF}"/>
              </a:ext>
            </a:extLst>
          </p:cNvPr>
          <p:cNvCxnSpPr>
            <a:cxnSpLocks/>
          </p:cNvCxnSpPr>
          <p:nvPr/>
        </p:nvCxnSpPr>
        <p:spPr>
          <a:xfrm flipV="1">
            <a:off x="7728181" y="3554374"/>
            <a:ext cx="0" cy="72008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327A808-35D9-45C5-9810-6B4FC41FE4D0}"/>
              </a:ext>
            </a:extLst>
          </p:cNvPr>
          <p:cNvCxnSpPr>
            <a:cxnSpLocks/>
            <a:stCxn id="23" idx="2"/>
          </p:cNvCxnSpPr>
          <p:nvPr/>
        </p:nvCxnSpPr>
        <p:spPr>
          <a:xfrm flipV="1">
            <a:off x="10487173" y="3554374"/>
            <a:ext cx="1314" cy="1746834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25D91C-A18D-40F1-B9B0-E9A28CB24232}"/>
              </a:ext>
            </a:extLst>
          </p:cNvPr>
          <p:cNvCxnSpPr/>
          <p:nvPr/>
        </p:nvCxnSpPr>
        <p:spPr>
          <a:xfrm>
            <a:off x="2207567" y="3914414"/>
            <a:ext cx="8280920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32110F-BC31-4411-8CF6-2E31A4A86A8F}"/>
              </a:ext>
            </a:extLst>
          </p:cNvPr>
          <p:cNvSpPr txBox="1"/>
          <p:nvPr/>
        </p:nvSpPr>
        <p:spPr>
          <a:xfrm>
            <a:off x="1487487" y="2906302"/>
            <a:ext cx="14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Постановка задачи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F767C4-7251-4A6C-B5DE-857CD297FD53}"/>
              </a:ext>
            </a:extLst>
          </p:cNvPr>
          <p:cNvSpPr txBox="1"/>
          <p:nvPr/>
        </p:nvSpPr>
        <p:spPr>
          <a:xfrm>
            <a:off x="3996187" y="2906302"/>
            <a:ext cx="195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Определение приоритета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162509-84B0-4F18-BC91-7977D7CDF186}"/>
              </a:ext>
            </a:extLst>
          </p:cNvPr>
          <p:cNvSpPr txBox="1"/>
          <p:nvPr/>
        </p:nvSpPr>
        <p:spPr>
          <a:xfrm>
            <a:off x="7125511" y="2906302"/>
            <a:ext cx="12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Начало работы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8FE0B-D715-42A6-A95D-AD6ED4E45ED4}"/>
              </a:ext>
            </a:extLst>
          </p:cNvPr>
          <p:cNvSpPr txBox="1"/>
          <p:nvPr/>
        </p:nvSpPr>
        <p:spPr>
          <a:xfrm>
            <a:off x="9696399" y="2906302"/>
            <a:ext cx="156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Завершение работы</a:t>
            </a:r>
          </a:p>
        </p:txBody>
      </p:sp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FB8F7BCB-66E9-42D9-B8E6-B4CB9715A346}"/>
              </a:ext>
            </a:extLst>
          </p:cNvPr>
          <p:cNvSpPr/>
          <p:nvPr/>
        </p:nvSpPr>
        <p:spPr>
          <a:xfrm rot="16200000">
            <a:off x="3437993" y="3006489"/>
            <a:ext cx="299453" cy="2760301"/>
          </a:xfrm>
          <a:prstGeom prst="leftBrace">
            <a:avLst>
              <a:gd name="adj1" fmla="val 86793"/>
              <a:gd name="adj2" fmla="val 5000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Левая фигурная скобка 17">
            <a:extLst>
              <a:ext uri="{FF2B5EF4-FFF2-40B4-BE49-F238E27FC236}">
                <a16:creationId xmlns:a16="http://schemas.microsoft.com/office/drawing/2014/main" id="{AE367E11-ED53-4061-A4D4-CE12BD0EAD28}"/>
              </a:ext>
            </a:extLst>
          </p:cNvPr>
          <p:cNvSpPr/>
          <p:nvPr/>
        </p:nvSpPr>
        <p:spPr>
          <a:xfrm rot="16200000">
            <a:off x="8957303" y="3006489"/>
            <a:ext cx="299453" cy="2760301"/>
          </a:xfrm>
          <a:prstGeom prst="leftBrace">
            <a:avLst>
              <a:gd name="adj1" fmla="val 86793"/>
              <a:gd name="adj2" fmla="val 5000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Левая фигурная скобка 18">
            <a:extLst>
              <a:ext uri="{FF2B5EF4-FFF2-40B4-BE49-F238E27FC236}">
                <a16:creationId xmlns:a16="http://schemas.microsoft.com/office/drawing/2014/main" id="{E34E62B3-E751-4B66-885F-BD6766989182}"/>
              </a:ext>
            </a:extLst>
          </p:cNvPr>
          <p:cNvSpPr/>
          <p:nvPr/>
        </p:nvSpPr>
        <p:spPr>
          <a:xfrm rot="16200000">
            <a:off x="6204509" y="3006490"/>
            <a:ext cx="299453" cy="2760301"/>
          </a:xfrm>
          <a:prstGeom prst="leftBrace">
            <a:avLst>
              <a:gd name="adj1" fmla="val 86793"/>
              <a:gd name="adj2" fmla="val 5000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A7C4EA-04A8-4A32-B237-89D9CB1858BE}"/>
              </a:ext>
            </a:extLst>
          </p:cNvPr>
          <p:cNvSpPr txBox="1"/>
          <p:nvPr/>
        </p:nvSpPr>
        <p:spPr>
          <a:xfrm>
            <a:off x="2847262" y="4634494"/>
            <a:ext cx="14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Время реакции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706F1E-3F1F-4E34-973A-BD80D3D7F8FF}"/>
              </a:ext>
            </a:extLst>
          </p:cNvPr>
          <p:cNvSpPr txBox="1"/>
          <p:nvPr/>
        </p:nvSpPr>
        <p:spPr>
          <a:xfrm>
            <a:off x="5607570" y="4647070"/>
            <a:ext cx="14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Время в очереди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E755F4-D719-403C-B539-88396AB79747}"/>
              </a:ext>
            </a:extLst>
          </p:cNvPr>
          <p:cNvSpPr txBox="1"/>
          <p:nvPr/>
        </p:nvSpPr>
        <p:spPr>
          <a:xfrm>
            <a:off x="8367878" y="4654878"/>
            <a:ext cx="14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Время работы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31AA7B62-6DE3-4363-A3E8-0896B134AD52}"/>
              </a:ext>
            </a:extLst>
          </p:cNvPr>
          <p:cNvSpPr/>
          <p:nvPr/>
        </p:nvSpPr>
        <p:spPr>
          <a:xfrm rot="16200000">
            <a:off x="6197644" y="1311133"/>
            <a:ext cx="299453" cy="8279604"/>
          </a:xfrm>
          <a:prstGeom prst="leftBrace">
            <a:avLst>
              <a:gd name="adj1" fmla="val 86793"/>
              <a:gd name="adj2" fmla="val 50000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F72B50-F736-4293-9966-15FC87C5BA46}"/>
              </a:ext>
            </a:extLst>
          </p:cNvPr>
          <p:cNvSpPr txBox="1"/>
          <p:nvPr/>
        </p:nvSpPr>
        <p:spPr>
          <a:xfrm>
            <a:off x="4871863" y="573508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Общее время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 работе над улучшением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lead time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cycle time,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важно не подорвать уровень качества в проекте. Не забывайте отслеживать метрики качества, индивидуальные для вашего проекта.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методологии есть?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Прогнозирующие (традиционные)</a:t>
            </a:r>
            <a:endParaRPr lang="en-US" dirty="0"/>
          </a:p>
          <a:p>
            <a:pPr lvl="1"/>
            <a:r>
              <a:rPr lang="en-US" dirty="0"/>
              <a:t>ISO, PMP, Prince2, OPM, CMM, DSDM</a:t>
            </a:r>
            <a:r>
              <a:rPr lang="ru-RU" dirty="0"/>
              <a:t>, …</a:t>
            </a:r>
          </a:p>
          <a:p>
            <a:r>
              <a:rPr lang="ru-RU" dirty="0"/>
              <a:t>Эмпирические, адаптивные(гибкие</a:t>
            </a:r>
            <a:r>
              <a:rPr lang="en-US" dirty="0"/>
              <a:t>, </a:t>
            </a:r>
            <a:r>
              <a:rPr lang="ru-RU" dirty="0"/>
              <a:t>бережливые)</a:t>
            </a:r>
          </a:p>
          <a:p>
            <a:pPr lvl="1"/>
            <a:r>
              <a:rPr lang="en-US" dirty="0"/>
              <a:t>Agile, Lean, SCRUM, Kanban, XP</a:t>
            </a:r>
            <a:r>
              <a:rPr lang="ru-RU" dirty="0"/>
              <a:t>, </a:t>
            </a:r>
            <a:r>
              <a:rPr lang="en-US" dirty="0"/>
              <a:t>TDD, BDD,…</a:t>
            </a:r>
            <a:endParaRPr lang="ru-RU" dirty="0"/>
          </a:p>
          <a:p>
            <a:r>
              <a:rPr lang="ru-RU" dirty="0"/>
              <a:t>Смешанные (совмещающие традиционные и гибкие подходы)</a:t>
            </a:r>
          </a:p>
          <a:p>
            <a:pPr lvl="1"/>
            <a:r>
              <a:rPr lang="ru-RU" dirty="0"/>
              <a:t>Свои собственные,</a:t>
            </a:r>
            <a:r>
              <a:rPr lang="en-US" dirty="0"/>
              <a:t> PMP,</a:t>
            </a:r>
            <a:r>
              <a:rPr lang="ru-RU" dirty="0"/>
              <a:t> </a:t>
            </a:r>
            <a:r>
              <a:rPr lang="en-US" dirty="0"/>
              <a:t>RUP, MSF</a:t>
            </a:r>
            <a:r>
              <a:rPr lang="ru-RU" dirty="0"/>
              <a:t>, …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Стремитесь быть предсказуемым и скучным:)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Для этого вам понадобиться отслеживать скорость команды.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А еще полезно отслеживать: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блокеры, преодоленные в течение итерации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блокеры, перенесенные на следующую итерацию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пользовательские истории, реализованные за итерацию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пользовательские истории, вынесенные за пределы итерации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дефекты продукта, вынесенные за пределы итерации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начать работать с метриками?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Обязательно вовлеките команду и утвердите все ключевые метрики вместе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Помните, что метрики собираются не ради коллекции, а ради улучшения вашего процесса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Никогда не используйте метрики в качестве орудия «линчевания» команды за плохую работу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Создайте ваш собственный дашборд метрик, который станет показателем здоровья проекта</a:t>
            </a:r>
          </a:p>
          <a:p>
            <a:pPr eaLnBrk="1" hangingPunct="1"/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Тема 7. Гибкие команды. Управление людьми</a:t>
            </a:r>
            <a:endParaRPr lang="en-US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59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Принципы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TQM</a:t>
            </a:r>
          </a:p>
        </p:txBody>
      </p:sp>
      <p:sp>
        <p:nvSpPr>
          <p:cNvPr id="122883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Установите постоянство цели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Примите новую философию качества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Покончите с зависимостью от массового контроля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Покончите с практикой закупок по самой низкой цене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Улучшайте каждый процесс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Введите в практику современные подходы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Учредите «лидерство» 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Изгоняйте страхи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Разрушайте барьеры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между подразделениями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Откажитесь от использования пустых лозунгов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Устраните произвольно установленные задания и количественные нормы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Дайте работникам возможность гордиться своим трудом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Поощряйте стремление к образованию и совершенствованию</a:t>
            </a: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Вовлекайте всех сотрудников в преобразование организации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Гибкие команды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07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Самоорганизующиеся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Практикуют коллективное владение продуктом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Ориентированы на обучение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Подбор людей в команду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31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Ищите универсалов (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T-shaped person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Людей, не боящихся неопределенности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Командных игроков, умеющих подавлять свое эго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Ложные цели управления людьми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5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Автоматизация всех процессов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Полная загрузка всех сотрудников в течение всего времени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Получение максимального числа человеко-часов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Стандартизация процедур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200">
                <a:latin typeface="Arial" panose="020B0604020202020204" pitchFamily="34" charset="0"/>
                <a:cs typeface="Arial" panose="020B0604020202020204" pitchFamily="34" charset="0"/>
              </a:rPr>
              <a:t>Некоторые принципы управления гибкой командой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979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Сверхурочные не существуют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Позвольте людям качественно выполнять свою работу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Закон Паркинсона не работает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Еще про заблуждения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3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Существует еще не изученный трюк, который поднимет производительность до небес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Другие руководители умудряются получить прирост производительности в сто, двести и более процентов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Технологии развиваются с такой скоростью, что невозможно за всем успевать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Из-за отставания следует удвоить производительность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Все уже автоматизировано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Не пора ли нам автоматизировать разработчиков?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Люди будут лучше работать, если на них как следует надавить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Создайте комфортные условия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27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Создайте условия для общения команды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Позвольте команде организовать свои рабочие места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Устраните шум (включая телефонные звонки)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Пусть будет помещение с окнами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CMM/CMMI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5-ти уровневая модель зрелости для больших организаций</a:t>
            </a:r>
          </a:p>
          <a:p>
            <a:r>
              <a:rPr lang="ru-RU" dirty="0"/>
              <a:t>Много документации</a:t>
            </a:r>
          </a:p>
          <a:p>
            <a:r>
              <a:rPr lang="ru-RU" dirty="0"/>
              <a:t>«Тяжелая» всеохватывающая методология</a:t>
            </a:r>
          </a:p>
          <a:p>
            <a:r>
              <a:rPr lang="ru-RU" dirty="0"/>
              <a:t>Работа «по стандарту»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99350" y="3908942"/>
            <a:ext cx="3341826" cy="4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Начальный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17078" y="3503942"/>
            <a:ext cx="2924098" cy="405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Управляемый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34806" y="3098942"/>
            <a:ext cx="2506370" cy="405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Определенный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52538" y="2693942"/>
            <a:ext cx="2088641" cy="405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Измеримый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70266" y="2288942"/>
            <a:ext cx="1670913" cy="405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Оптимизируемый</a:t>
            </a:r>
          </a:p>
        </p:txBody>
      </p:sp>
    </p:spTree>
    <p:extLst>
      <p:ext uri="{BB962C8B-B14F-4D97-AF65-F5344CB8AC3E}">
        <p14:creationId xmlns:p14="http://schemas.microsoft.com/office/powerpoint/2010/main" val="39115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Тема 8. Как начать применять гибкие практики на уровне организации</a:t>
            </a:r>
            <a:endParaRPr lang="en-US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2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Готовность меняться – это огромная сила. Даже если это значит, что часть в компании будет пребывать в полном смятении какое-то время.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075" name="Subtitle 2"/>
          <p:cNvSpPr>
            <a:spLocks noGrp="1"/>
          </p:cNvSpPr>
          <p:nvPr>
            <p:ph type="subTitle" idx="10"/>
          </p:nvPr>
        </p:nvSpPr>
        <p:spPr bwMode="auto">
          <a:xfrm>
            <a:off x="7616825" y="5597528"/>
            <a:ext cx="26431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Джек Уэлч</a:t>
            </a:r>
            <a:endParaRPr lang="en-US" altLang="ru-RU" sz="200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Почему переход к гибким методологиям сложен?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Успешные изменения не могут быть произойти только снизу вверх или только сверху вниз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Конечный результат сложно предсказать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Гибкие методологии первазивны и всепроникающи. Остаться в стороне сложно и не всем это по душе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Изменения происходит гораздо быстрее, чем когда-либо раньше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Лучшие практики опасны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Почему же переход стоит сил?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Лучшая продуктивность и меньшие затраты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Улучшенная вовлеченность сотрудников и удовлетворение работой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Продукт попадает на рынок быстрее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Качество улучшается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Улучшается удовлетворенность спонсоров и заинтересованных в проекте лиц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То, что мы делали до этого уже не работает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Доля принимамых решений</a:t>
            </a:r>
          </a:p>
        </p:txBody>
      </p:sp>
      <p:sp>
        <p:nvSpPr>
          <p:cNvPr id="134147" name="Прямоугольник 2"/>
          <p:cNvSpPr>
            <a:spLocks noChangeArrowheads="1"/>
          </p:cNvSpPr>
          <p:nvPr/>
        </p:nvSpPr>
        <p:spPr bwMode="auto">
          <a:xfrm>
            <a:off x="3000375" y="5229228"/>
            <a:ext cx="6173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Gustavsson, T., 2011. Agil projektledning. First edition. Stockholm, Sweden: Sanoma Utbildning AB.</a:t>
            </a:r>
          </a:p>
        </p:txBody>
      </p:sp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6" y="1341438"/>
            <a:ext cx="7248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Что нужно для старта. Модель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Awareness – 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осознание и информированность о том, что текущий процесс не приносит хороших результатов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Desire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 желание применять гибкие методологии как метод решить существующие проблемы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 возможность преуспеть в реализации новых подходов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 продвижение идей гибкого подхода внутри компании, чтобы видеть успехи и перенимать опыт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соучастие во внедрении 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agile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повсеместно в компании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Что мешает информированности?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Отсутствие «большой картины» или невозможность ее увидеть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Отказ видеть то, что находится прямо перед собой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Смешение понятий «движение» и «прогресс»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Влияние собственной пропаганды «У нас все отлично!»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развить информированность?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Не стесняйтесь говорить о существовании проблемы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Используйте метрики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Привносите в процесс новый опыт и новых людей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Запустите пилотный проект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Сфокусируйтесь на самый важных причинах изменений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усилить желание изменений?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Информируйте окружающих о том, что есть лучший процесс и способ вести проекты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Создайте ощущение срочности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Работайте с теми, кто уже готов к изменениям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Уговорите команду провести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agile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тест драйв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Работайте со страхами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Не дискредитируйте прошлое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усилить вашу возможность преуспеть?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Консультируйте и проводите тренинги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Назначайте ответственных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Делитесь информацией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Ставьте разумные цели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 сделайте это в конце концов!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RUP/MSF/…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Каждая большая компания разрабатывает методологию под свои нужды</a:t>
            </a:r>
          </a:p>
          <a:p>
            <a:r>
              <a:rPr lang="ru-RU" sz="2400" dirty="0"/>
              <a:t>В ней стараются соединить лучшие из имеющихся методологий</a:t>
            </a:r>
          </a:p>
          <a:p>
            <a:r>
              <a:rPr lang="ru-RU" sz="2400" dirty="0"/>
              <a:t>Акцентируют внимание на том, что важно для конкретно этой компании</a:t>
            </a:r>
          </a:p>
          <a:p>
            <a:r>
              <a:rPr lang="ru-RU" sz="2400" dirty="0"/>
              <a:t>Если получилось удачно, то оно получает широкое распространение и вне компании</a:t>
            </a:r>
          </a:p>
          <a:p>
            <a:r>
              <a:rPr lang="ru-RU" sz="2400" dirty="0"/>
              <a:t>Обычно это толстая книга, где содержатся указания о том, в каких случаях какие элементы других методологий применять</a:t>
            </a:r>
          </a:p>
        </p:txBody>
      </p:sp>
    </p:spTree>
    <p:extLst>
      <p:ext uri="{BB962C8B-B14F-4D97-AF65-F5344CB8AC3E}">
        <p14:creationId xmlns:p14="http://schemas.microsoft.com/office/powerpoint/2010/main" val="246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Content Placeholder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Экспериментируйте, будьте терпеливы и готовы совершать ошибки.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1" name="Subtitle 2"/>
          <p:cNvSpPr>
            <a:spLocks noGrp="1"/>
          </p:cNvSpPr>
          <p:nvPr>
            <p:ph type="subTitle" idx="10"/>
          </p:nvPr>
        </p:nvSpPr>
        <p:spPr bwMode="auto">
          <a:xfrm>
            <a:off x="7616825" y="5597528"/>
            <a:ext cx="26431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Грин и Фрай</a:t>
            </a:r>
            <a:endParaRPr lang="en-US" altLang="ru-RU" sz="200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Источники организационной гравитации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</a:p>
          <a:p>
            <a:pPr eaLnBrk="1" hangingPunct="1"/>
            <a:endParaRPr lang="en-US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pPr eaLnBrk="1" hangingPunct="1"/>
            <a:endParaRPr lang="ru-RU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>
                <a:latin typeface="Arial" panose="020B0604020202020204" pitchFamily="34" charset="0"/>
                <a:cs typeface="Arial" panose="020B0604020202020204" pitchFamily="34" charset="0"/>
              </a:rPr>
              <a:t>Маркетинг </a:t>
            </a:r>
          </a:p>
          <a:p>
            <a:pPr eaLnBrk="1" hangingPunct="1"/>
            <a:endParaRPr lang="ru-RU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>
                <a:latin typeface="Arial" panose="020B0604020202020204" pitchFamily="34" charset="0"/>
                <a:cs typeface="Arial" panose="020B0604020202020204" pitchFamily="34" charset="0"/>
              </a:rPr>
              <a:t>Финансы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Почему стоит начать с малого?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39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Начать внедрение с маленькой команды гораздо не так дорого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 правильном подходе ранний успех практически гарантирован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Начиная с малого, у вас есть право на ошибки и много вторых шансов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Начинать с малого – это куда меньший стресс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Для такого старта вам не нужна полная реорганизация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Почему стоит начать сразу всем?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63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Всеобщее решение о переходе к гибким методологиям существенно уменьшает сопротивление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 вас не будут возникать проблемы на фоне того, что 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agile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команды и команды, работающие по классическим подходам, плохо стыкуются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Всеобщий переход закончится куда быстрее, чем постепенное переползание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Как начинать всем вместе?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387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Бэклог улучшений на уровне компании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Создание сообщества, ответственного за успех перехода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Созданий локальных групп по улучшению процессов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Выбор пилотного проекта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4 атрибута успешного пилотного проекта 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411" name="Content Placeholder 2"/>
          <p:cNvSpPr>
            <a:spLocks noGrp="1"/>
          </p:cNvSpPr>
          <p:nvPr>
            <p:ph idx="1"/>
          </p:nvPr>
        </p:nvSpPr>
        <p:spPr bwMode="auto">
          <a:xfrm>
            <a:off x="1935163" y="162877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Срок – медиана среднего проекта в вашей организации 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Размер – проект может сделать одна команда, без массового привлечения других команд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Важность – выберите важный проект. Простой и низкоприоритетный проект не даст команде нужной мотивации и неубедителен для окружающих</a:t>
            </a:r>
          </a:p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Вовлеченность спонсора проекта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Подбор идеальной команды для «пилота»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 bwMode="auto">
          <a:xfrm>
            <a:off x="1931988" y="1711325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 вашем проекте важно найти правильную комбинацию следующих людей: 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Евангелисты 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agile –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включайте в ваш проект как можно людей, которые готовы помогать словом и делом 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Усердные оптимисты – признают необходимость изменений, но не так много знают об 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agile,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чтобы пропагандировать его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Справедливые скептики – вам не нужен саботер, но включение в команду уважаемого и адекватного скептика может быть очень полезно. При успехе он станет вашим самым сильным евангелистом. </a:t>
            </a: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Тема 9. Целеполагание</a:t>
            </a:r>
            <a:endParaRPr lang="en-US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2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3403417481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это сложно?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Потребитель не знает, что он хочет – </a:t>
            </a:r>
            <a:r>
              <a:rPr lang="ru-RU" b="1" dirty="0"/>
              <a:t>цели могут быть не определены</a:t>
            </a:r>
          </a:p>
          <a:p>
            <a:r>
              <a:rPr lang="ru-RU" dirty="0"/>
              <a:t>Требования могут поменяться в любой момент - </a:t>
            </a:r>
            <a:r>
              <a:rPr lang="ru-RU" b="1" dirty="0"/>
              <a:t>цели могут поменяться</a:t>
            </a:r>
            <a:endParaRPr lang="ru-RU" dirty="0"/>
          </a:p>
          <a:p>
            <a:r>
              <a:rPr lang="ru-RU" dirty="0"/>
              <a:t>У исполнителей нет понимания того, что они делают - </a:t>
            </a:r>
            <a:r>
              <a:rPr lang="ru-RU" b="1" dirty="0"/>
              <a:t>цели могут быть плохо донесены до команды</a:t>
            </a:r>
            <a:endParaRPr lang="ru-RU" dirty="0"/>
          </a:p>
          <a:p>
            <a:r>
              <a:rPr lang="ru-RU" dirty="0"/>
              <a:t>С расписанием может произойти все, что угодно</a:t>
            </a:r>
          </a:p>
          <a:p>
            <a:r>
              <a:rPr lang="ru-RU" dirty="0"/>
              <a:t>С командой тоже</a:t>
            </a:r>
          </a:p>
          <a:p>
            <a:r>
              <a:rPr lang="ru-RU" dirty="0"/>
              <a:t>Да и с продуктом</a:t>
            </a:r>
          </a:p>
          <a:p>
            <a:r>
              <a:rPr lang="ru-RU" dirty="0"/>
              <a:t>Лучшее враг хорошего</a:t>
            </a:r>
          </a:p>
          <a:p>
            <a:r>
              <a:rPr lang="ru-RU" dirty="0"/>
              <a:t>Каждой практике должно быть свое место и время</a:t>
            </a:r>
          </a:p>
          <a:p>
            <a:r>
              <a:rPr lang="ru-RU" dirty="0"/>
              <a:t>И, вообще, все труднопредсказуемо</a:t>
            </a:r>
          </a:p>
        </p:txBody>
      </p:sp>
    </p:spTree>
    <p:extLst>
      <p:ext uri="{BB962C8B-B14F-4D97-AF65-F5344CB8AC3E}">
        <p14:creationId xmlns:p14="http://schemas.microsoft.com/office/powerpoint/2010/main" val="5126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07DB2-1D76-486E-92E5-9807B87C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проблемы актуальны?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FB407-2EB3-478E-B798-40F859803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Непонимание общих целей</a:t>
            </a:r>
            <a:r>
              <a:rPr lang="ru-RU" dirty="0"/>
              <a:t> ограничивается команды в возможностях реализации собственного потенциала. Это делает их просто исполнителями</a:t>
            </a:r>
          </a:p>
          <a:p>
            <a:endParaRPr lang="ru-RU" dirty="0"/>
          </a:p>
          <a:p>
            <a:r>
              <a:rPr lang="ru-RU" b="1" dirty="0"/>
              <a:t>Разобщенность целей </a:t>
            </a:r>
            <a:r>
              <a:rPr lang="ru-RU" dirty="0"/>
              <a:t>приводит рассинхронизации работы подразделений или даже к внутрикорпоративной «войне». Левая рука не ведает, что творит правая.</a:t>
            </a:r>
          </a:p>
          <a:p>
            <a:endParaRPr lang="ru-RU" dirty="0"/>
          </a:p>
          <a:p>
            <a:r>
              <a:rPr lang="ru-RU" b="1" dirty="0"/>
              <a:t>Разные трактовки результата</a:t>
            </a:r>
            <a:r>
              <a:rPr lang="ru-RU" dirty="0"/>
              <a:t> приводят к непониманию между отделами. Одни думают, что успех — это когда подписали договор с партнером. Другие, что это существенный рост заказов от нового партнерства.</a:t>
            </a:r>
          </a:p>
          <a:p>
            <a:endParaRPr lang="ru-RU" dirty="0"/>
          </a:p>
          <a:p>
            <a:r>
              <a:rPr lang="ru-RU" b="1" dirty="0"/>
              <a:t>Непрозрачность вызывает беспокойство</a:t>
            </a:r>
            <a:r>
              <a:rPr lang="ru-RU" dirty="0"/>
              <a:t> у команд, стейкхолдеров, акционеров.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809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RUP/MSF/…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Например, </a:t>
            </a:r>
            <a:r>
              <a:rPr lang="en-US" dirty="0"/>
              <a:t>RUP</a:t>
            </a:r>
            <a:r>
              <a:rPr lang="ru-RU" dirty="0"/>
              <a:t> отталкивается от продукта:</a:t>
            </a:r>
          </a:p>
          <a:p>
            <a:pPr lvl="1"/>
            <a:r>
              <a:rPr lang="ru-RU" dirty="0"/>
              <a:t>Итеративная разработка</a:t>
            </a:r>
          </a:p>
          <a:p>
            <a:pPr lvl="1"/>
            <a:r>
              <a:rPr lang="ru-RU" dirty="0"/>
              <a:t>Управление требованиями</a:t>
            </a:r>
          </a:p>
          <a:p>
            <a:pPr lvl="1"/>
            <a:r>
              <a:rPr lang="ru-RU" dirty="0"/>
              <a:t>Управление изменениями</a:t>
            </a:r>
          </a:p>
          <a:p>
            <a:pPr lvl="1"/>
            <a:r>
              <a:rPr lang="ru-RU" dirty="0"/>
              <a:t>Компонентно-ориентированная разработка</a:t>
            </a:r>
          </a:p>
          <a:p>
            <a:pPr lvl="1"/>
            <a:r>
              <a:rPr lang="ru-RU" dirty="0"/>
              <a:t>Использование средств визуального моделирования </a:t>
            </a:r>
            <a:r>
              <a:rPr lang="en-US" dirty="0"/>
              <a:t>(UML)</a:t>
            </a:r>
            <a:endParaRPr lang="ru-RU" dirty="0"/>
          </a:p>
          <a:p>
            <a:pPr lvl="1"/>
            <a:r>
              <a:rPr lang="ru-RU" dirty="0"/>
              <a:t>Контроль качества ПО</a:t>
            </a:r>
          </a:p>
          <a:p>
            <a:r>
              <a:rPr lang="ru-RU" dirty="0"/>
              <a:t>А </a:t>
            </a:r>
            <a:r>
              <a:rPr lang="en-US" dirty="0"/>
              <a:t>MSF </a:t>
            </a:r>
            <a:r>
              <a:rPr lang="ru-RU" dirty="0"/>
              <a:t>концентрируется на процессе:</a:t>
            </a:r>
          </a:p>
          <a:p>
            <a:pPr lvl="1"/>
            <a:r>
              <a:rPr lang="ru-RU" dirty="0"/>
              <a:t>Ролевая модель и зоны ответственности</a:t>
            </a:r>
          </a:p>
          <a:p>
            <a:pPr lvl="1"/>
            <a:r>
              <a:rPr lang="ru-RU" dirty="0"/>
              <a:t>Бизнес-процессы</a:t>
            </a:r>
          </a:p>
          <a:p>
            <a:pPr lvl="1"/>
            <a:r>
              <a:rPr lang="ru-RU" dirty="0"/>
              <a:t>Управление проектом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3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E0745-9D00-4310-A2E5-37BA71C7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нужно?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EB27C3-6B45-495E-AA7F-AB24614E4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Фокусировка и синхронизация внутри команд</a:t>
            </a:r>
          </a:p>
          <a:p>
            <a:endParaRPr lang="ru-RU" dirty="0"/>
          </a:p>
          <a:p>
            <a:r>
              <a:rPr lang="ru-RU" dirty="0"/>
              <a:t>Движение команды в нужном для компании направлении</a:t>
            </a:r>
          </a:p>
          <a:p>
            <a:endParaRPr lang="ru-RU" dirty="0"/>
          </a:p>
          <a:p>
            <a:r>
              <a:rPr lang="ru-RU" dirty="0"/>
              <a:t>Возможность объективной оценки результата</a:t>
            </a:r>
          </a:p>
          <a:p>
            <a:endParaRPr lang="ru-RU" dirty="0"/>
          </a:p>
          <a:p>
            <a:r>
              <a:rPr lang="ru-RU" dirty="0"/>
              <a:t>Прозрачность для стейкхолдеров</a:t>
            </a:r>
          </a:p>
        </p:txBody>
      </p:sp>
    </p:spTree>
    <p:extLst>
      <p:ext uri="{BB962C8B-B14F-4D97-AF65-F5344CB8AC3E}">
        <p14:creationId xmlns:p14="http://schemas.microsoft.com/office/powerpoint/2010/main" val="64685938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71ECE-4940-4FB5-863E-5A7DFDFA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чего состоит и как устроена цель в формате OKR?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2059EC-62FC-44CB-B553-6BFC55A24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dirty="0"/>
              <a:t>OKR = </a:t>
            </a:r>
            <a:r>
              <a:rPr lang="ru-RU" sz="3600" b="1" dirty="0" err="1"/>
              <a:t>Objectives</a:t>
            </a:r>
            <a:r>
              <a:rPr lang="ru-RU" sz="3600" b="1" dirty="0"/>
              <a:t> &amp; </a:t>
            </a:r>
            <a:r>
              <a:rPr lang="ru-RU" sz="3600" b="1" dirty="0" err="1"/>
              <a:t>Key</a:t>
            </a:r>
            <a:r>
              <a:rPr lang="ru-RU" sz="3600" b="1" dirty="0"/>
              <a:t> </a:t>
            </a:r>
            <a:r>
              <a:rPr lang="ru-RU" sz="3600" b="1" dirty="0" err="1"/>
              <a:t>Results</a:t>
            </a:r>
            <a:endParaRPr lang="ru-RU" sz="3600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O</a:t>
            </a:r>
            <a:r>
              <a:rPr lang="ru-RU" dirty="0"/>
              <a:t> — </a:t>
            </a:r>
            <a:r>
              <a:rPr lang="ru-RU" dirty="0" err="1"/>
              <a:t>objective</a:t>
            </a:r>
            <a:r>
              <a:rPr lang="ru-RU" dirty="0"/>
              <a:t>, цель. Формулировка цели. Пример: «Запустить новую версию продукта»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KR</a:t>
            </a:r>
            <a:r>
              <a:rPr lang="ru-RU" dirty="0"/>
              <a:t> — </a:t>
            </a:r>
            <a:r>
              <a:rPr lang="ru-RU" dirty="0" err="1"/>
              <a:t>key</a:t>
            </a:r>
            <a:r>
              <a:rPr lang="ru-RU" dirty="0"/>
              <a:t> </a:t>
            </a:r>
            <a:r>
              <a:rPr lang="ru-RU" dirty="0" err="1"/>
              <a:t>results</a:t>
            </a:r>
            <a:r>
              <a:rPr lang="ru-RU" dirty="0"/>
              <a:t>, ключевые результаты, критерии достижения. Мы договариваемся, что считается достижением цели. Обычно ключевых результатов несколько штук.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A90F2F-227C-47DC-AF27-B85DCEE05A3A}"/>
              </a:ext>
            </a:extLst>
          </p:cNvPr>
          <p:cNvSpPr/>
          <p:nvPr/>
        </p:nvSpPr>
        <p:spPr>
          <a:xfrm>
            <a:off x="922788" y="1825625"/>
            <a:ext cx="327171" cy="489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C564C1-C040-43D7-9794-707609D401B2}"/>
              </a:ext>
            </a:extLst>
          </p:cNvPr>
          <p:cNvSpPr/>
          <p:nvPr/>
        </p:nvSpPr>
        <p:spPr>
          <a:xfrm>
            <a:off x="1249959" y="1825625"/>
            <a:ext cx="545285" cy="489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36084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B560B-5D9F-4F5A-8547-0EAE1E3F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E02C5-5707-4907-9548-9A357DB3D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Запустить третью версию продукта</a:t>
            </a:r>
          </a:p>
          <a:p>
            <a:r>
              <a:rPr lang="ru-RU" dirty="0"/>
              <a:t>Получить 1000 новых регистраций</a:t>
            </a:r>
          </a:p>
          <a:p>
            <a:r>
              <a:rPr lang="ru-RU" dirty="0"/>
              <a:t>Получить 15 публикаций о продукте в медиа</a:t>
            </a:r>
          </a:p>
          <a:p>
            <a:r>
              <a:rPr lang="ru-RU" dirty="0"/>
              <a:t>Достичь конверсии более 30%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Что здесь  O, что KR?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495022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B560B-5D9F-4F5A-8547-0EAE1E3F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E02C5-5707-4907-9548-9A357DB3D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O: </a:t>
            </a:r>
            <a:r>
              <a:rPr lang="ru-RU" b="1" dirty="0"/>
              <a:t>Запустить третью версию продукта</a:t>
            </a:r>
          </a:p>
          <a:p>
            <a:r>
              <a:rPr lang="en-US" dirty="0"/>
              <a:t>KR1: </a:t>
            </a:r>
            <a:r>
              <a:rPr lang="ru-RU" dirty="0"/>
              <a:t>Получить 1000 новых регистраций</a:t>
            </a:r>
          </a:p>
          <a:p>
            <a:r>
              <a:rPr lang="en-US" dirty="0"/>
              <a:t>KR2: </a:t>
            </a:r>
            <a:r>
              <a:rPr lang="ru-RU" dirty="0"/>
              <a:t>Получить 15 публикаций о продукте в медиа</a:t>
            </a:r>
          </a:p>
          <a:p>
            <a:r>
              <a:rPr lang="en-US" dirty="0"/>
              <a:t>KR</a:t>
            </a:r>
            <a:r>
              <a:rPr lang="ru-RU" dirty="0"/>
              <a:t>3</a:t>
            </a:r>
            <a:r>
              <a:rPr lang="en-US" dirty="0"/>
              <a:t>: </a:t>
            </a:r>
            <a:r>
              <a:rPr lang="ru-RU" dirty="0"/>
              <a:t>Достичь конверсии более 30%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924276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17CBC-F55C-48AB-832A-E0380C2C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 </a:t>
            </a:r>
            <a:r>
              <a:rPr lang="en-US" dirty="0"/>
              <a:t>OKR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0B45FB-857A-4E4E-B5CA-F2C9A315E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Цели/</a:t>
            </a:r>
            <a:r>
              <a:rPr lang="ru-RU" dirty="0" err="1"/>
              <a:t>Objective</a:t>
            </a:r>
            <a:r>
              <a:rPr lang="ru-RU" dirty="0"/>
              <a:t> часто максимально амбициозные и труднодостижимые. Для таких выполнение </a:t>
            </a:r>
            <a:r>
              <a:rPr lang="en-US" dirty="0"/>
              <a:t>KR</a:t>
            </a:r>
            <a:r>
              <a:rPr lang="ru-RU" dirty="0"/>
              <a:t> на 80% - уже успех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Бывает цель «просто сделать». Ее</a:t>
            </a:r>
            <a:r>
              <a:rPr lang="en-US" dirty="0"/>
              <a:t> KR</a:t>
            </a:r>
            <a:r>
              <a:rPr lang="ru-RU" dirty="0"/>
              <a:t> надо выполнить на 100%. Ребрендинг или сделан в нужную дату или не сделан. Дом построен или нет.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1-3 цели на команду, 2-5 ключевых результатов для каждой цели. Если больше, то это уже потеря фокуса.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Публичность – все сотрудники видят цели всех и каждого на каждом уровне. Это необходимо для поиска точек соприкосновения.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Вертикальная связность целей – фокусировка команды на действительно важных вещах. Формирование связанного дерева целей.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Измеримость результатов. В абсолютных (числа) или относительных (проценты) значениях.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Достижение OKR и премирование – не связанные вещи.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08573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3C046-171E-4DD4-92DE-EBC61AB1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цели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B6F325C-4A1D-453E-9C04-D25FFE4AC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27922" cy="4351338"/>
          </a:xfrm>
        </p:spPr>
        <p:txBody>
          <a:bodyPr/>
          <a:lstStyle/>
          <a:p>
            <a:r>
              <a:rPr lang="ru-RU" dirty="0"/>
              <a:t>Уточняющие вопросы</a:t>
            </a:r>
          </a:p>
          <a:p>
            <a:r>
              <a:rPr lang="ru-RU" dirty="0"/>
              <a:t>Позитивная лексика</a:t>
            </a:r>
          </a:p>
          <a:p>
            <a:r>
              <a:rPr lang="ru-RU" dirty="0"/>
              <a:t>Простота</a:t>
            </a:r>
          </a:p>
          <a:p>
            <a:r>
              <a:rPr lang="ru-RU" dirty="0"/>
              <a:t>Начало с глагола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92DEDD36-B708-44E3-835B-1709EBA9BB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85368" y="681037"/>
            <a:ext cx="7168432" cy="5199421"/>
          </a:xfrm>
        </p:spPr>
      </p:pic>
    </p:spTree>
    <p:extLst>
      <p:ext uri="{BB962C8B-B14F-4D97-AF65-F5344CB8AC3E}">
        <p14:creationId xmlns:p14="http://schemas.microsoft.com/office/powerpoint/2010/main" val="685608854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71903-B6E3-46EA-B859-32464719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</a:t>
            </a:r>
            <a:r>
              <a:rPr lang="en-US" dirty="0"/>
              <a:t>KR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BDD4F3-F455-4C7C-8B11-C447F173E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54667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Ключевые, а не все подряд</a:t>
            </a:r>
          </a:p>
          <a:p>
            <a:r>
              <a:rPr lang="ru-RU" dirty="0"/>
              <a:t>Результаты, а не задачи</a:t>
            </a:r>
          </a:p>
          <a:p>
            <a:r>
              <a:rPr lang="ru-RU" dirty="0"/>
              <a:t>Позитивная лексика</a:t>
            </a:r>
          </a:p>
          <a:p>
            <a:r>
              <a:rPr lang="ru-RU" dirty="0"/>
              <a:t>Просто и ясно</a:t>
            </a:r>
          </a:p>
          <a:p>
            <a:r>
              <a:rPr lang="ru-RU" dirty="0"/>
              <a:t>Поиск наилучшего</a:t>
            </a:r>
          </a:p>
          <a:p>
            <a:r>
              <a:rPr lang="ru-RU" dirty="0"/>
              <a:t>Назначение ответственных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DDEB84-7EB9-4EBE-85F1-60CC884360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92867" y="326140"/>
            <a:ext cx="7060933" cy="5805199"/>
          </a:xfrm>
        </p:spPr>
      </p:pic>
    </p:spTree>
    <p:extLst>
      <p:ext uri="{BB962C8B-B14F-4D97-AF65-F5344CB8AC3E}">
        <p14:creationId xmlns:p14="http://schemas.microsoft.com/office/powerpoint/2010/main" val="211607157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8BA57-0D04-43E5-BC37-75C79D5D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еще важно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17BD66-7AB0-44F0-8FD5-A02E4EEB5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Цели должны вдохновлять и мотивировать.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Большая часть целей должна формироваться снизу вверх, а не наоборот.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Цели не должны диктовать решения, а скорее ставить проблемы.</a:t>
            </a:r>
          </a:p>
          <a:p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Цели не должны ограничиваться целями бизнеса, но затрагивать и личное развитие.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353882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D3C99-5604-4126-9E34-81F3016B8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OKR vs KPI vs MBO?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87CF64-9817-41AF-B17E-B624F557C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139220" cy="823912"/>
          </a:xfrm>
        </p:spPr>
        <p:txBody>
          <a:bodyPr/>
          <a:lstStyle/>
          <a:p>
            <a:r>
              <a:rPr lang="en-US" dirty="0"/>
              <a:t>OKR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329253-1FFD-4364-B92C-D1073BAD4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3409045" cy="3711631"/>
          </a:xfrm>
        </p:spPr>
        <p:txBody>
          <a:bodyPr>
            <a:noAutofit/>
          </a:bodyPr>
          <a:lstStyle/>
          <a:p>
            <a:r>
              <a:rPr lang="ru-RU" sz="1600" dirty="0"/>
              <a:t>Цели и ключевые результаты на квартал.</a:t>
            </a:r>
          </a:p>
          <a:p>
            <a:r>
              <a:rPr lang="ru-RU" sz="1600" dirty="0"/>
              <a:t>Вначале отвечаем на вопрос, «зачем мы это делаем».</a:t>
            </a:r>
          </a:p>
          <a:p>
            <a:r>
              <a:rPr lang="ru-RU" sz="1600" dirty="0"/>
              <a:t>Направление движения на коротком промежутке времени.</a:t>
            </a:r>
          </a:p>
          <a:p>
            <a:r>
              <a:rPr lang="ru-RU" sz="1600" dirty="0"/>
              <a:t>Это про исследование, поиск новых путей и точек роста. </a:t>
            </a:r>
          </a:p>
          <a:p>
            <a:r>
              <a:rPr lang="ru-RU" sz="1600" dirty="0"/>
              <a:t>Поэтому ключевые результаты по умолчанию очень высоки, иначе зачем все это затевать.</a:t>
            </a:r>
          </a:p>
          <a:p>
            <a:r>
              <a:rPr lang="ru-RU" sz="1600" dirty="0"/>
              <a:t>Не используется для наказания и поощрения сотрудников</a:t>
            </a:r>
          </a:p>
          <a:p>
            <a:r>
              <a:rPr lang="ru-RU" sz="1600" dirty="0"/>
              <a:t>Пример: </a:t>
            </a:r>
            <a:r>
              <a:rPr lang="en-US" sz="1600" dirty="0"/>
              <a:t>O</a:t>
            </a:r>
            <a:r>
              <a:rPr lang="ru-RU" sz="1600" dirty="0"/>
              <a:t> стать топ-1 в своем сегменте.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B0A370-2974-4C75-A8D8-450E4F52A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8486" y="1704848"/>
            <a:ext cx="3154680" cy="823912"/>
          </a:xfrm>
        </p:spPr>
        <p:txBody>
          <a:bodyPr/>
          <a:lstStyle/>
          <a:p>
            <a:r>
              <a:rPr lang="en-US" dirty="0"/>
              <a:t>KPI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025521-4162-4B2B-A58D-DD05B736C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18660" y="2522764"/>
            <a:ext cx="3424506" cy="3684588"/>
          </a:xfrm>
        </p:spPr>
        <p:txBody>
          <a:bodyPr>
            <a:noAutofit/>
          </a:bodyPr>
          <a:lstStyle/>
          <a:p>
            <a:r>
              <a:rPr lang="ru-RU" sz="1600" dirty="0"/>
              <a:t>Ключевые показатели эффективности, контролирующие ежедневную деятельность</a:t>
            </a:r>
            <a:endParaRPr lang="en-US" sz="1600" dirty="0"/>
          </a:p>
          <a:p>
            <a:r>
              <a:rPr lang="ru-RU" sz="1600" dirty="0"/>
              <a:t>Явно достижимые показатели успешности деятельности, чаще всего понятной и налаженной. </a:t>
            </a:r>
          </a:p>
          <a:p>
            <a:r>
              <a:rPr lang="ru-RU" sz="1600" dirty="0"/>
              <a:t>В них нет формулировки новой цели. </a:t>
            </a:r>
          </a:p>
          <a:p>
            <a:r>
              <a:rPr lang="ru-RU" sz="1600" dirty="0"/>
              <a:t>Используется для наказания и поощрения сотрудников</a:t>
            </a:r>
          </a:p>
          <a:p>
            <a:r>
              <a:rPr lang="ru-RU" sz="1600" dirty="0"/>
              <a:t>Примеры: EBITDA, Выручка, GMV </a:t>
            </a:r>
            <a:r>
              <a:rPr lang="en-US" sz="1600" dirty="0"/>
              <a:t>YoY</a:t>
            </a:r>
            <a:endParaRPr lang="ru-RU" sz="1600" dirty="0"/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26BA41CC-993F-4EB4-A632-2A191E9E56A7}"/>
              </a:ext>
            </a:extLst>
          </p:cNvPr>
          <p:cNvSpPr txBox="1">
            <a:spLocks/>
          </p:cNvSpPr>
          <p:nvPr/>
        </p:nvSpPr>
        <p:spPr>
          <a:xfrm>
            <a:off x="8212991" y="1677905"/>
            <a:ext cx="315468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MBO</a:t>
            </a:r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D0EF6A22-4927-4548-8311-6347F7B2D4DD}"/>
              </a:ext>
            </a:extLst>
          </p:cNvPr>
          <p:cNvSpPr txBox="1">
            <a:spLocks/>
          </p:cNvSpPr>
          <p:nvPr/>
        </p:nvSpPr>
        <p:spPr>
          <a:xfrm>
            <a:off x="8212991" y="2532118"/>
            <a:ext cx="3154680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Цели на год</a:t>
            </a:r>
          </a:p>
          <a:p>
            <a:r>
              <a:rPr lang="ru-RU" sz="1600" dirty="0"/>
              <a:t>Количество целей не ограничено</a:t>
            </a:r>
          </a:p>
          <a:p>
            <a:r>
              <a:rPr lang="ru-RU" sz="1600" dirty="0"/>
              <a:t>Каскадирование сверху-вниз</a:t>
            </a:r>
            <a:r>
              <a:rPr lang="en-US" sz="1600" dirty="0"/>
              <a:t> </a:t>
            </a:r>
            <a:r>
              <a:rPr lang="ru-RU" sz="1600" dirty="0"/>
              <a:t>и снизу-вверх</a:t>
            </a:r>
          </a:p>
          <a:p>
            <a:r>
              <a:rPr lang="ru-RU" sz="1600" dirty="0"/>
              <a:t>Формулировка по </a:t>
            </a:r>
            <a:r>
              <a:rPr lang="en-US" sz="1600" dirty="0"/>
              <a:t>SMART</a:t>
            </a:r>
          </a:p>
          <a:p>
            <a:r>
              <a:rPr lang="ru-RU" sz="1600" dirty="0"/>
              <a:t>Могут быть кросс-цели</a:t>
            </a:r>
          </a:p>
          <a:p>
            <a:r>
              <a:rPr lang="ru-RU" sz="1600" dirty="0"/>
              <a:t>Пример: Привлечь 1,5 млн пользователей средний ценовой сегмент и обеспечить отношение расходов к доходам по сегменту не больше 24%.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1935152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4DFE93C-B3D7-4BB6-B25C-8442BEEA3029}"/>
              </a:ext>
            </a:extLst>
          </p:cNvPr>
          <p:cNvSpPr/>
          <p:nvPr/>
        </p:nvSpPr>
        <p:spPr>
          <a:xfrm>
            <a:off x="2664085" y="1517528"/>
            <a:ext cx="6530008" cy="1782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t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Процесс мотивации команды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A727C9-9966-4114-A45B-2C2CEF567971}"/>
              </a:ext>
            </a:extLst>
          </p:cNvPr>
          <p:cNvSpPr/>
          <p:nvPr/>
        </p:nvSpPr>
        <p:spPr>
          <a:xfrm>
            <a:off x="2664085" y="4194316"/>
            <a:ext cx="6530008" cy="1709526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b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Индивидуальный процесс мотивации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27068-5AD5-42E5-A074-1FAC90AF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24" y="273571"/>
            <a:ext cx="11428753" cy="727349"/>
          </a:xfrm>
        </p:spPr>
        <p:txBody>
          <a:bodyPr/>
          <a:lstStyle/>
          <a:p>
            <a:r>
              <a:rPr lang="ru-RU" sz="2400" dirty="0"/>
              <a:t>Интегративная теоретическая модель командного и личного целеполагания</a:t>
            </a:r>
            <a:br>
              <a:rPr lang="en-US" sz="2400" dirty="0"/>
            </a:br>
            <a:r>
              <a:rPr lang="en-US" sz="700" dirty="0"/>
              <a:t>https://www.researchgate.net/publication/271995753_Toward_a_Systems_Theory_of_Motivated_Behavior_in_Work_Teams/download</a:t>
            </a:r>
            <a:endParaRPr lang="ru-RU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80C66-E334-4251-A502-36DB0D435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8A35D-96D5-4FE7-927B-FF55EFCC0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289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7C8A40-5D19-4720-800A-60F7DCB2CA4D}"/>
              </a:ext>
            </a:extLst>
          </p:cNvPr>
          <p:cNvSpPr/>
          <p:nvPr/>
        </p:nvSpPr>
        <p:spPr>
          <a:xfrm>
            <a:off x="388024" y="1709535"/>
            <a:ext cx="2117035" cy="15306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Внешние входы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Лидерство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Групповые нормы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Организация работы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Обратная связь с командой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CA6E8-B519-4A73-B30C-80244CCEE599}"/>
              </a:ext>
            </a:extLst>
          </p:cNvPr>
          <p:cNvSpPr/>
          <p:nvPr/>
        </p:nvSpPr>
        <p:spPr>
          <a:xfrm>
            <a:off x="388024" y="4194317"/>
            <a:ext cx="2117035" cy="15306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Внутренние предпосылки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Мотивация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Опыт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Взаимодействие с командой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tx1"/>
                </a:solidFill>
              </a:rPr>
              <a:t>Индивидуальная обратная связь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7F799-406C-48F9-8079-81616255AC26}"/>
              </a:ext>
            </a:extLst>
          </p:cNvPr>
          <p:cNvSpPr/>
          <p:nvPr/>
        </p:nvSpPr>
        <p:spPr>
          <a:xfrm>
            <a:off x="2865350" y="1888435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Командная мотивация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942BC0-5B58-44EE-AF9E-B025F0DA0938}"/>
              </a:ext>
            </a:extLst>
          </p:cNvPr>
          <p:cNvSpPr/>
          <p:nvPr/>
        </p:nvSpPr>
        <p:spPr>
          <a:xfrm>
            <a:off x="2865350" y="4373217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Личная мотивация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F4AE-AF6A-44D2-856C-D9F0D51A3762}"/>
              </a:ext>
            </a:extLst>
          </p:cNvPr>
          <p:cNvSpPr/>
          <p:nvPr/>
        </p:nvSpPr>
        <p:spPr>
          <a:xfrm>
            <a:off x="5044504" y="1888435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Постановка целей команды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4D25F-0C37-41AA-A7E5-821B217C4551}"/>
              </a:ext>
            </a:extLst>
          </p:cNvPr>
          <p:cNvSpPr/>
          <p:nvPr/>
        </p:nvSpPr>
        <p:spPr>
          <a:xfrm>
            <a:off x="5044504" y="4373217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Постановка личных целей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F46E1C-F86E-415C-979E-7E8B076A0F44}"/>
              </a:ext>
            </a:extLst>
          </p:cNvPr>
          <p:cNvSpPr/>
          <p:nvPr/>
        </p:nvSpPr>
        <p:spPr>
          <a:xfrm>
            <a:off x="7223658" y="1888435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Стремление к командным целям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5C35ED-51B7-4B50-992D-A1A022B75AF6}"/>
              </a:ext>
            </a:extLst>
          </p:cNvPr>
          <p:cNvSpPr/>
          <p:nvPr/>
        </p:nvSpPr>
        <p:spPr>
          <a:xfrm>
            <a:off x="7223658" y="4373217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Стремление к личным целям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4485C-365B-4C20-8A5B-CEE873AAAB02}"/>
              </a:ext>
            </a:extLst>
          </p:cNvPr>
          <p:cNvSpPr/>
          <p:nvPr/>
        </p:nvSpPr>
        <p:spPr>
          <a:xfrm>
            <a:off x="9402812" y="1888435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Командная работа и достижения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EB2013-A538-44B8-9302-0E6C17996965}"/>
              </a:ext>
            </a:extLst>
          </p:cNvPr>
          <p:cNvSpPr/>
          <p:nvPr/>
        </p:nvSpPr>
        <p:spPr>
          <a:xfrm>
            <a:off x="9402812" y="4373217"/>
            <a:ext cx="1818863" cy="11728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00" tIns="108000" rIns="45000" bIns="108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1200" dirty="0">
                <a:ln w="0"/>
                <a:solidFill>
                  <a:schemeClr val="tx1"/>
                </a:solidFill>
              </a:rPr>
              <a:t>Личная работа и достижения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57516A-6E02-45BC-A303-C4822CB28A07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2505059" y="2474844"/>
            <a:ext cx="360291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4CF05E-543E-455E-8D49-C5E49EBEE07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4684212" y="2474844"/>
            <a:ext cx="360292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0BCC22-A753-47AD-A6F1-020249A65C19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6863366" y="2474844"/>
            <a:ext cx="360292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B94840-55FC-4070-89F5-F4B75E86209E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9042520" y="2474844"/>
            <a:ext cx="360292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5C548C-799C-4489-8C4D-3E07733B8FC6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2505059" y="4959626"/>
            <a:ext cx="360291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26D955-3964-4C6C-B692-2830155F6925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4684212" y="4959626"/>
            <a:ext cx="360292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02CD0B-7A02-4267-BE61-B59804602FD5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6863366" y="4959626"/>
            <a:ext cx="360292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07F36EF-8EDA-4251-9D58-D649355018A8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9042520" y="4959626"/>
            <a:ext cx="360292" cy="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EE999E7-F7BB-42C3-ABBB-2A61DF41D3DE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10312244" y="3061253"/>
            <a:ext cx="0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FCF8E66-918A-49B4-973F-851930101504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>
            <a:off x="3774781" y="3061253"/>
            <a:ext cx="2179154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D30B09A-9A2E-4BAC-8244-B00E802F65B3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5953935" y="3061253"/>
            <a:ext cx="2179154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B7B4594-7C2A-4853-B945-9ACE65EF3EE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446541" y="3240154"/>
            <a:ext cx="1267236" cy="948691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F56B0E3-363A-49A7-8410-EA77183F3EF7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8133089" y="3061253"/>
            <a:ext cx="2179155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none"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68616E6-CE78-46D5-B0EE-7D03E79EBAFC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8133089" y="3061253"/>
            <a:ext cx="0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A304E91-4E5A-4BF5-AB5F-8B0AE1091B01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5953935" y="3061253"/>
            <a:ext cx="0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5C326F4-BA0E-415C-98BF-86F512CE21D5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3774781" y="3061253"/>
            <a:ext cx="0" cy="1311965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3D1FE-A868-4DCD-B05C-1FCEE2CC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</a:t>
            </a:r>
            <a:r>
              <a:rPr lang="ru-RU" dirty="0"/>
              <a:t>и </a:t>
            </a:r>
            <a:r>
              <a:rPr lang="en-US" dirty="0"/>
              <a:t>Lean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9C2A44-8BC1-4147-98D8-13EFC2E69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эти два понятия часто идут рядом, вплоть до смешения</a:t>
            </a:r>
          </a:p>
          <a:p>
            <a:r>
              <a:rPr lang="ru-RU" dirty="0"/>
              <a:t>истоки у них разные</a:t>
            </a:r>
          </a:p>
          <a:p>
            <a:r>
              <a:rPr lang="ru-RU" dirty="0"/>
              <a:t>в дальнейшем, говоря про ГМУП, будет подразумеваться и </a:t>
            </a:r>
            <a:r>
              <a:rPr lang="en-US" dirty="0"/>
              <a:t>Agile</a:t>
            </a:r>
            <a:r>
              <a:rPr lang="ru-RU" dirty="0"/>
              <a:t>, и </a:t>
            </a:r>
            <a:r>
              <a:rPr lang="en-US" dirty="0"/>
              <a:t>Lean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545010-4A92-44DB-B2EB-1429C284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3619904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DA08F-85B4-46A6-BD61-45A3DC16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Каким может быть процесс формирования OKR на практике?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4502AE-01F2-45DB-9B2C-E5ED95113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Стратегия Компании -&gt; Годовые OKR -&gt; Квартальные OKR</a:t>
            </a:r>
          </a:p>
          <a:p>
            <a:endParaRPr lang="ru-RU" dirty="0"/>
          </a:p>
          <a:p>
            <a:r>
              <a:rPr lang="ru-RU" dirty="0"/>
              <a:t>1-3 цели на команду, 2-4 KR на цель</a:t>
            </a:r>
          </a:p>
          <a:p>
            <a:endParaRPr lang="ru-RU" dirty="0"/>
          </a:p>
          <a:p>
            <a:r>
              <a:rPr lang="ru-RU" dirty="0"/>
              <a:t>За каждой целью – дорожная карта (</a:t>
            </a:r>
            <a:r>
              <a:rPr lang="ru-RU" dirty="0" err="1"/>
              <a:t>верхнеуровневое</a:t>
            </a:r>
            <a:r>
              <a:rPr lang="ru-RU" dirty="0"/>
              <a:t> расписание работ)</a:t>
            </a:r>
          </a:p>
          <a:p>
            <a:endParaRPr lang="ru-RU" dirty="0"/>
          </a:p>
          <a:p>
            <a:r>
              <a:rPr lang="ru-RU" dirty="0"/>
              <a:t>Формулирует продуктовая команда (с вовлечением в том числе команды разработки) – согласовывает руководитель продукта (процесс итеративный)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924279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22C76-827D-4011-9E1F-CAE1A4E9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ключевые результаты образуют иерархию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C8D3386-E277-4CDA-91CF-55D0FDFD18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883000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1E4F0-65EC-475D-A88E-F706760E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планирования (пример). Длительность: 30 дней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F03D3A-B108-482A-BEB0-4B3A34416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Команда формулирует черновик OKR и черновик дорожной карты (идеи, гипотезы для проверки, проекты)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Менеджер проекта или менеджер продукта согласовывает черновики с заинтересованными лицами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Подготовка оцифрованных ключевых результатов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Подготовка дорожной карты (расстановка приоритетов, скоринг и предварительная оценка проектов)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Согласование финальных OKR, включая дорожную карту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35357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4EA0B-85C4-4483-92FE-480E21E2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ключевых результатов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6A58591-D972-46DD-B149-B799FD777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683689"/>
              </p:ext>
            </p:extLst>
          </p:nvPr>
        </p:nvGraphicFramePr>
        <p:xfrm>
          <a:off x="407369" y="1825625"/>
          <a:ext cx="1137726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9533">
                  <a:extLst>
                    <a:ext uri="{9D8B030D-6E8A-4147-A177-3AD203B41FA5}">
                      <a16:colId xmlns:a16="http://schemas.microsoft.com/office/drawing/2014/main" val="1367628454"/>
                    </a:ext>
                  </a:extLst>
                </a:gridCol>
                <a:gridCol w="4305307">
                  <a:extLst>
                    <a:ext uri="{9D8B030D-6E8A-4147-A177-3AD203B41FA5}">
                      <a16:colId xmlns:a16="http://schemas.microsoft.com/office/drawing/2014/main" val="1128676324"/>
                    </a:ext>
                  </a:extLst>
                </a:gridCol>
                <a:gridCol w="3792420">
                  <a:extLst>
                    <a:ext uri="{9D8B030D-6E8A-4147-A177-3AD203B41FA5}">
                      <a16:colId xmlns:a16="http://schemas.microsoft.com/office/drawing/2014/main" val="1525541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ключевого результата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Когда следует использовать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15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Базовый 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 отсутствии метрики, отражающей важную цель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Получен базовый уровень онлайн активации купонов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25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Позитивная метрика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 постановке цели для метрики «Чем больше, тем лучше»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Выручка увеличена на 10% за счет </a:t>
                      </a:r>
                      <a:r>
                        <a:rPr lang="ru-RU" dirty="0" err="1"/>
                        <a:t>email</a:t>
                      </a:r>
                      <a:r>
                        <a:rPr lang="ru-RU" dirty="0"/>
                        <a:t>-рассылки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90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Негативная метрика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 постановке цели для метрики «Чем меньше, тем лучше»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Период обработки счетов сокращен с пяти до двух недель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49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Метрика пороговых значений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 постановке целевого диапазона значений для метрики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Коэффициент загрузки консультантов поддерживается между 70 и 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960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Веха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случае невозможности выразить результат метрикой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Добавлена функция </a:t>
                      </a:r>
                      <a:r>
                        <a:rPr lang="en-US" dirty="0"/>
                        <a:t>push-</a:t>
                      </a:r>
                      <a:r>
                        <a:rPr lang="ru-RU" dirty="0"/>
                        <a:t>уведомлений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82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13275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B0912-1706-4D33-8489-20818C51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Трекинг успехов (пример)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9D874-297B-402F-AD6E-6BABAFE72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Еженедельный отчет в общее пространство (общий чат, доска, прогресс по KR, запуски, планы) – обеспечение прозрачности для всех заинтересованных лиц. (ответственный – менеджер продукта по умолчанию).</a:t>
            </a:r>
          </a:p>
          <a:p>
            <a:endParaRPr lang="ru-RU" dirty="0"/>
          </a:p>
          <a:p>
            <a:r>
              <a:rPr lang="ru-RU" dirty="0"/>
              <a:t>Регулярная защита OKR со спонсором. Проверка-тестирование движения команды к цели (ответственный – менеджер продукта, могут участвовать и другие члены команды).</a:t>
            </a:r>
          </a:p>
          <a:p>
            <a:endParaRPr lang="ru-RU" dirty="0"/>
          </a:p>
          <a:p>
            <a:r>
              <a:rPr lang="ru-RU" dirty="0"/>
              <a:t>Ежемесячный отчет для владельцев бизнеса и прочих заинтересованных лиц</a:t>
            </a:r>
          </a:p>
          <a:p>
            <a:endParaRPr lang="ru-RU" dirty="0"/>
          </a:p>
          <a:p>
            <a:r>
              <a:rPr lang="ru-RU" dirty="0"/>
              <a:t>Приборная доска команды (если инструментов мониторинга нет – важно их сделать)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173136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BC58C-988A-4A27-94AC-6C0CAA6C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Критерий успеха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1A9B1D-30EB-4390-9C53-197B751BE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По истечении заданного промежутка времени, например, квартала степень готовности по каждому из ключевых параметров оценивается по шкале от 0 до 1.</a:t>
            </a:r>
          </a:p>
          <a:p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Оценка производится самим сотрудником; цель считается достигнутой, если суммарно выполнено 70–75 % от запланированного.</a:t>
            </a:r>
            <a:endParaRPr lang="ru-RU" dirty="0">
              <a:solidFill>
                <a:srgbClr val="272727"/>
              </a:solidFill>
              <a:latin typeface="DINPro"/>
            </a:endParaRPr>
          </a:p>
          <a:p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Если оказывается, что задача выполнена на 100 %, значит, выбранная цель была недостаточно амбициозной.</a:t>
            </a:r>
          </a:p>
          <a:p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Цели и ключевые результаты на год могут периодически пересматриваться, что позволяет компании оперативно реагировать на ситуацию на рынке.</a:t>
            </a:r>
          </a:p>
          <a:p>
            <a:r>
              <a:rPr lang="ru-RU" b="0" i="0" dirty="0">
                <a:solidFill>
                  <a:srgbClr val="272727"/>
                </a:solidFill>
                <a:effectLst/>
                <a:latin typeface="DINPro"/>
              </a:rPr>
              <a:t>При этом цели на квартал менять не рекомендуется.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213413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80178-FA9C-4501-A7A3-80CE7705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Рекомендуемая система оценки по шкале от 0 до 1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FA0C598-CA07-4009-ACCF-7A37299AA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888">
                  <a:extLst>
                    <a:ext uri="{9D8B030D-6E8A-4147-A177-3AD203B41FA5}">
                      <a16:colId xmlns:a16="http://schemas.microsoft.com/office/drawing/2014/main" val="2696020456"/>
                    </a:ext>
                  </a:extLst>
                </a:gridCol>
                <a:gridCol w="8119712">
                  <a:extLst>
                    <a:ext uri="{9D8B030D-6E8A-4147-A177-3AD203B41FA5}">
                      <a16:colId xmlns:a16="http://schemas.microsoft.com/office/drawing/2014/main" val="1736029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6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Весьма амбициозный результат, кажется практически недостижимым.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9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Результат, которого мы надеемся достичь: сложный, но выполнимый.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51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Мы знаем, что этот результат достижим. Может потребоваться помощь других команд, либо мы справимся самостоятельно.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149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Прогресс отсутствует.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426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5858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BBDAD-1503-435D-95D5-6973FC6C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раз про поощрения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DC596-5033-4701-BE15-5DDC6EB0D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OKR не система мониторинга и контроля работы подчиненных.</a:t>
            </a:r>
          </a:p>
          <a:p>
            <a:r>
              <a:rPr lang="ru-RU" b="1" i="0" dirty="0">
                <a:solidFill>
                  <a:srgbClr val="212121"/>
                </a:solidFill>
                <a:effectLst/>
                <a:latin typeface="Foundry"/>
              </a:rPr>
              <a:t>Не используется для материальной мотивации — OKR управляет деньгами компании, а не сотрудников.</a:t>
            </a:r>
            <a:endParaRPr lang="ru-RU" b="1" dirty="0">
              <a:solidFill>
                <a:srgbClr val="212121"/>
              </a:solidFill>
              <a:latin typeface="Foundry"/>
            </a:endParaRPr>
          </a:p>
          <a:p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Не подходит для жестких, централизованных систем, подходит — для децентрализованных и запутанных.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63266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FB3B5-F4AB-406B-AC89-BA8B1889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ru-RU" dirty="0"/>
              <a:t>вариантов внедрения </a:t>
            </a:r>
            <a:r>
              <a:rPr lang="en-US" dirty="0"/>
              <a:t>OKR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A7E465F-B598-493D-A0AF-EA293D4E5B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5556">
                  <a:extLst>
                    <a:ext uri="{9D8B030D-6E8A-4147-A177-3AD203B41FA5}">
                      <a16:colId xmlns:a16="http://schemas.microsoft.com/office/drawing/2014/main" val="659760002"/>
                    </a:ext>
                  </a:extLst>
                </a:gridCol>
                <a:gridCol w="6570044">
                  <a:extLst>
                    <a:ext uri="{9D8B030D-6E8A-4147-A177-3AD203B41FA5}">
                      <a16:colId xmlns:a16="http://schemas.microsoft.com/office/drawing/2014/main" val="53882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Разработка </a:t>
                      </a:r>
                      <a:r>
                        <a:rPr lang="en-US" dirty="0"/>
                        <a:t>OKR, </a:t>
                      </a:r>
                      <a:r>
                        <a:rPr lang="ru-RU" dirty="0"/>
                        <a:t>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Особенности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4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Только на уровне компании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Четкая проработка целей (станут опорными точками для дальнейшего распространения OKR)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Демонстрация вовлеченности и поддержки со стороны топ-менеджмента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51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 уровне компании и бизнес-подразделения (или команды)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Более амбициозный подход — Требует единого понятийного аппарата и четких параметров внедрения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69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 всех уровнях компании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Обеспечивает максимальную согласованность 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Сложно начинать с этого варианта; много рисков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2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Пилотный запуск на уровне бизнес-подразделения или команды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Подтверждает эффективность OKR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Демонстрирует быстрые победы и привлекает внимание других команд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80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 уровне проектов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Оправданное решение для старта работы с OKR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Улучшает практику управления проектами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911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40922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12C66-AAB4-4899-9D54-50AFC497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делать, что не делать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75E5DC-EBC0-4ECC-9277-0BD32A37B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>
                <a:latin typeface="Yandex Sans Text Light" charset="0"/>
                <a:ea typeface="Yandex Sans Text Light" charset="0"/>
                <a:cs typeface="Yandex Sans Text Light" charset="0"/>
              </a:rPr>
              <a:t>✅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B189A58-5DA2-4F2F-91DA-44304D630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Формировать OKR с привлечением всей команды</a:t>
            </a:r>
          </a:p>
          <a:p>
            <a:r>
              <a:rPr lang="ru-RU" sz="2000" dirty="0"/>
              <a:t>Периодически смотреть шире своих OKR, смотреть на их согласованность со смежниками</a:t>
            </a:r>
          </a:p>
          <a:p>
            <a:r>
              <a:rPr lang="ru-RU" sz="2000" dirty="0"/>
              <a:t>Создавать метрики</a:t>
            </a:r>
          </a:p>
          <a:p>
            <a:r>
              <a:rPr lang="ru-RU" sz="2000" dirty="0"/>
              <a:t>Применять хитрые хаки и упрощения, чтобы запустить прототип быстрее</a:t>
            </a:r>
          </a:p>
          <a:p>
            <a:r>
              <a:rPr lang="ru-RU" sz="2000" dirty="0"/>
              <a:t>Управлять накопившимися долгами по работе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7E06C50-BD5F-407C-AB06-E8ED9D326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400" dirty="0">
                <a:latin typeface="Yandex Sans Text Light" charset="0"/>
                <a:ea typeface="Yandex Sans Text Light" charset="0"/>
                <a:cs typeface="Yandex Sans Text Light" charset="0"/>
              </a:rPr>
              <a:t>❌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76B9F01-84EE-4B9E-84F5-E128952A0FE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Неуправляемые KR</a:t>
            </a:r>
          </a:p>
          <a:p>
            <a:r>
              <a:rPr lang="ru-RU" sz="2000" dirty="0"/>
              <a:t>O/KR не ведущие к целям уровнем выше</a:t>
            </a:r>
          </a:p>
          <a:p>
            <a:r>
              <a:rPr lang="ru-RU" sz="2000" dirty="0"/>
              <a:t>Не обновлять прогресс по целям</a:t>
            </a:r>
          </a:p>
          <a:p>
            <a:r>
              <a:rPr lang="ru-RU" sz="2000" dirty="0"/>
              <a:t>Не </a:t>
            </a:r>
            <a:r>
              <a:rPr lang="ru-RU" sz="2000" dirty="0" err="1"/>
              <a:t>передоговариваться</a:t>
            </a:r>
            <a:r>
              <a:rPr lang="ru-RU" sz="2000" dirty="0"/>
              <a:t> про цели, если усилия не приносят результат</a:t>
            </a:r>
          </a:p>
          <a:p>
            <a:r>
              <a:rPr lang="ru-RU" sz="2000" dirty="0"/>
              <a:t>Ожидать, что OKR — это серебряная пуля</a:t>
            </a:r>
          </a:p>
          <a:p>
            <a:r>
              <a:rPr lang="ru-RU" sz="2000" dirty="0"/>
              <a:t>«Ой, ну мы пока не можем это измерить»</a:t>
            </a:r>
          </a:p>
          <a:p>
            <a:r>
              <a:rPr lang="ru-RU" sz="2000" dirty="0"/>
              <a:t>Мне такое сложно, скажите мне что делать и я сделаю. Хочу только проекты запускать и не думать про цели</a:t>
            </a:r>
          </a:p>
        </p:txBody>
      </p:sp>
    </p:spTree>
    <p:extLst>
      <p:ext uri="{BB962C8B-B14F-4D97-AF65-F5344CB8AC3E}">
        <p14:creationId xmlns:p14="http://schemas.microsoft.com/office/powerpoint/2010/main" val="131477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5"/>
            <a:ext cx="7886700" cy="83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cs typeface="Arial" panose="020B0604020202020204" pitchFamily="34" charset="0"/>
              </a:rPr>
              <a:t>Содержание курса</a:t>
            </a:r>
            <a:endParaRPr lang="en-US" altLang="ru-RU" dirty="0"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152650" y="3805241"/>
            <a:ext cx="7183438" cy="369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endParaRPr kumimoji="0" lang="en-US" alt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340" name="Picture 4" descr="Прослуша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-944563"/>
            <a:ext cx="7938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Объект 2"/>
          <p:cNvSpPr>
            <a:spLocks noGrp="1"/>
          </p:cNvSpPr>
          <p:nvPr>
            <p:ph idx="1"/>
          </p:nvPr>
        </p:nvSpPr>
        <p:spPr bwMode="auto">
          <a:xfrm>
            <a:off x="2152650" y="1101728"/>
            <a:ext cx="8047038" cy="540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Предпосылки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Основы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Организационная гибкость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2600" dirty="0">
                <a:cs typeface="Arial" panose="020B0604020202020204" pitchFamily="34" charset="0"/>
              </a:rPr>
              <a:t>Scrum</a:t>
            </a:r>
            <a:endParaRPr lang="ru-RU" altLang="ru-RU" sz="2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2600" dirty="0">
                <a:cs typeface="Arial" panose="020B0604020202020204" pitchFamily="34" charset="0"/>
              </a:rPr>
              <a:t>Lean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Приоритеты и оценки задач и проектов; метрики процесса и продукта в гибком подходе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Гибкие команды и управление людьми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Как начать применять гибкие практики на уровне организации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600" dirty="0">
                <a:cs typeface="Arial" panose="020B0604020202020204" pitchFamily="34" charset="0"/>
              </a:rPr>
              <a:t>Целеполагание</a:t>
            </a:r>
          </a:p>
        </p:txBody>
      </p:sp>
      <p:sp>
        <p:nvSpPr>
          <p:cNvPr id="1434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/>
              <a:t>ВШУП НИУ ВШЭ</a:t>
            </a:r>
            <a:endParaRPr lang="en-US" altLang="ru-RU" dirty="0"/>
          </a:p>
        </p:txBody>
      </p:sp>
      <p:sp>
        <p:nvSpPr>
          <p:cNvPr id="14343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20D53D-4FC2-4F6E-BEBC-320683AA1C07}" type="slidenum">
              <a:rPr lang="en-US" altLang="ru-RU"/>
              <a:pPr/>
              <a:t>3</a:t>
            </a:fld>
            <a:endParaRPr lang="en-US" alt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1987A-CC8C-48FB-8502-13E3F847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9307D-F12C-4A86-A92E-2808CADFB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Agile</a:t>
            </a:r>
            <a:r>
              <a:rPr lang="ru-RU" sz="3200" dirty="0"/>
              <a:t> [</a:t>
            </a:r>
            <a:r>
              <a:rPr lang="ru-RU" sz="3200" dirty="0" err="1"/>
              <a:t>эджа́йл</a:t>
            </a:r>
            <a:r>
              <a:rPr lang="ru-RU" sz="3200" dirty="0"/>
              <a:t>] – перевод с английского: «быстрый», «расторопный», «сообразительный». </a:t>
            </a:r>
            <a:endParaRPr lang="en-US" sz="3200" dirty="0"/>
          </a:p>
          <a:p>
            <a:r>
              <a:rPr lang="ru-RU" sz="3200" dirty="0"/>
              <a:t>Можно определить, как набор подходов к разработке продуктов, ориентированный на параллельное, адаптивное и итеративное выполнение различных этапов жизненного цикла проекта в результате постоянного взаимодействия самоорганизующихся </a:t>
            </a:r>
            <a:r>
              <a:rPr lang="ru-RU" sz="3200" dirty="0" err="1"/>
              <a:t>кроссфункциональных</a:t>
            </a:r>
            <a:r>
              <a:rPr lang="ru-RU" sz="3200" dirty="0"/>
              <a:t> рабочих групп.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F93A3A-7A17-4D73-94B7-1379D35F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3350105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05EB5-F8CA-453E-9B44-1DED4940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еще не делать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B7EC3EC-4195-47B4-B2ED-DEF79CDAB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OKR используется для ведения обычных дел. Вместо OKR — план работ, список текущих задач или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Foundry"/>
              </a:rPr>
              <a:t>to-do</a:t>
            </a:r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 лист. Цель OKR — масштабные изменения, а не текучка.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Ошибки коммуникации. Для реализации амбициозных целей команды должны общаться между собой и учитывать OKR друг друга.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Недооценка своих возможностей. Эту ошибку легко найти, если амбициозные цели выполняются на 100% — это значит, что роста нет.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Неправильный выбор целей — их слишком много или мало, они недостаточно амбициозные или недостижимые.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Смешивание методик — привязка к деньгам сотрудника или жестким KPI. Если вы не используете методики правильно, они не будут работать.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121"/>
                </a:solidFill>
                <a:effectLst/>
                <a:latin typeface="Foundry"/>
              </a:rPr>
              <a:t>Неготовность команд. OKR рассчитан на зрелых и ответственных исполнителей, методика раскрывает низкоэффективных сотрудников. Также сюда входят ошибки внедрения — не проведена подготовительная работа, не пройден этап проб и ошибок.</a:t>
            </a:r>
          </a:p>
        </p:txBody>
      </p:sp>
    </p:spTree>
    <p:extLst>
      <p:ext uri="{BB962C8B-B14F-4D97-AF65-F5344CB8AC3E}">
        <p14:creationId xmlns:p14="http://schemas.microsoft.com/office/powerpoint/2010/main" val="418077208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82A44-619A-455B-A25E-81436F19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Потренируемся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F0146-4350-4B01-A4BB-87A22D1D4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самое важное в этом объявлении для студентов, его читающих?</a:t>
            </a:r>
          </a:p>
          <a:p>
            <a:pPr lvl="1"/>
            <a:r>
              <a:rPr lang="ru-RU" dirty="0"/>
              <a:t>Елизавета Петрова, ректор </a:t>
            </a:r>
            <a:r>
              <a:rPr lang="ru-RU" dirty="0" err="1"/>
              <a:t>Ухокрутского</a:t>
            </a:r>
            <a:r>
              <a:rPr lang="ru-RU" dirty="0"/>
              <a:t> Государственного Университета, сегодня объявила, что в  следующий четверг весь преподавательский состав едет в </a:t>
            </a:r>
            <a:r>
              <a:rPr lang="ru-RU" dirty="0" err="1"/>
              <a:t>Заднепередонск</a:t>
            </a:r>
            <a:r>
              <a:rPr lang="ru-RU" dirty="0"/>
              <a:t> на семинар по новым методам обучения. Среди спикеров будут антрополог Иван Сидоров, руководитель местного отделения </a:t>
            </a:r>
            <a:r>
              <a:rPr lang="ru-RU" dirty="0" err="1"/>
              <a:t>Минпросвещения</a:t>
            </a:r>
            <a:r>
              <a:rPr lang="ru-RU" dirty="0"/>
              <a:t> Степан Разин и мэр города Ирина Кравченко.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87356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Бонус</a:t>
            </a:r>
            <a:endParaRPr lang="en-US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2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2925773204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9396D-E6A5-4F9B-BF95-C22F07D6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больших команд и организаций (</a:t>
            </a:r>
            <a:r>
              <a:rPr lang="ru-RU" dirty="0" err="1"/>
              <a:t>справочно</a:t>
            </a:r>
            <a:r>
              <a:rPr lang="ru-RU" dirty="0"/>
              <a:t>)</a:t>
            </a:r>
            <a:br>
              <a:rPr lang="ru-RU" dirty="0"/>
            </a:br>
            <a:r>
              <a:rPr lang="en-US" sz="1800" dirty="0">
                <a:hlinkClick r:id="rId2"/>
              </a:rPr>
              <a:t>http://www.agilescaling.org/ask-matrix.html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813CFE-9E37-47A8-87BC-D077CE4D86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940558"/>
              </p:ext>
            </p:extLst>
          </p:nvPr>
        </p:nvGraphicFramePr>
        <p:xfrm>
          <a:off x="543649" y="1350305"/>
          <a:ext cx="11107879" cy="534924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954718">
                  <a:extLst>
                    <a:ext uri="{9D8B030D-6E8A-4147-A177-3AD203B41FA5}">
                      <a16:colId xmlns:a16="http://schemas.microsoft.com/office/drawing/2014/main" val="372749638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50322726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785881355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202478271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1652473157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683162693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878846762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43858237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309221917"/>
                    </a:ext>
                  </a:extLst>
                </a:gridCol>
                <a:gridCol w="1128129">
                  <a:extLst>
                    <a:ext uri="{9D8B030D-6E8A-4147-A177-3AD203B41FA5}">
                      <a16:colId xmlns:a16="http://schemas.microsoft.com/office/drawing/2014/main" val="4115741147"/>
                    </a:ext>
                  </a:extLst>
                </a:gridCol>
              </a:tblGrid>
              <a:tr h="2049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Aspects / Criteria  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Scrum-of-Scrums (SoS)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PO meta-scrum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Large Scale Scrum (LeSS)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Larman/Vodde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Scaled Agile Framework (SAFe)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Leffingwell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Discipled Agile Delivery (DAD) + Agility at Scale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Ambler/Lines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Spotify "model"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(Tribes, Squads, Chapters &amp; Guilds)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Kniberg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DSDM  Drive Strategy Deliver More  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Recipes for Agile Governance (RAGE)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Nexus / Scaled Professional Scrum Scrum.org</a:t>
                      </a: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at Scale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Sutherland/Brown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3090271"/>
                  </a:ext>
                </a:extLst>
              </a:tr>
              <a:tr h="2463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Description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An important mechanism that may be enough for smaller organizations but is not a full scaling approach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Larman / Vodde model as documented in "Scaling Lean &amp; Agile Development"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The method documented by Dean Leffingwell and  Scaled Agile, Inc.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Scott Ambler model documented in the book "Disciplined Agile Delivery"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The method used at Spotify, featuring Squads, Tribes, Chapters &amp; Guilds.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DSDM is a robust Agile project management and delivery framework that delivers the right solution at the right time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Traditional-agile hybrid of portfolio-project planning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Scum-based scaling with an "exoskeleton" called Nexus plus over 40 practices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Inc.’s modular framework for scaling 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883834"/>
                  </a:ext>
                </a:extLst>
              </a:tr>
              <a:tr h="1787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Web Link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3"/>
                        </a:rPr>
                        <a:t>guide.agilealliance.org/guide/scrumofscrums.html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4"/>
                        </a:rPr>
                        <a:t>less.works/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5"/>
                        </a:rPr>
                        <a:t>scaledagileframework.com/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6"/>
                        </a:rPr>
                        <a:t>disciplinedagiledelivery.com/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effectLst/>
                          <a:hlinkClick r:id="rId7"/>
                        </a:rPr>
                        <a:t>scaling-agile-spotify-11.pdf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8"/>
                        </a:rPr>
                        <a:t>www.dsdm.org/ 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9"/>
                        </a:rPr>
                        <a:t>www.cprime.com/tag/agile-governance</a:t>
                      </a:r>
                      <a:br>
                        <a:rPr lang="en-US" sz="900" u="sng" strike="noStrike">
                          <a:effectLst/>
                          <a:hlinkClick r:id="rId9"/>
                        </a:rPr>
                      </a:b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10"/>
                        </a:rPr>
                        <a:t>www.scrum.org/Resources/The-Nexus-Guide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>
                          <a:effectLst/>
                          <a:hlinkClick r:id="rId11"/>
                        </a:rPr>
                        <a:t>www.scruminc.com/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7489313"/>
                  </a:ext>
                </a:extLst>
              </a:tr>
              <a:tr h="2550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What Team level frameworks are supported?  (Scrum, Kanban, XP, etc.)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/ Kanban  / specific XP practices "mandated"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/Lean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Own method though partly Scrum-like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Own Hybrid Agile Scrum method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/Lean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Scrum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Scrum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8320586"/>
                  </a:ext>
                </a:extLst>
              </a:tr>
              <a:tr h="1805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Software centric - how often used outside of SW or IT?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Could use anywhere you use 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Focused on Software or SW/HW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Focused on Software or SW/HW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Has been used outside of IT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Spotify only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Has been used outside of IT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Focused on Software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Could use anywhere you use Scrum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Could use anywhere you use Scrum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6837632"/>
                  </a:ext>
                </a:extLst>
              </a:tr>
              <a:tr h="2469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Big Positives / Key Differentiatiators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simple, standard Scrum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focus on dependencies &amp; resolutions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Good PO scaling; strong principle alignment, Non-prescriptive - gives "suggestions"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The "big picture" and completeness; getting Agile "in the door" at large corporations; actively evolving.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Lots of content; strong in areas such as architecture, design and dev ops; incorporates many good models.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very agile, entrepreneurial, distributed teams, low overhead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Very established following in the UK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Fluid and adaptive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Authored by Ken Schwaber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Lightweight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authored by Jeff Sutherland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0142158"/>
                  </a:ext>
                </a:extLst>
              </a:tr>
              <a:tr h="3749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Key Risks / Concerns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limited scaling, limited documentation, not clearly defined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Not likely "sufficient" for large scale; some differences in implementation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 more "radically agile" approach that may be a hard sell in larger traditional orgs with many layers and specializations.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Little info on "how", most need  certified SPCs to implement properly;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Seen as prescriptive; not "agile enough" in its structures; "quick start and leave" issues some places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vague in some areas about the "how"; can come across as a bit disjointed.  Not prescriptive in lifecycle.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very limited detail about the "how",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Not really a framework; may only fit certain cultures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Heavy process overhead.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New approach that is growing and adapting.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New approach that is growing and adapting.  Some of the parts are "secret" unless you go to the class.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New approach that is growing and adapting.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9767983"/>
                  </a:ext>
                </a:extLst>
              </a:tr>
              <a:tr h="1700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Training / Resource availability</a:t>
                      </a:r>
                      <a:br>
                        <a:rPr lang="en-US" sz="900" u="none" strike="noStrike">
                          <a:effectLst/>
                        </a:rPr>
                      </a:b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None known;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roll your own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Training and coaching network available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Yes, multi-level training &amp; Certifications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Yes, multi-level Certifications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None known; 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roll your own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Yes, multi-level Certifications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None known read and imlement yoursef for your need.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Scaled Professional Scrum training &amp; certification is available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Courses are offered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77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56030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ъект 1"/>
          <p:cNvSpPr>
            <a:spLocks noGrp="1"/>
          </p:cNvSpPr>
          <p:nvPr>
            <p:ph idx="1"/>
          </p:nvPr>
        </p:nvSpPr>
        <p:spPr bwMode="auto">
          <a:xfrm>
            <a:off x="1935163" y="1084263"/>
            <a:ext cx="8324850" cy="393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400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0"/>
          </p:nvPr>
        </p:nvSpPr>
        <p:spPr>
          <a:xfrm>
            <a:off x="7616825" y="5597528"/>
            <a:ext cx="2643188" cy="7143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CF439-9521-4FD6-BF5D-00207F9C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FE61A8-6CB6-4C7D-8A5D-B06AAF714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Lean</a:t>
            </a:r>
            <a:r>
              <a:rPr lang="ru-RU" dirty="0"/>
              <a:t> </a:t>
            </a:r>
            <a:r>
              <a:rPr lang="en-US" dirty="0"/>
              <a:t>[</a:t>
            </a:r>
            <a:r>
              <a:rPr lang="ru-RU" dirty="0" err="1"/>
              <a:t>лин</a:t>
            </a:r>
            <a:r>
              <a:rPr lang="en-US" dirty="0"/>
              <a:t>] </a:t>
            </a:r>
            <a:r>
              <a:rPr lang="ru-RU" dirty="0"/>
              <a:t>– это бережливое производство. Это набор принципов, относящихся к ориентированности на клиента, на качество, на скорость, на постоянное стремление к устранению всех видов потерь.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CE1A64-8452-4B25-8541-446F0014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6540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415D8-7453-4818-A253-2DBC2443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Другими словами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47B34A-763D-4B34-8750-57AE3DB89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Agile – </a:t>
            </a:r>
            <a:r>
              <a:rPr lang="ru-RU" dirty="0"/>
              <a:t>более революционный подход, который дает возможность получать дополнительную ценность </a:t>
            </a:r>
            <a:r>
              <a:rPr lang="en-US" dirty="0"/>
              <a:t>(added value)</a:t>
            </a:r>
            <a:r>
              <a:rPr lang="ru-RU" dirty="0"/>
              <a:t>.</a:t>
            </a:r>
          </a:p>
          <a:p>
            <a:r>
              <a:rPr lang="en-US" dirty="0"/>
              <a:t>Lean – </a:t>
            </a:r>
            <a:r>
              <a:rPr lang="ru-RU" dirty="0"/>
              <a:t>более эволюционный подход, который дает возможность сокращать издержки</a:t>
            </a:r>
            <a:r>
              <a:rPr lang="en-US" dirty="0"/>
              <a:t> (reduced debt)</a:t>
            </a:r>
            <a:r>
              <a:rPr lang="ru-RU" dirty="0"/>
              <a:t>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6A6D16-A8D8-402A-9A2A-04E9D56D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2276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D5E59-9C7E-401D-BE1C-810EF1E9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Противостояние традиционных и гибких подходов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A0ABFD-0FB4-4BD8-898C-B8D1B5440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Это миф</a:t>
            </a:r>
          </a:p>
          <a:p>
            <a:r>
              <a:rPr lang="ru-RU" sz="3200" dirty="0"/>
              <a:t>Это ответная реакция на перегруженность на неразумное использование существующих подходов</a:t>
            </a:r>
          </a:p>
          <a:p>
            <a:r>
              <a:rPr lang="ru-RU" sz="3200" dirty="0"/>
              <a:t>Это эволюционное развитие традиционных подходов</a:t>
            </a:r>
          </a:p>
          <a:p>
            <a:r>
              <a:rPr lang="ru-RU" sz="3200" dirty="0"/>
              <a:t>Это органичное дополнение традиционных подходов управления проектами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B9AF6-1997-4A0D-9873-5053BAA2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4008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4A4AEE-7FE4-489D-8A5F-3562C763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</a:t>
            </a:r>
            <a:r>
              <a:rPr lang="ru-RU" dirty="0"/>
              <a:t>и </a:t>
            </a:r>
            <a:r>
              <a:rPr lang="en-US" dirty="0"/>
              <a:t>PMBOK </a:t>
            </a:r>
            <a:r>
              <a:rPr lang="ru-RU" dirty="0"/>
              <a:t>гармонизированы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0DC3F10-10A2-440A-B973-D6DF93C2EF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/>
              <a:t>Уже в шестой стандарт </a:t>
            </a:r>
            <a:r>
              <a:rPr lang="en-US" sz="2400" dirty="0"/>
              <a:t>PMBOK </a:t>
            </a:r>
            <a:r>
              <a:rPr lang="ru-RU" sz="2400" dirty="0"/>
              <a:t>вошли соображения для </a:t>
            </a:r>
            <a:r>
              <a:rPr lang="en-US" sz="2400" dirty="0"/>
              <a:t>Agile</a:t>
            </a:r>
          </a:p>
          <a:p>
            <a:r>
              <a:rPr lang="ru-RU" sz="2400" dirty="0"/>
              <a:t>Выпущен </a:t>
            </a:r>
            <a:r>
              <a:rPr lang="en-US" sz="2400" dirty="0"/>
              <a:t>Agile Practice Guide:</a:t>
            </a:r>
          </a:p>
          <a:p>
            <a:pPr lvl="1"/>
            <a:r>
              <a:rPr lang="ru-RU" sz="1600" dirty="0"/>
              <a:t>Внедрение </a:t>
            </a:r>
            <a:r>
              <a:rPr lang="ru-RU" sz="1600" dirty="0" err="1"/>
              <a:t>agile</a:t>
            </a:r>
            <a:r>
              <a:rPr lang="ru-RU" sz="1600" dirty="0"/>
              <a:t> на уровне проекта или команды</a:t>
            </a:r>
          </a:p>
          <a:p>
            <a:pPr lvl="1"/>
            <a:r>
              <a:rPr lang="ru-RU" sz="1600" dirty="0"/>
              <a:t>Описание распространенных </a:t>
            </a:r>
            <a:r>
              <a:rPr lang="ru-RU" sz="1600" dirty="0" err="1"/>
              <a:t>agile</a:t>
            </a:r>
            <a:r>
              <a:rPr lang="ru-RU" sz="1600" dirty="0"/>
              <a:t>-подходов</a:t>
            </a:r>
          </a:p>
          <a:p>
            <a:pPr lvl="1"/>
            <a:r>
              <a:rPr lang="ru-RU" sz="1600" dirty="0"/>
              <a:t>Факторы, определяющие, нужен ли вам </a:t>
            </a:r>
            <a:r>
              <a:rPr lang="ru-RU" sz="1600" dirty="0" err="1"/>
              <a:t>agile</a:t>
            </a:r>
            <a:endParaRPr lang="ru-RU" sz="1600" dirty="0"/>
          </a:p>
          <a:p>
            <a:pPr lvl="1"/>
            <a:r>
              <a:rPr lang="ru-RU" sz="1600" dirty="0"/>
              <a:t>Соотнесение </a:t>
            </a:r>
            <a:r>
              <a:rPr lang="ru-RU" sz="1600" dirty="0" err="1"/>
              <a:t>agile</a:t>
            </a:r>
            <a:r>
              <a:rPr lang="ru-RU" sz="1600" dirty="0"/>
              <a:t> с областями знаний и процессами PMBOK</a:t>
            </a:r>
          </a:p>
          <a:p>
            <a:pPr lvl="1"/>
            <a:r>
              <a:rPr lang="ru-RU" sz="1600" dirty="0" err="1"/>
              <a:t>Agile</a:t>
            </a:r>
            <a:r>
              <a:rPr lang="ru-RU" sz="1600" dirty="0"/>
              <a:t> за пределами IT</a:t>
            </a:r>
          </a:p>
          <a:p>
            <a:pPr lvl="1"/>
            <a:r>
              <a:rPr lang="ru-RU" sz="1600" dirty="0" err="1"/>
              <a:t>Oбщее</a:t>
            </a:r>
            <a:r>
              <a:rPr lang="ru-RU" sz="1600" dirty="0"/>
              <a:t> руководство, техники и соображения по внедрению </a:t>
            </a:r>
            <a:r>
              <a:rPr lang="ru-RU" sz="1600" dirty="0" err="1"/>
              <a:t>agile</a:t>
            </a:r>
            <a:r>
              <a:rPr lang="ru-RU" sz="1600" dirty="0"/>
              <a:t> в организации</a:t>
            </a:r>
          </a:p>
          <a:p>
            <a:pPr lvl="1"/>
            <a:r>
              <a:rPr lang="ru-RU" sz="1600" dirty="0"/>
              <a:t>Определения наиболее распространенных понятий</a:t>
            </a:r>
            <a:endParaRPr lang="en-US" sz="2000" dirty="0"/>
          </a:p>
          <a:p>
            <a:endParaRPr lang="ru-RU" sz="2400" dirty="0"/>
          </a:p>
        </p:txBody>
      </p:sp>
      <p:pic>
        <p:nvPicPr>
          <p:cNvPr id="1028" name="Picture 4" descr="https://www.pmi.org/-/media/pmi/other-images/publication-covers/pmbok-guide-standards/agile-pmbok-covers.png?h=312&amp;la=en&amp;w=240">
            <a:extLst>
              <a:ext uri="{FF2B5EF4-FFF2-40B4-BE49-F238E27FC236}">
                <a16:creationId xmlns:a16="http://schemas.microsoft.com/office/drawing/2014/main" id="{927CAE62-D5B3-4320-B20A-A17E2D724B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701030"/>
            <a:ext cx="4736132" cy="615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45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эволюция?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Каскадная</a:t>
            </a:r>
          </a:p>
          <a:p>
            <a:r>
              <a:rPr lang="en-US" dirty="0"/>
              <a:t>V-</a:t>
            </a:r>
            <a:r>
              <a:rPr lang="ru-RU" dirty="0"/>
              <a:t>модель</a:t>
            </a:r>
            <a:endParaRPr lang="en-US" dirty="0"/>
          </a:p>
          <a:p>
            <a:r>
              <a:rPr lang="ru-RU" dirty="0"/>
              <a:t>Итеративная</a:t>
            </a:r>
          </a:p>
          <a:p>
            <a:r>
              <a:rPr lang="ru-RU" dirty="0"/>
              <a:t>Спиральная</a:t>
            </a:r>
          </a:p>
          <a:p>
            <a:r>
              <a:rPr lang="en-US" dirty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Каскадная модель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9429" y="2125269"/>
            <a:ext cx="1458884" cy="461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Требования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60886" y="2657681"/>
            <a:ext cx="1603918" cy="4613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Проектирование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07378" y="3190093"/>
            <a:ext cx="1458884" cy="4613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Дизайн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81353" y="3722506"/>
            <a:ext cx="1458884" cy="4613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Воплощение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55328" y="4254918"/>
            <a:ext cx="1458884" cy="4613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Приемка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29302" y="4787330"/>
            <a:ext cx="1458884" cy="4613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Развертывание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03277" y="5319742"/>
            <a:ext cx="1458884" cy="461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Поддержка</a:t>
            </a:r>
          </a:p>
        </p:txBody>
      </p:sp>
      <p:cxnSp>
        <p:nvCxnSpPr>
          <p:cNvPr id="12" name="Соединительная линия уступом 11"/>
          <p:cNvCxnSpPr>
            <a:cxnSpLocks/>
            <a:stCxn id="4" idx="3"/>
            <a:endCxn id="5" idx="0"/>
          </p:cNvCxnSpPr>
          <p:nvPr/>
        </p:nvCxnSpPr>
        <p:spPr>
          <a:xfrm>
            <a:off x="3818313" y="2355948"/>
            <a:ext cx="244532" cy="30173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cxnSpLocks/>
            <a:stCxn id="5" idx="3"/>
            <a:endCxn id="6" idx="0"/>
          </p:cNvCxnSpPr>
          <p:nvPr/>
        </p:nvCxnSpPr>
        <p:spPr>
          <a:xfrm>
            <a:off x="4864804" y="2888360"/>
            <a:ext cx="172016" cy="30173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6" idx="3"/>
            <a:endCxn id="7" idx="0"/>
          </p:cNvCxnSpPr>
          <p:nvPr/>
        </p:nvCxnSpPr>
        <p:spPr>
          <a:xfrm>
            <a:off x="5766265" y="3420769"/>
            <a:ext cx="244533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7" idx="3"/>
            <a:endCxn id="8" idx="0"/>
          </p:cNvCxnSpPr>
          <p:nvPr/>
        </p:nvCxnSpPr>
        <p:spPr>
          <a:xfrm>
            <a:off x="6740240" y="3953181"/>
            <a:ext cx="244533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8" idx="3"/>
            <a:endCxn id="9" idx="0"/>
          </p:cNvCxnSpPr>
          <p:nvPr/>
        </p:nvCxnSpPr>
        <p:spPr>
          <a:xfrm>
            <a:off x="7714214" y="4485593"/>
            <a:ext cx="244533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9" idx="3"/>
            <a:endCxn id="10" idx="0"/>
          </p:cNvCxnSpPr>
          <p:nvPr/>
        </p:nvCxnSpPr>
        <p:spPr>
          <a:xfrm>
            <a:off x="8688189" y="5018006"/>
            <a:ext cx="244533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35031" y="2102109"/>
            <a:ext cx="26127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500" dirty="0"/>
              <a:t>Создана </a:t>
            </a:r>
            <a:r>
              <a:rPr lang="ru-RU" sz="1500" dirty="0" err="1"/>
              <a:t>У.Ройсом</a:t>
            </a:r>
            <a:r>
              <a:rPr lang="ru-RU" sz="1500" dirty="0"/>
              <a:t> в 1970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9999" y="2583458"/>
            <a:ext cx="17978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500" dirty="0"/>
              <a:t>Всеми критикуемая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74182" y="3064806"/>
            <a:ext cx="1973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500" dirty="0"/>
              <a:t>Неправильно понятая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4947" y="3538717"/>
            <a:ext cx="2779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500" dirty="0"/>
              <a:t>На самом деле он имел ввиду…</a:t>
            </a:r>
          </a:p>
        </p:txBody>
      </p:sp>
      <p:cxnSp>
        <p:nvCxnSpPr>
          <p:cNvPr id="28" name="Соединительная линия уступом 27"/>
          <p:cNvCxnSpPr>
            <a:stCxn id="10" idx="1"/>
            <a:endCxn id="9" idx="2"/>
          </p:cNvCxnSpPr>
          <p:nvPr/>
        </p:nvCxnSpPr>
        <p:spPr>
          <a:xfrm rot="10800000">
            <a:off x="7958746" y="5248684"/>
            <a:ext cx="244532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9" idx="1"/>
            <a:endCxn id="8" idx="2"/>
          </p:cNvCxnSpPr>
          <p:nvPr/>
        </p:nvCxnSpPr>
        <p:spPr>
          <a:xfrm rot="10800000">
            <a:off x="6984771" y="4716272"/>
            <a:ext cx="244532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8" idx="1"/>
            <a:endCxn id="7" idx="2"/>
          </p:cNvCxnSpPr>
          <p:nvPr/>
        </p:nvCxnSpPr>
        <p:spPr>
          <a:xfrm rot="10800000">
            <a:off x="6010796" y="4183859"/>
            <a:ext cx="244532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stCxn id="7" idx="1"/>
            <a:endCxn id="6" idx="2"/>
          </p:cNvCxnSpPr>
          <p:nvPr/>
        </p:nvCxnSpPr>
        <p:spPr>
          <a:xfrm rot="10800000">
            <a:off x="5036821" y="3651447"/>
            <a:ext cx="244532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cxnSpLocks/>
            <a:stCxn id="6" idx="1"/>
            <a:endCxn id="5" idx="2"/>
          </p:cNvCxnSpPr>
          <p:nvPr/>
        </p:nvCxnSpPr>
        <p:spPr>
          <a:xfrm rot="10800000">
            <a:off x="4062849" y="3119035"/>
            <a:ext cx="244533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cxnSpLocks/>
            <a:stCxn id="5" idx="1"/>
            <a:endCxn id="4" idx="2"/>
          </p:cNvCxnSpPr>
          <p:nvPr/>
        </p:nvCxnSpPr>
        <p:spPr>
          <a:xfrm rot="10800000">
            <a:off x="3088875" y="2586623"/>
            <a:ext cx="172015" cy="30173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0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</a:t>
            </a:r>
            <a:r>
              <a:rPr lang="ru-RU" dirty="0"/>
              <a:t>модель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9429" y="2125269"/>
            <a:ext cx="1458884" cy="461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Требования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33402" y="3131506"/>
            <a:ext cx="1610470" cy="4613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Проектирование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07378" y="4137744"/>
            <a:ext cx="1458884" cy="4613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Дизайн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81353" y="5143981"/>
            <a:ext cx="1458884" cy="4613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Воплощение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55328" y="4137739"/>
            <a:ext cx="1458884" cy="4613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Приемка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23068" y="3131504"/>
            <a:ext cx="1458884" cy="4613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Развертывание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15747" y="2125267"/>
            <a:ext cx="1458884" cy="461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Поддержка</a:t>
            </a:r>
          </a:p>
        </p:txBody>
      </p:sp>
      <p:cxnSp>
        <p:nvCxnSpPr>
          <p:cNvPr id="12" name="Соединительная линия уступом 11"/>
          <p:cNvCxnSpPr>
            <a:cxnSpLocks/>
            <a:stCxn id="4" idx="2"/>
            <a:endCxn id="5" idx="1"/>
          </p:cNvCxnSpPr>
          <p:nvPr/>
        </p:nvCxnSpPr>
        <p:spPr>
          <a:xfrm rot="16200000" flipH="1">
            <a:off x="2823360" y="2852139"/>
            <a:ext cx="775559" cy="24453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cxnSpLocks/>
            <a:stCxn id="5" idx="2"/>
            <a:endCxn id="6" idx="1"/>
          </p:cNvCxnSpPr>
          <p:nvPr/>
        </p:nvCxnSpPr>
        <p:spPr>
          <a:xfrm rot="16200000" flipH="1">
            <a:off x="3835227" y="3896272"/>
            <a:ext cx="775560" cy="16874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6" idx="2"/>
            <a:endCxn id="7" idx="1"/>
          </p:cNvCxnSpPr>
          <p:nvPr/>
        </p:nvCxnSpPr>
        <p:spPr>
          <a:xfrm rot="16200000" flipH="1">
            <a:off x="4771309" y="4864611"/>
            <a:ext cx="775559" cy="24453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7" idx="3"/>
            <a:endCxn id="8" idx="2"/>
          </p:cNvCxnSpPr>
          <p:nvPr/>
        </p:nvCxnSpPr>
        <p:spPr>
          <a:xfrm flipV="1">
            <a:off x="6740240" y="4599096"/>
            <a:ext cx="244533" cy="77556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8" idx="3"/>
            <a:endCxn id="9" idx="2"/>
          </p:cNvCxnSpPr>
          <p:nvPr/>
        </p:nvCxnSpPr>
        <p:spPr>
          <a:xfrm flipV="1">
            <a:off x="7714214" y="3592861"/>
            <a:ext cx="238299" cy="77555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9" idx="3"/>
            <a:endCxn id="10" idx="2"/>
          </p:cNvCxnSpPr>
          <p:nvPr/>
        </p:nvCxnSpPr>
        <p:spPr>
          <a:xfrm flipV="1">
            <a:off x="8681955" y="2586624"/>
            <a:ext cx="263237" cy="775559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4" idx="3"/>
            <a:endCxn id="10" idx="1"/>
          </p:cNvCxnSpPr>
          <p:nvPr/>
        </p:nvCxnSpPr>
        <p:spPr>
          <a:xfrm flipV="1">
            <a:off x="3818313" y="2355943"/>
            <a:ext cx="4397434" cy="2"/>
          </a:xfrm>
          <a:prstGeom prst="bent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53"/>
          <p:cNvCxnSpPr>
            <a:cxnSpLocks/>
            <a:stCxn id="5" idx="3"/>
            <a:endCxn id="9" idx="1"/>
          </p:cNvCxnSpPr>
          <p:nvPr/>
        </p:nvCxnSpPr>
        <p:spPr>
          <a:xfrm flipV="1">
            <a:off x="4943872" y="3362180"/>
            <a:ext cx="2279196" cy="2"/>
          </a:xfrm>
          <a:prstGeom prst="bent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6" idx="3"/>
            <a:endCxn id="8" idx="1"/>
          </p:cNvCxnSpPr>
          <p:nvPr/>
        </p:nvCxnSpPr>
        <p:spPr>
          <a:xfrm flipV="1">
            <a:off x="5766265" y="4368418"/>
            <a:ext cx="489065" cy="5"/>
          </a:xfrm>
          <a:prstGeom prst="bentConnector3">
            <a:avLst>
              <a:gd name="adj1" fmla="val 50000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1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Итеративная модель </a:t>
            </a:r>
          </a:p>
        </p:txBody>
      </p:sp>
      <p:sp>
        <p:nvSpPr>
          <p:cNvPr id="7" name="Круговая стрелка 6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549458"/>
              <a:gd name="adj4" fmla="val 18163124"/>
              <a:gd name="adj5" fmla="val 80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8" name="Круговая стрелка 7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5949458"/>
              <a:gd name="adj4" fmla="val 2063496"/>
              <a:gd name="adj5" fmla="val 805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9" name="Круговая стрелка 8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11349458"/>
              <a:gd name="adj4" fmla="val 7390217"/>
              <a:gd name="adj5" fmla="val 805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0" name="Круговая стрелка 9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16749458"/>
              <a:gd name="adj4" fmla="val 12927628"/>
              <a:gd name="adj5" fmla="val 80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3788191" y="2346346"/>
            <a:ext cx="13885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Планирование</a:t>
            </a: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6675913" y="2346346"/>
            <a:ext cx="15584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Проектирование</a:t>
            </a:r>
          </a:p>
        </p:txBody>
      </p:sp>
      <p:sp>
        <p:nvSpPr>
          <p:cNvPr id="13" name="TextBox 34"/>
          <p:cNvSpPr txBox="1">
            <a:spLocks noChangeArrowheads="1"/>
          </p:cNvSpPr>
          <p:nvPr/>
        </p:nvSpPr>
        <p:spPr bwMode="auto">
          <a:xfrm>
            <a:off x="6980006" y="2717464"/>
            <a:ext cx="1143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Реализация</a:t>
            </a: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6980423" y="4482369"/>
            <a:ext cx="94942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Контроль</a:t>
            </a: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4025546" y="4482369"/>
            <a:ext cx="7729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Анализ</a:t>
            </a:r>
          </a:p>
        </p:txBody>
      </p:sp>
      <p:sp>
        <p:nvSpPr>
          <p:cNvPr id="21" name="Круговая стрелка 20"/>
          <p:cNvSpPr/>
          <p:nvPr/>
        </p:nvSpPr>
        <p:spPr bwMode="auto">
          <a:xfrm rot="17126462" flipH="1">
            <a:off x="6869299" y="1908896"/>
            <a:ext cx="2860343" cy="2726261"/>
          </a:xfrm>
          <a:prstGeom prst="circularArrow">
            <a:avLst>
              <a:gd name="adj1" fmla="val 6902"/>
              <a:gd name="adj2" fmla="val 465342"/>
              <a:gd name="adj3" fmla="val 549458"/>
              <a:gd name="adj4" fmla="val 18163124"/>
              <a:gd name="adj5" fmla="val 805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2" name="Круговая стрелка 21"/>
          <p:cNvSpPr/>
          <p:nvPr/>
        </p:nvSpPr>
        <p:spPr bwMode="auto">
          <a:xfrm rot="17399971" flipH="1">
            <a:off x="3180324" y="1133257"/>
            <a:ext cx="2860343" cy="2726261"/>
          </a:xfrm>
          <a:prstGeom prst="circularArrow">
            <a:avLst>
              <a:gd name="adj1" fmla="val 6902"/>
              <a:gd name="adj2" fmla="val 465342"/>
              <a:gd name="adj3" fmla="val 549458"/>
              <a:gd name="adj4" fmla="val 18163124"/>
              <a:gd name="adj5" fmla="val 805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2324010" y="3272023"/>
            <a:ext cx="1367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Начальное</a:t>
            </a:r>
          </a:p>
          <a:p>
            <a:pPr algn="ctr"/>
            <a:r>
              <a:rPr lang="ru-RU" altLang="ru-RU" sz="1500" dirty="0"/>
              <a:t>планирование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7818697" y="3838034"/>
            <a:ext cx="1433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Развертывание</a:t>
            </a:r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1657007" y="5023002"/>
            <a:ext cx="27017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Цикл </a:t>
            </a:r>
            <a:r>
              <a:rPr lang="ru-RU" altLang="ru-RU" sz="1500" dirty="0" err="1"/>
              <a:t>Деминга</a:t>
            </a:r>
            <a:r>
              <a:rPr lang="ru-RU" altLang="ru-RU" sz="1500" dirty="0"/>
              <a:t> </a:t>
            </a:r>
            <a:r>
              <a:rPr lang="en-US" altLang="ru-RU" sz="1500" dirty="0"/>
              <a:t>(PDCA</a:t>
            </a:r>
            <a:r>
              <a:rPr lang="ru-RU" altLang="ru-RU" sz="1500" dirty="0"/>
              <a:t> =</a:t>
            </a:r>
            <a:r>
              <a:rPr lang="en-US" altLang="ru-RU" sz="1500" dirty="0"/>
              <a:t>&gt; OODA)</a:t>
            </a:r>
            <a:endParaRPr lang="ru-RU" altLang="ru-RU" sz="1500" dirty="0"/>
          </a:p>
        </p:txBody>
      </p:sp>
    </p:spTree>
    <p:extLst>
      <p:ext uri="{BB962C8B-B14F-4D97-AF65-F5344CB8AC3E}">
        <p14:creationId xmlns:p14="http://schemas.microsoft.com/office/powerpoint/2010/main" val="28956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3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Спиральная модель</a:t>
            </a:r>
          </a:p>
        </p:txBody>
      </p:sp>
      <p:sp>
        <p:nvSpPr>
          <p:cNvPr id="7" name="Круговая стрелка 6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549458"/>
              <a:gd name="adj4" fmla="val 18163124"/>
              <a:gd name="adj5" fmla="val 80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8" name="Круговая стрелка 7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5949458"/>
              <a:gd name="adj4" fmla="val 2063496"/>
              <a:gd name="adj5" fmla="val 805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9" name="Круговая стрелка 8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11349458"/>
              <a:gd name="adj4" fmla="val 7390217"/>
              <a:gd name="adj5" fmla="val 805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0" name="Круговая стрелка 9"/>
          <p:cNvSpPr/>
          <p:nvPr/>
        </p:nvSpPr>
        <p:spPr bwMode="auto">
          <a:xfrm rot="20073569">
            <a:off x="4468292" y="2300965"/>
            <a:ext cx="2726261" cy="2726261"/>
          </a:xfrm>
          <a:prstGeom prst="circularArrow">
            <a:avLst>
              <a:gd name="adj1" fmla="val 6902"/>
              <a:gd name="adj2" fmla="val 465342"/>
              <a:gd name="adj3" fmla="val 16749458"/>
              <a:gd name="adj4" fmla="val 12927628"/>
              <a:gd name="adj5" fmla="val 80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3788191" y="2346346"/>
            <a:ext cx="13885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Планирование</a:t>
            </a: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6675913" y="2346346"/>
            <a:ext cx="15584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Проектирование</a:t>
            </a:r>
          </a:p>
        </p:txBody>
      </p:sp>
      <p:sp>
        <p:nvSpPr>
          <p:cNvPr id="13" name="TextBox 34"/>
          <p:cNvSpPr txBox="1">
            <a:spLocks noChangeArrowheads="1"/>
          </p:cNvSpPr>
          <p:nvPr/>
        </p:nvSpPr>
        <p:spPr bwMode="auto">
          <a:xfrm>
            <a:off x="6980006" y="2717464"/>
            <a:ext cx="1143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Реализация</a:t>
            </a: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6980423" y="4482369"/>
            <a:ext cx="94942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/>
              <a:t>Контроль</a:t>
            </a: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4025546" y="4482369"/>
            <a:ext cx="7729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Анализ</a:t>
            </a:r>
          </a:p>
        </p:txBody>
      </p:sp>
      <p:sp>
        <p:nvSpPr>
          <p:cNvPr id="21" name="Круговая стрелка 20"/>
          <p:cNvSpPr/>
          <p:nvPr/>
        </p:nvSpPr>
        <p:spPr bwMode="auto">
          <a:xfrm rot="17126462" flipH="1">
            <a:off x="6869299" y="1908896"/>
            <a:ext cx="2860343" cy="2726261"/>
          </a:xfrm>
          <a:prstGeom prst="circularArrow">
            <a:avLst>
              <a:gd name="adj1" fmla="val 6902"/>
              <a:gd name="adj2" fmla="val 465342"/>
              <a:gd name="adj3" fmla="val 549458"/>
              <a:gd name="adj4" fmla="val 18163124"/>
              <a:gd name="adj5" fmla="val 805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2" name="Круговая стрелка 21"/>
          <p:cNvSpPr/>
          <p:nvPr/>
        </p:nvSpPr>
        <p:spPr bwMode="auto">
          <a:xfrm rot="17399971" flipH="1">
            <a:off x="3180324" y="1133257"/>
            <a:ext cx="2860343" cy="2726261"/>
          </a:xfrm>
          <a:prstGeom prst="circularArrow">
            <a:avLst>
              <a:gd name="adj1" fmla="val 6902"/>
              <a:gd name="adj2" fmla="val 465342"/>
              <a:gd name="adj3" fmla="val 549458"/>
              <a:gd name="adj4" fmla="val 18163124"/>
              <a:gd name="adj5" fmla="val 805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2324010" y="3272023"/>
            <a:ext cx="1367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Начальное</a:t>
            </a:r>
          </a:p>
          <a:p>
            <a:pPr algn="ctr"/>
            <a:r>
              <a:rPr lang="ru-RU" altLang="ru-RU" sz="1500" dirty="0"/>
              <a:t>планирование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7818697" y="3838034"/>
            <a:ext cx="1433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500" dirty="0"/>
              <a:t>Развертывание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794022" y="2672100"/>
            <a:ext cx="2062955" cy="1946483"/>
          </a:xfrm>
          <a:custGeom>
            <a:avLst/>
            <a:gdLst>
              <a:gd name="connsiteX0" fmla="*/ 602412 w 1619158"/>
              <a:gd name="connsiteY0" fmla="*/ 846979 h 1596211"/>
              <a:gd name="connsiteX1" fmla="*/ 625272 w 1619158"/>
              <a:gd name="connsiteY1" fmla="*/ 725059 h 1596211"/>
              <a:gd name="connsiteX2" fmla="*/ 792912 w 1619158"/>
              <a:gd name="connsiteY2" fmla="*/ 641239 h 1596211"/>
              <a:gd name="connsiteX3" fmla="*/ 998652 w 1619158"/>
              <a:gd name="connsiteY3" fmla="*/ 686959 h 1596211"/>
              <a:gd name="connsiteX4" fmla="*/ 1093902 w 1619158"/>
              <a:gd name="connsiteY4" fmla="*/ 858409 h 1596211"/>
              <a:gd name="connsiteX5" fmla="*/ 1082472 w 1619158"/>
              <a:gd name="connsiteY5" fmla="*/ 1102249 h 1596211"/>
              <a:gd name="connsiteX6" fmla="*/ 804342 w 1619158"/>
              <a:gd name="connsiteY6" fmla="*/ 1247029 h 1596211"/>
              <a:gd name="connsiteX7" fmla="*/ 503352 w 1619158"/>
              <a:gd name="connsiteY7" fmla="*/ 1167019 h 1596211"/>
              <a:gd name="connsiteX8" fmla="*/ 377622 w 1619158"/>
              <a:gd name="connsiteY8" fmla="*/ 858409 h 1596211"/>
              <a:gd name="connsiteX9" fmla="*/ 480492 w 1619158"/>
              <a:gd name="connsiteY9" fmla="*/ 591709 h 1596211"/>
              <a:gd name="connsiteX10" fmla="*/ 800532 w 1619158"/>
              <a:gd name="connsiteY10" fmla="*/ 450739 h 1596211"/>
              <a:gd name="connsiteX11" fmla="*/ 1139622 w 1619158"/>
              <a:gd name="connsiteY11" fmla="*/ 538369 h 1596211"/>
              <a:gd name="connsiteX12" fmla="*/ 1272972 w 1619158"/>
              <a:gd name="connsiteY12" fmla="*/ 778399 h 1596211"/>
              <a:gd name="connsiteX13" fmla="*/ 1276782 w 1619158"/>
              <a:gd name="connsiteY13" fmla="*/ 1067959 h 1596211"/>
              <a:gd name="connsiteX14" fmla="*/ 1200582 w 1619158"/>
              <a:gd name="connsiteY14" fmla="*/ 1300369 h 1596211"/>
              <a:gd name="connsiteX15" fmla="*/ 888162 w 1619158"/>
              <a:gd name="connsiteY15" fmla="*/ 1418479 h 1596211"/>
              <a:gd name="connsiteX16" fmla="*/ 575742 w 1619158"/>
              <a:gd name="connsiteY16" fmla="*/ 1407049 h 1596211"/>
              <a:gd name="connsiteX17" fmla="*/ 293802 w 1619158"/>
              <a:gd name="connsiteY17" fmla="*/ 1193689 h 1596211"/>
              <a:gd name="connsiteX18" fmla="*/ 190932 w 1619158"/>
              <a:gd name="connsiteY18" fmla="*/ 862219 h 1596211"/>
              <a:gd name="connsiteX19" fmla="*/ 255702 w 1619158"/>
              <a:gd name="connsiteY19" fmla="*/ 526939 h 1596211"/>
              <a:gd name="connsiteX20" fmla="*/ 507162 w 1619158"/>
              <a:gd name="connsiteY20" fmla="*/ 340249 h 1596211"/>
              <a:gd name="connsiteX21" fmla="*/ 800532 w 1619158"/>
              <a:gd name="connsiteY21" fmla="*/ 256429 h 1596211"/>
              <a:gd name="connsiteX22" fmla="*/ 1162482 w 1619158"/>
              <a:gd name="connsiteY22" fmla="*/ 340249 h 1596211"/>
              <a:gd name="connsiteX23" fmla="*/ 1398702 w 1619158"/>
              <a:gd name="connsiteY23" fmla="*/ 545989 h 1596211"/>
              <a:gd name="connsiteX24" fmla="*/ 1463472 w 1619158"/>
              <a:gd name="connsiteY24" fmla="*/ 778399 h 1596211"/>
              <a:gd name="connsiteX25" fmla="*/ 1463472 w 1619158"/>
              <a:gd name="connsiteY25" fmla="*/ 1048909 h 1596211"/>
              <a:gd name="connsiteX26" fmla="*/ 1391082 w 1619158"/>
              <a:gd name="connsiteY26" fmla="*/ 1346089 h 1596211"/>
              <a:gd name="connsiteX27" fmla="*/ 1181532 w 1619158"/>
              <a:gd name="connsiteY27" fmla="*/ 1513729 h 1596211"/>
              <a:gd name="connsiteX28" fmla="*/ 827202 w 1619158"/>
              <a:gd name="connsiteY28" fmla="*/ 1593739 h 1596211"/>
              <a:gd name="connsiteX29" fmla="*/ 510972 w 1619158"/>
              <a:gd name="connsiteY29" fmla="*/ 1555639 h 1596211"/>
              <a:gd name="connsiteX30" fmla="*/ 190932 w 1619158"/>
              <a:gd name="connsiteY30" fmla="*/ 1361329 h 1596211"/>
              <a:gd name="connsiteX31" fmla="*/ 11862 w 1619158"/>
              <a:gd name="connsiteY31" fmla="*/ 972709 h 1596211"/>
              <a:gd name="connsiteX32" fmla="*/ 38532 w 1619158"/>
              <a:gd name="connsiteY32" fmla="*/ 603139 h 1596211"/>
              <a:gd name="connsiteX33" fmla="*/ 213792 w 1619158"/>
              <a:gd name="connsiteY33" fmla="*/ 305959 h 1596211"/>
              <a:gd name="connsiteX34" fmla="*/ 697662 w 1619158"/>
              <a:gd name="connsiteY34" fmla="*/ 1159 h 1596211"/>
              <a:gd name="connsiteX35" fmla="*/ 1208202 w 1619158"/>
              <a:gd name="connsiteY35" fmla="*/ 210709 h 1596211"/>
              <a:gd name="connsiteX36" fmla="*/ 1471092 w 1619158"/>
              <a:gd name="connsiteY36" fmla="*/ 446929 h 1596211"/>
              <a:gd name="connsiteX37" fmla="*/ 1612062 w 1619158"/>
              <a:gd name="connsiteY37" fmla="*/ 877459 h 1596211"/>
              <a:gd name="connsiteX38" fmla="*/ 1585392 w 1619158"/>
              <a:gd name="connsiteY38" fmla="*/ 1243219 h 1596211"/>
              <a:gd name="connsiteX0" fmla="*/ 602412 w 1619158"/>
              <a:gd name="connsiteY0" fmla="*/ 760275 h 1509507"/>
              <a:gd name="connsiteX1" fmla="*/ 625272 w 1619158"/>
              <a:gd name="connsiteY1" fmla="*/ 638355 h 1509507"/>
              <a:gd name="connsiteX2" fmla="*/ 792912 w 1619158"/>
              <a:gd name="connsiteY2" fmla="*/ 554535 h 1509507"/>
              <a:gd name="connsiteX3" fmla="*/ 998652 w 1619158"/>
              <a:gd name="connsiteY3" fmla="*/ 600255 h 1509507"/>
              <a:gd name="connsiteX4" fmla="*/ 1093902 w 1619158"/>
              <a:gd name="connsiteY4" fmla="*/ 771705 h 1509507"/>
              <a:gd name="connsiteX5" fmla="*/ 1082472 w 1619158"/>
              <a:gd name="connsiteY5" fmla="*/ 1015545 h 1509507"/>
              <a:gd name="connsiteX6" fmla="*/ 804342 w 1619158"/>
              <a:gd name="connsiteY6" fmla="*/ 1160325 h 1509507"/>
              <a:gd name="connsiteX7" fmla="*/ 503352 w 1619158"/>
              <a:gd name="connsiteY7" fmla="*/ 1080315 h 1509507"/>
              <a:gd name="connsiteX8" fmla="*/ 377622 w 1619158"/>
              <a:gd name="connsiteY8" fmla="*/ 771705 h 1509507"/>
              <a:gd name="connsiteX9" fmla="*/ 480492 w 1619158"/>
              <a:gd name="connsiteY9" fmla="*/ 505005 h 1509507"/>
              <a:gd name="connsiteX10" fmla="*/ 800532 w 1619158"/>
              <a:gd name="connsiteY10" fmla="*/ 364035 h 1509507"/>
              <a:gd name="connsiteX11" fmla="*/ 1139622 w 1619158"/>
              <a:gd name="connsiteY11" fmla="*/ 451665 h 1509507"/>
              <a:gd name="connsiteX12" fmla="*/ 1272972 w 1619158"/>
              <a:gd name="connsiteY12" fmla="*/ 691695 h 1509507"/>
              <a:gd name="connsiteX13" fmla="*/ 1276782 w 1619158"/>
              <a:gd name="connsiteY13" fmla="*/ 981255 h 1509507"/>
              <a:gd name="connsiteX14" fmla="*/ 1200582 w 1619158"/>
              <a:gd name="connsiteY14" fmla="*/ 1213665 h 1509507"/>
              <a:gd name="connsiteX15" fmla="*/ 888162 w 1619158"/>
              <a:gd name="connsiteY15" fmla="*/ 1331775 h 1509507"/>
              <a:gd name="connsiteX16" fmla="*/ 575742 w 1619158"/>
              <a:gd name="connsiteY16" fmla="*/ 1320345 h 1509507"/>
              <a:gd name="connsiteX17" fmla="*/ 293802 w 1619158"/>
              <a:gd name="connsiteY17" fmla="*/ 1106985 h 1509507"/>
              <a:gd name="connsiteX18" fmla="*/ 190932 w 1619158"/>
              <a:gd name="connsiteY18" fmla="*/ 775515 h 1509507"/>
              <a:gd name="connsiteX19" fmla="*/ 255702 w 1619158"/>
              <a:gd name="connsiteY19" fmla="*/ 440235 h 1509507"/>
              <a:gd name="connsiteX20" fmla="*/ 507162 w 1619158"/>
              <a:gd name="connsiteY20" fmla="*/ 253545 h 1509507"/>
              <a:gd name="connsiteX21" fmla="*/ 800532 w 1619158"/>
              <a:gd name="connsiteY21" fmla="*/ 169725 h 1509507"/>
              <a:gd name="connsiteX22" fmla="*/ 1162482 w 1619158"/>
              <a:gd name="connsiteY22" fmla="*/ 253545 h 1509507"/>
              <a:gd name="connsiteX23" fmla="*/ 1398702 w 1619158"/>
              <a:gd name="connsiteY23" fmla="*/ 459285 h 1509507"/>
              <a:gd name="connsiteX24" fmla="*/ 1463472 w 1619158"/>
              <a:gd name="connsiteY24" fmla="*/ 691695 h 1509507"/>
              <a:gd name="connsiteX25" fmla="*/ 1463472 w 1619158"/>
              <a:gd name="connsiteY25" fmla="*/ 962205 h 1509507"/>
              <a:gd name="connsiteX26" fmla="*/ 1391082 w 1619158"/>
              <a:gd name="connsiteY26" fmla="*/ 1259385 h 1509507"/>
              <a:gd name="connsiteX27" fmla="*/ 1181532 w 1619158"/>
              <a:gd name="connsiteY27" fmla="*/ 1427025 h 1509507"/>
              <a:gd name="connsiteX28" fmla="*/ 827202 w 1619158"/>
              <a:gd name="connsiteY28" fmla="*/ 1507035 h 1509507"/>
              <a:gd name="connsiteX29" fmla="*/ 510972 w 1619158"/>
              <a:gd name="connsiteY29" fmla="*/ 1468935 h 1509507"/>
              <a:gd name="connsiteX30" fmla="*/ 190932 w 1619158"/>
              <a:gd name="connsiteY30" fmla="*/ 1274625 h 1509507"/>
              <a:gd name="connsiteX31" fmla="*/ 11862 w 1619158"/>
              <a:gd name="connsiteY31" fmla="*/ 886005 h 1509507"/>
              <a:gd name="connsiteX32" fmla="*/ 38532 w 1619158"/>
              <a:gd name="connsiteY32" fmla="*/ 516435 h 1509507"/>
              <a:gd name="connsiteX33" fmla="*/ 213792 w 1619158"/>
              <a:gd name="connsiteY33" fmla="*/ 219255 h 1509507"/>
              <a:gd name="connsiteX34" fmla="*/ 705282 w 1619158"/>
              <a:gd name="connsiteY34" fmla="*/ 2085 h 1509507"/>
              <a:gd name="connsiteX35" fmla="*/ 1208202 w 1619158"/>
              <a:gd name="connsiteY35" fmla="*/ 124005 h 1509507"/>
              <a:gd name="connsiteX36" fmla="*/ 1471092 w 1619158"/>
              <a:gd name="connsiteY36" fmla="*/ 360225 h 1509507"/>
              <a:gd name="connsiteX37" fmla="*/ 1612062 w 1619158"/>
              <a:gd name="connsiteY37" fmla="*/ 790755 h 1509507"/>
              <a:gd name="connsiteX38" fmla="*/ 1585392 w 1619158"/>
              <a:gd name="connsiteY38" fmla="*/ 1156515 h 1509507"/>
              <a:gd name="connsiteX0" fmla="*/ 602412 w 1619158"/>
              <a:gd name="connsiteY0" fmla="*/ 768984 h 1518216"/>
              <a:gd name="connsiteX1" fmla="*/ 625272 w 1619158"/>
              <a:gd name="connsiteY1" fmla="*/ 647064 h 1518216"/>
              <a:gd name="connsiteX2" fmla="*/ 792912 w 1619158"/>
              <a:gd name="connsiteY2" fmla="*/ 563244 h 1518216"/>
              <a:gd name="connsiteX3" fmla="*/ 998652 w 1619158"/>
              <a:gd name="connsiteY3" fmla="*/ 608964 h 1518216"/>
              <a:gd name="connsiteX4" fmla="*/ 1093902 w 1619158"/>
              <a:gd name="connsiteY4" fmla="*/ 780414 h 1518216"/>
              <a:gd name="connsiteX5" fmla="*/ 1082472 w 1619158"/>
              <a:gd name="connsiteY5" fmla="*/ 1024254 h 1518216"/>
              <a:gd name="connsiteX6" fmla="*/ 804342 w 1619158"/>
              <a:gd name="connsiteY6" fmla="*/ 1169034 h 1518216"/>
              <a:gd name="connsiteX7" fmla="*/ 503352 w 1619158"/>
              <a:gd name="connsiteY7" fmla="*/ 108902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55702 w 1619158"/>
              <a:gd name="connsiteY19" fmla="*/ 44894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25272 w 1619158"/>
              <a:gd name="connsiteY1" fmla="*/ 647064 h 1518216"/>
              <a:gd name="connsiteX2" fmla="*/ 792912 w 1619158"/>
              <a:gd name="connsiteY2" fmla="*/ 563244 h 1518216"/>
              <a:gd name="connsiteX3" fmla="*/ 998652 w 1619158"/>
              <a:gd name="connsiteY3" fmla="*/ 608964 h 1518216"/>
              <a:gd name="connsiteX4" fmla="*/ 1093902 w 1619158"/>
              <a:gd name="connsiteY4" fmla="*/ 780414 h 1518216"/>
              <a:gd name="connsiteX5" fmla="*/ 1082472 w 1619158"/>
              <a:gd name="connsiteY5" fmla="*/ 1024254 h 1518216"/>
              <a:gd name="connsiteX6" fmla="*/ 804342 w 1619158"/>
              <a:gd name="connsiteY6" fmla="*/ 1169034 h 1518216"/>
              <a:gd name="connsiteX7" fmla="*/ 503352 w 1619158"/>
              <a:gd name="connsiteY7" fmla="*/ 108902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98652 w 1619158"/>
              <a:gd name="connsiteY3" fmla="*/ 608964 h 1518216"/>
              <a:gd name="connsiteX4" fmla="*/ 1093902 w 1619158"/>
              <a:gd name="connsiteY4" fmla="*/ 780414 h 1518216"/>
              <a:gd name="connsiteX5" fmla="*/ 1082472 w 1619158"/>
              <a:gd name="connsiteY5" fmla="*/ 1024254 h 1518216"/>
              <a:gd name="connsiteX6" fmla="*/ 804342 w 1619158"/>
              <a:gd name="connsiteY6" fmla="*/ 1169034 h 1518216"/>
              <a:gd name="connsiteX7" fmla="*/ 503352 w 1619158"/>
              <a:gd name="connsiteY7" fmla="*/ 108902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79602 w 1619158"/>
              <a:gd name="connsiteY3" fmla="*/ 608964 h 1518216"/>
              <a:gd name="connsiteX4" fmla="*/ 1093902 w 1619158"/>
              <a:gd name="connsiteY4" fmla="*/ 780414 h 1518216"/>
              <a:gd name="connsiteX5" fmla="*/ 1082472 w 1619158"/>
              <a:gd name="connsiteY5" fmla="*/ 1024254 h 1518216"/>
              <a:gd name="connsiteX6" fmla="*/ 804342 w 1619158"/>
              <a:gd name="connsiteY6" fmla="*/ 1169034 h 1518216"/>
              <a:gd name="connsiteX7" fmla="*/ 503352 w 1619158"/>
              <a:gd name="connsiteY7" fmla="*/ 108902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79602 w 1619158"/>
              <a:gd name="connsiteY3" fmla="*/ 608964 h 1518216"/>
              <a:gd name="connsiteX4" fmla="*/ 1093902 w 1619158"/>
              <a:gd name="connsiteY4" fmla="*/ 780414 h 1518216"/>
              <a:gd name="connsiteX5" fmla="*/ 1044372 w 1619158"/>
              <a:gd name="connsiteY5" fmla="*/ 997584 h 1518216"/>
              <a:gd name="connsiteX6" fmla="*/ 804342 w 1619158"/>
              <a:gd name="connsiteY6" fmla="*/ 1169034 h 1518216"/>
              <a:gd name="connsiteX7" fmla="*/ 503352 w 1619158"/>
              <a:gd name="connsiteY7" fmla="*/ 108902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79602 w 1619158"/>
              <a:gd name="connsiteY3" fmla="*/ 608964 h 1518216"/>
              <a:gd name="connsiteX4" fmla="*/ 1093902 w 1619158"/>
              <a:gd name="connsiteY4" fmla="*/ 780414 h 1518216"/>
              <a:gd name="connsiteX5" fmla="*/ 1044372 w 1619158"/>
              <a:gd name="connsiteY5" fmla="*/ 997584 h 1518216"/>
              <a:gd name="connsiteX6" fmla="*/ 796722 w 1619158"/>
              <a:gd name="connsiteY6" fmla="*/ 1115694 h 1518216"/>
              <a:gd name="connsiteX7" fmla="*/ 503352 w 1619158"/>
              <a:gd name="connsiteY7" fmla="*/ 108902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79602 w 1619158"/>
              <a:gd name="connsiteY3" fmla="*/ 608964 h 1518216"/>
              <a:gd name="connsiteX4" fmla="*/ 1093902 w 1619158"/>
              <a:gd name="connsiteY4" fmla="*/ 780414 h 1518216"/>
              <a:gd name="connsiteX5" fmla="*/ 1044372 w 1619158"/>
              <a:gd name="connsiteY5" fmla="*/ 997584 h 1518216"/>
              <a:gd name="connsiteX6" fmla="*/ 796722 w 1619158"/>
              <a:gd name="connsiteY6" fmla="*/ 1115694 h 1518216"/>
              <a:gd name="connsiteX7" fmla="*/ 533832 w 1619158"/>
              <a:gd name="connsiteY7" fmla="*/ 108140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200582 w 1619158"/>
              <a:gd name="connsiteY14" fmla="*/ 122237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79602 w 1619158"/>
              <a:gd name="connsiteY3" fmla="*/ 608964 h 1518216"/>
              <a:gd name="connsiteX4" fmla="*/ 1093902 w 1619158"/>
              <a:gd name="connsiteY4" fmla="*/ 780414 h 1518216"/>
              <a:gd name="connsiteX5" fmla="*/ 1044372 w 1619158"/>
              <a:gd name="connsiteY5" fmla="*/ 997584 h 1518216"/>
              <a:gd name="connsiteX6" fmla="*/ 796722 w 1619158"/>
              <a:gd name="connsiteY6" fmla="*/ 1115694 h 1518216"/>
              <a:gd name="connsiteX7" fmla="*/ 533832 w 1619158"/>
              <a:gd name="connsiteY7" fmla="*/ 108140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162482 w 1619158"/>
              <a:gd name="connsiteY14" fmla="*/ 119951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91082 w 1619158"/>
              <a:gd name="connsiteY26" fmla="*/ 126809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216"/>
              <a:gd name="connsiteX1" fmla="*/ 648132 w 1619158"/>
              <a:gd name="connsiteY1" fmla="*/ 647064 h 1518216"/>
              <a:gd name="connsiteX2" fmla="*/ 792912 w 1619158"/>
              <a:gd name="connsiteY2" fmla="*/ 563244 h 1518216"/>
              <a:gd name="connsiteX3" fmla="*/ 979602 w 1619158"/>
              <a:gd name="connsiteY3" fmla="*/ 608964 h 1518216"/>
              <a:gd name="connsiteX4" fmla="*/ 1093902 w 1619158"/>
              <a:gd name="connsiteY4" fmla="*/ 780414 h 1518216"/>
              <a:gd name="connsiteX5" fmla="*/ 1044372 w 1619158"/>
              <a:gd name="connsiteY5" fmla="*/ 997584 h 1518216"/>
              <a:gd name="connsiteX6" fmla="*/ 796722 w 1619158"/>
              <a:gd name="connsiteY6" fmla="*/ 1115694 h 1518216"/>
              <a:gd name="connsiteX7" fmla="*/ 533832 w 1619158"/>
              <a:gd name="connsiteY7" fmla="*/ 1081404 h 1518216"/>
              <a:gd name="connsiteX8" fmla="*/ 377622 w 1619158"/>
              <a:gd name="connsiteY8" fmla="*/ 780414 h 1518216"/>
              <a:gd name="connsiteX9" fmla="*/ 480492 w 1619158"/>
              <a:gd name="connsiteY9" fmla="*/ 513714 h 1518216"/>
              <a:gd name="connsiteX10" fmla="*/ 800532 w 1619158"/>
              <a:gd name="connsiteY10" fmla="*/ 372744 h 1518216"/>
              <a:gd name="connsiteX11" fmla="*/ 1139622 w 1619158"/>
              <a:gd name="connsiteY11" fmla="*/ 460374 h 1518216"/>
              <a:gd name="connsiteX12" fmla="*/ 1272972 w 1619158"/>
              <a:gd name="connsiteY12" fmla="*/ 700404 h 1518216"/>
              <a:gd name="connsiteX13" fmla="*/ 1276782 w 1619158"/>
              <a:gd name="connsiteY13" fmla="*/ 989964 h 1518216"/>
              <a:gd name="connsiteX14" fmla="*/ 1162482 w 1619158"/>
              <a:gd name="connsiteY14" fmla="*/ 1199514 h 1518216"/>
              <a:gd name="connsiteX15" fmla="*/ 888162 w 1619158"/>
              <a:gd name="connsiteY15" fmla="*/ 1340484 h 1518216"/>
              <a:gd name="connsiteX16" fmla="*/ 575742 w 1619158"/>
              <a:gd name="connsiteY16" fmla="*/ 1329054 h 1518216"/>
              <a:gd name="connsiteX17" fmla="*/ 293802 w 1619158"/>
              <a:gd name="connsiteY17" fmla="*/ 1115694 h 1518216"/>
              <a:gd name="connsiteX18" fmla="*/ 190932 w 1619158"/>
              <a:gd name="connsiteY18" fmla="*/ 784224 h 1518216"/>
              <a:gd name="connsiteX19" fmla="*/ 286182 w 1619158"/>
              <a:gd name="connsiteY19" fmla="*/ 452754 h 1518216"/>
              <a:gd name="connsiteX20" fmla="*/ 507162 w 1619158"/>
              <a:gd name="connsiteY20" fmla="*/ 262254 h 1518216"/>
              <a:gd name="connsiteX21" fmla="*/ 800532 w 1619158"/>
              <a:gd name="connsiteY21" fmla="*/ 178434 h 1518216"/>
              <a:gd name="connsiteX22" fmla="*/ 1162482 w 1619158"/>
              <a:gd name="connsiteY22" fmla="*/ 262254 h 1518216"/>
              <a:gd name="connsiteX23" fmla="*/ 1398702 w 1619158"/>
              <a:gd name="connsiteY23" fmla="*/ 467994 h 1518216"/>
              <a:gd name="connsiteX24" fmla="*/ 1463472 w 1619158"/>
              <a:gd name="connsiteY24" fmla="*/ 700404 h 1518216"/>
              <a:gd name="connsiteX25" fmla="*/ 1463472 w 1619158"/>
              <a:gd name="connsiteY25" fmla="*/ 970914 h 1518216"/>
              <a:gd name="connsiteX26" fmla="*/ 1383462 w 1619158"/>
              <a:gd name="connsiteY26" fmla="*/ 1218564 h 1518216"/>
              <a:gd name="connsiteX27" fmla="*/ 1181532 w 1619158"/>
              <a:gd name="connsiteY27" fmla="*/ 1435734 h 1518216"/>
              <a:gd name="connsiteX28" fmla="*/ 827202 w 1619158"/>
              <a:gd name="connsiteY28" fmla="*/ 1515744 h 1518216"/>
              <a:gd name="connsiteX29" fmla="*/ 510972 w 1619158"/>
              <a:gd name="connsiteY29" fmla="*/ 1477644 h 1518216"/>
              <a:gd name="connsiteX30" fmla="*/ 190932 w 1619158"/>
              <a:gd name="connsiteY30" fmla="*/ 1283334 h 1518216"/>
              <a:gd name="connsiteX31" fmla="*/ 11862 w 1619158"/>
              <a:gd name="connsiteY31" fmla="*/ 894714 h 1518216"/>
              <a:gd name="connsiteX32" fmla="*/ 38532 w 1619158"/>
              <a:gd name="connsiteY32" fmla="*/ 525144 h 1518216"/>
              <a:gd name="connsiteX33" fmla="*/ 213792 w 1619158"/>
              <a:gd name="connsiteY33" fmla="*/ 227964 h 1518216"/>
              <a:gd name="connsiteX34" fmla="*/ 705282 w 1619158"/>
              <a:gd name="connsiteY34" fmla="*/ 10794 h 1518216"/>
              <a:gd name="connsiteX35" fmla="*/ 1173912 w 1619158"/>
              <a:gd name="connsiteY35" fmla="*/ 67944 h 1518216"/>
              <a:gd name="connsiteX36" fmla="*/ 1471092 w 1619158"/>
              <a:gd name="connsiteY36" fmla="*/ 368934 h 1518216"/>
              <a:gd name="connsiteX37" fmla="*/ 1612062 w 1619158"/>
              <a:gd name="connsiteY37" fmla="*/ 799464 h 1518216"/>
              <a:gd name="connsiteX38" fmla="*/ 1585392 w 1619158"/>
              <a:gd name="connsiteY38" fmla="*/ 1165224 h 1518216"/>
              <a:gd name="connsiteX0" fmla="*/ 602412 w 1619158"/>
              <a:gd name="connsiteY0" fmla="*/ 768984 h 1518998"/>
              <a:gd name="connsiteX1" fmla="*/ 648132 w 1619158"/>
              <a:gd name="connsiteY1" fmla="*/ 647064 h 1518998"/>
              <a:gd name="connsiteX2" fmla="*/ 792912 w 1619158"/>
              <a:gd name="connsiteY2" fmla="*/ 563244 h 1518998"/>
              <a:gd name="connsiteX3" fmla="*/ 979602 w 1619158"/>
              <a:gd name="connsiteY3" fmla="*/ 608964 h 1518998"/>
              <a:gd name="connsiteX4" fmla="*/ 1093902 w 1619158"/>
              <a:gd name="connsiteY4" fmla="*/ 780414 h 1518998"/>
              <a:gd name="connsiteX5" fmla="*/ 1044372 w 1619158"/>
              <a:gd name="connsiteY5" fmla="*/ 997584 h 1518998"/>
              <a:gd name="connsiteX6" fmla="*/ 796722 w 1619158"/>
              <a:gd name="connsiteY6" fmla="*/ 1115694 h 1518998"/>
              <a:gd name="connsiteX7" fmla="*/ 533832 w 1619158"/>
              <a:gd name="connsiteY7" fmla="*/ 1081404 h 1518998"/>
              <a:gd name="connsiteX8" fmla="*/ 377622 w 1619158"/>
              <a:gd name="connsiteY8" fmla="*/ 780414 h 1518998"/>
              <a:gd name="connsiteX9" fmla="*/ 480492 w 1619158"/>
              <a:gd name="connsiteY9" fmla="*/ 513714 h 1518998"/>
              <a:gd name="connsiteX10" fmla="*/ 800532 w 1619158"/>
              <a:gd name="connsiteY10" fmla="*/ 372744 h 1518998"/>
              <a:gd name="connsiteX11" fmla="*/ 1139622 w 1619158"/>
              <a:gd name="connsiteY11" fmla="*/ 460374 h 1518998"/>
              <a:gd name="connsiteX12" fmla="*/ 1272972 w 1619158"/>
              <a:gd name="connsiteY12" fmla="*/ 700404 h 1518998"/>
              <a:gd name="connsiteX13" fmla="*/ 1276782 w 1619158"/>
              <a:gd name="connsiteY13" fmla="*/ 989964 h 1518998"/>
              <a:gd name="connsiteX14" fmla="*/ 1162482 w 1619158"/>
              <a:gd name="connsiteY14" fmla="*/ 1199514 h 1518998"/>
              <a:gd name="connsiteX15" fmla="*/ 888162 w 1619158"/>
              <a:gd name="connsiteY15" fmla="*/ 1340484 h 1518998"/>
              <a:gd name="connsiteX16" fmla="*/ 575742 w 1619158"/>
              <a:gd name="connsiteY16" fmla="*/ 1329054 h 1518998"/>
              <a:gd name="connsiteX17" fmla="*/ 293802 w 1619158"/>
              <a:gd name="connsiteY17" fmla="*/ 1115694 h 1518998"/>
              <a:gd name="connsiteX18" fmla="*/ 190932 w 1619158"/>
              <a:gd name="connsiteY18" fmla="*/ 784224 h 1518998"/>
              <a:gd name="connsiteX19" fmla="*/ 286182 w 1619158"/>
              <a:gd name="connsiteY19" fmla="*/ 452754 h 1518998"/>
              <a:gd name="connsiteX20" fmla="*/ 507162 w 1619158"/>
              <a:gd name="connsiteY20" fmla="*/ 262254 h 1518998"/>
              <a:gd name="connsiteX21" fmla="*/ 800532 w 1619158"/>
              <a:gd name="connsiteY21" fmla="*/ 178434 h 1518998"/>
              <a:gd name="connsiteX22" fmla="*/ 1162482 w 1619158"/>
              <a:gd name="connsiteY22" fmla="*/ 262254 h 1518998"/>
              <a:gd name="connsiteX23" fmla="*/ 1398702 w 1619158"/>
              <a:gd name="connsiteY23" fmla="*/ 467994 h 1518998"/>
              <a:gd name="connsiteX24" fmla="*/ 1463472 w 1619158"/>
              <a:gd name="connsiteY24" fmla="*/ 700404 h 1518998"/>
              <a:gd name="connsiteX25" fmla="*/ 1463472 w 1619158"/>
              <a:gd name="connsiteY25" fmla="*/ 970914 h 1518998"/>
              <a:gd name="connsiteX26" fmla="*/ 1383462 w 1619158"/>
              <a:gd name="connsiteY26" fmla="*/ 1218564 h 1518998"/>
              <a:gd name="connsiteX27" fmla="*/ 1170102 w 1619158"/>
              <a:gd name="connsiteY27" fmla="*/ 1424304 h 1518998"/>
              <a:gd name="connsiteX28" fmla="*/ 827202 w 1619158"/>
              <a:gd name="connsiteY28" fmla="*/ 1515744 h 1518998"/>
              <a:gd name="connsiteX29" fmla="*/ 510972 w 1619158"/>
              <a:gd name="connsiteY29" fmla="*/ 1477644 h 1518998"/>
              <a:gd name="connsiteX30" fmla="*/ 190932 w 1619158"/>
              <a:gd name="connsiteY30" fmla="*/ 1283334 h 1518998"/>
              <a:gd name="connsiteX31" fmla="*/ 11862 w 1619158"/>
              <a:gd name="connsiteY31" fmla="*/ 894714 h 1518998"/>
              <a:gd name="connsiteX32" fmla="*/ 38532 w 1619158"/>
              <a:gd name="connsiteY32" fmla="*/ 525144 h 1518998"/>
              <a:gd name="connsiteX33" fmla="*/ 213792 w 1619158"/>
              <a:gd name="connsiteY33" fmla="*/ 227964 h 1518998"/>
              <a:gd name="connsiteX34" fmla="*/ 705282 w 1619158"/>
              <a:gd name="connsiteY34" fmla="*/ 10794 h 1518998"/>
              <a:gd name="connsiteX35" fmla="*/ 1173912 w 1619158"/>
              <a:gd name="connsiteY35" fmla="*/ 67944 h 1518998"/>
              <a:gd name="connsiteX36" fmla="*/ 1471092 w 1619158"/>
              <a:gd name="connsiteY36" fmla="*/ 368934 h 1518998"/>
              <a:gd name="connsiteX37" fmla="*/ 1612062 w 1619158"/>
              <a:gd name="connsiteY37" fmla="*/ 799464 h 1518998"/>
              <a:gd name="connsiteX38" fmla="*/ 1585392 w 1619158"/>
              <a:gd name="connsiteY38" fmla="*/ 1165224 h 1518998"/>
              <a:gd name="connsiteX0" fmla="*/ 602412 w 1619158"/>
              <a:gd name="connsiteY0" fmla="*/ 768984 h 1518998"/>
              <a:gd name="connsiteX1" fmla="*/ 648132 w 1619158"/>
              <a:gd name="connsiteY1" fmla="*/ 647064 h 1518998"/>
              <a:gd name="connsiteX2" fmla="*/ 792912 w 1619158"/>
              <a:gd name="connsiteY2" fmla="*/ 563244 h 1518998"/>
              <a:gd name="connsiteX3" fmla="*/ 979602 w 1619158"/>
              <a:gd name="connsiteY3" fmla="*/ 608964 h 1518998"/>
              <a:gd name="connsiteX4" fmla="*/ 1093902 w 1619158"/>
              <a:gd name="connsiteY4" fmla="*/ 780414 h 1518998"/>
              <a:gd name="connsiteX5" fmla="*/ 1044372 w 1619158"/>
              <a:gd name="connsiteY5" fmla="*/ 997584 h 1518998"/>
              <a:gd name="connsiteX6" fmla="*/ 796722 w 1619158"/>
              <a:gd name="connsiteY6" fmla="*/ 1115694 h 1518998"/>
              <a:gd name="connsiteX7" fmla="*/ 533832 w 1619158"/>
              <a:gd name="connsiteY7" fmla="*/ 1081404 h 1518998"/>
              <a:gd name="connsiteX8" fmla="*/ 377622 w 1619158"/>
              <a:gd name="connsiteY8" fmla="*/ 780414 h 1518998"/>
              <a:gd name="connsiteX9" fmla="*/ 480492 w 1619158"/>
              <a:gd name="connsiteY9" fmla="*/ 513714 h 1518998"/>
              <a:gd name="connsiteX10" fmla="*/ 800532 w 1619158"/>
              <a:gd name="connsiteY10" fmla="*/ 372744 h 1518998"/>
              <a:gd name="connsiteX11" fmla="*/ 1139622 w 1619158"/>
              <a:gd name="connsiteY11" fmla="*/ 460374 h 1518998"/>
              <a:gd name="connsiteX12" fmla="*/ 1272972 w 1619158"/>
              <a:gd name="connsiteY12" fmla="*/ 700404 h 1518998"/>
              <a:gd name="connsiteX13" fmla="*/ 1276782 w 1619158"/>
              <a:gd name="connsiteY13" fmla="*/ 989964 h 1518998"/>
              <a:gd name="connsiteX14" fmla="*/ 1162482 w 1619158"/>
              <a:gd name="connsiteY14" fmla="*/ 1199514 h 1518998"/>
              <a:gd name="connsiteX15" fmla="*/ 888162 w 1619158"/>
              <a:gd name="connsiteY15" fmla="*/ 1340484 h 1518998"/>
              <a:gd name="connsiteX16" fmla="*/ 575742 w 1619158"/>
              <a:gd name="connsiteY16" fmla="*/ 1329054 h 1518998"/>
              <a:gd name="connsiteX17" fmla="*/ 293802 w 1619158"/>
              <a:gd name="connsiteY17" fmla="*/ 1115694 h 1518998"/>
              <a:gd name="connsiteX18" fmla="*/ 190932 w 1619158"/>
              <a:gd name="connsiteY18" fmla="*/ 784224 h 1518998"/>
              <a:gd name="connsiteX19" fmla="*/ 286182 w 1619158"/>
              <a:gd name="connsiteY19" fmla="*/ 452754 h 1518998"/>
              <a:gd name="connsiteX20" fmla="*/ 507162 w 1619158"/>
              <a:gd name="connsiteY20" fmla="*/ 262254 h 1518998"/>
              <a:gd name="connsiteX21" fmla="*/ 800532 w 1619158"/>
              <a:gd name="connsiteY21" fmla="*/ 178434 h 1518998"/>
              <a:gd name="connsiteX22" fmla="*/ 1162482 w 1619158"/>
              <a:gd name="connsiteY22" fmla="*/ 262254 h 1518998"/>
              <a:gd name="connsiteX23" fmla="*/ 1398702 w 1619158"/>
              <a:gd name="connsiteY23" fmla="*/ 467994 h 1518998"/>
              <a:gd name="connsiteX24" fmla="*/ 1471092 w 1619158"/>
              <a:gd name="connsiteY24" fmla="*/ 734694 h 1518998"/>
              <a:gd name="connsiteX25" fmla="*/ 1463472 w 1619158"/>
              <a:gd name="connsiteY25" fmla="*/ 970914 h 1518998"/>
              <a:gd name="connsiteX26" fmla="*/ 1383462 w 1619158"/>
              <a:gd name="connsiteY26" fmla="*/ 1218564 h 1518998"/>
              <a:gd name="connsiteX27" fmla="*/ 1170102 w 1619158"/>
              <a:gd name="connsiteY27" fmla="*/ 1424304 h 1518998"/>
              <a:gd name="connsiteX28" fmla="*/ 827202 w 1619158"/>
              <a:gd name="connsiteY28" fmla="*/ 1515744 h 1518998"/>
              <a:gd name="connsiteX29" fmla="*/ 510972 w 1619158"/>
              <a:gd name="connsiteY29" fmla="*/ 1477644 h 1518998"/>
              <a:gd name="connsiteX30" fmla="*/ 190932 w 1619158"/>
              <a:gd name="connsiteY30" fmla="*/ 1283334 h 1518998"/>
              <a:gd name="connsiteX31" fmla="*/ 11862 w 1619158"/>
              <a:gd name="connsiteY31" fmla="*/ 894714 h 1518998"/>
              <a:gd name="connsiteX32" fmla="*/ 38532 w 1619158"/>
              <a:gd name="connsiteY32" fmla="*/ 525144 h 1518998"/>
              <a:gd name="connsiteX33" fmla="*/ 213792 w 1619158"/>
              <a:gd name="connsiteY33" fmla="*/ 227964 h 1518998"/>
              <a:gd name="connsiteX34" fmla="*/ 705282 w 1619158"/>
              <a:gd name="connsiteY34" fmla="*/ 10794 h 1518998"/>
              <a:gd name="connsiteX35" fmla="*/ 1173912 w 1619158"/>
              <a:gd name="connsiteY35" fmla="*/ 67944 h 1518998"/>
              <a:gd name="connsiteX36" fmla="*/ 1471092 w 1619158"/>
              <a:gd name="connsiteY36" fmla="*/ 368934 h 1518998"/>
              <a:gd name="connsiteX37" fmla="*/ 1612062 w 1619158"/>
              <a:gd name="connsiteY37" fmla="*/ 799464 h 1518998"/>
              <a:gd name="connsiteX38" fmla="*/ 1585392 w 1619158"/>
              <a:gd name="connsiteY38" fmla="*/ 1165224 h 1518998"/>
              <a:gd name="connsiteX0" fmla="*/ 602412 w 1617004"/>
              <a:gd name="connsiteY0" fmla="*/ 768882 h 1518896"/>
              <a:gd name="connsiteX1" fmla="*/ 648132 w 1617004"/>
              <a:gd name="connsiteY1" fmla="*/ 646962 h 1518896"/>
              <a:gd name="connsiteX2" fmla="*/ 792912 w 1617004"/>
              <a:gd name="connsiteY2" fmla="*/ 563142 h 1518896"/>
              <a:gd name="connsiteX3" fmla="*/ 979602 w 1617004"/>
              <a:gd name="connsiteY3" fmla="*/ 608862 h 1518896"/>
              <a:gd name="connsiteX4" fmla="*/ 1093902 w 1617004"/>
              <a:gd name="connsiteY4" fmla="*/ 780312 h 1518896"/>
              <a:gd name="connsiteX5" fmla="*/ 1044372 w 1617004"/>
              <a:gd name="connsiteY5" fmla="*/ 997482 h 1518896"/>
              <a:gd name="connsiteX6" fmla="*/ 796722 w 1617004"/>
              <a:gd name="connsiteY6" fmla="*/ 1115592 h 1518896"/>
              <a:gd name="connsiteX7" fmla="*/ 533832 w 1617004"/>
              <a:gd name="connsiteY7" fmla="*/ 1081302 h 1518896"/>
              <a:gd name="connsiteX8" fmla="*/ 377622 w 1617004"/>
              <a:gd name="connsiteY8" fmla="*/ 780312 h 1518896"/>
              <a:gd name="connsiteX9" fmla="*/ 480492 w 1617004"/>
              <a:gd name="connsiteY9" fmla="*/ 513612 h 1518896"/>
              <a:gd name="connsiteX10" fmla="*/ 800532 w 1617004"/>
              <a:gd name="connsiteY10" fmla="*/ 372642 h 1518896"/>
              <a:gd name="connsiteX11" fmla="*/ 1139622 w 1617004"/>
              <a:gd name="connsiteY11" fmla="*/ 460272 h 1518896"/>
              <a:gd name="connsiteX12" fmla="*/ 1272972 w 1617004"/>
              <a:gd name="connsiteY12" fmla="*/ 700302 h 1518896"/>
              <a:gd name="connsiteX13" fmla="*/ 1276782 w 1617004"/>
              <a:gd name="connsiteY13" fmla="*/ 989862 h 1518896"/>
              <a:gd name="connsiteX14" fmla="*/ 1162482 w 1617004"/>
              <a:gd name="connsiteY14" fmla="*/ 1199412 h 1518896"/>
              <a:gd name="connsiteX15" fmla="*/ 888162 w 1617004"/>
              <a:gd name="connsiteY15" fmla="*/ 1340382 h 1518896"/>
              <a:gd name="connsiteX16" fmla="*/ 575742 w 1617004"/>
              <a:gd name="connsiteY16" fmla="*/ 1328952 h 1518896"/>
              <a:gd name="connsiteX17" fmla="*/ 293802 w 1617004"/>
              <a:gd name="connsiteY17" fmla="*/ 1115592 h 1518896"/>
              <a:gd name="connsiteX18" fmla="*/ 190932 w 1617004"/>
              <a:gd name="connsiteY18" fmla="*/ 784122 h 1518896"/>
              <a:gd name="connsiteX19" fmla="*/ 286182 w 1617004"/>
              <a:gd name="connsiteY19" fmla="*/ 452652 h 1518896"/>
              <a:gd name="connsiteX20" fmla="*/ 507162 w 1617004"/>
              <a:gd name="connsiteY20" fmla="*/ 262152 h 1518896"/>
              <a:gd name="connsiteX21" fmla="*/ 800532 w 1617004"/>
              <a:gd name="connsiteY21" fmla="*/ 178332 h 1518896"/>
              <a:gd name="connsiteX22" fmla="*/ 1162482 w 1617004"/>
              <a:gd name="connsiteY22" fmla="*/ 262152 h 1518896"/>
              <a:gd name="connsiteX23" fmla="*/ 1398702 w 1617004"/>
              <a:gd name="connsiteY23" fmla="*/ 467892 h 1518896"/>
              <a:gd name="connsiteX24" fmla="*/ 1471092 w 1617004"/>
              <a:gd name="connsiteY24" fmla="*/ 734592 h 1518896"/>
              <a:gd name="connsiteX25" fmla="*/ 1463472 w 1617004"/>
              <a:gd name="connsiteY25" fmla="*/ 970812 h 1518896"/>
              <a:gd name="connsiteX26" fmla="*/ 1383462 w 1617004"/>
              <a:gd name="connsiteY26" fmla="*/ 1218462 h 1518896"/>
              <a:gd name="connsiteX27" fmla="*/ 1170102 w 1617004"/>
              <a:gd name="connsiteY27" fmla="*/ 1424202 h 1518896"/>
              <a:gd name="connsiteX28" fmla="*/ 827202 w 1617004"/>
              <a:gd name="connsiteY28" fmla="*/ 1515642 h 1518896"/>
              <a:gd name="connsiteX29" fmla="*/ 510972 w 1617004"/>
              <a:gd name="connsiteY29" fmla="*/ 1477542 h 1518896"/>
              <a:gd name="connsiteX30" fmla="*/ 190932 w 1617004"/>
              <a:gd name="connsiteY30" fmla="*/ 1283232 h 1518896"/>
              <a:gd name="connsiteX31" fmla="*/ 11862 w 1617004"/>
              <a:gd name="connsiteY31" fmla="*/ 894612 h 1518896"/>
              <a:gd name="connsiteX32" fmla="*/ 38532 w 1617004"/>
              <a:gd name="connsiteY32" fmla="*/ 525042 h 1518896"/>
              <a:gd name="connsiteX33" fmla="*/ 213792 w 1617004"/>
              <a:gd name="connsiteY33" fmla="*/ 227862 h 1518896"/>
              <a:gd name="connsiteX34" fmla="*/ 705282 w 1617004"/>
              <a:gd name="connsiteY34" fmla="*/ 10692 h 1518896"/>
              <a:gd name="connsiteX35" fmla="*/ 1173912 w 1617004"/>
              <a:gd name="connsiteY35" fmla="*/ 67842 h 1518896"/>
              <a:gd name="connsiteX36" fmla="*/ 1501572 w 1617004"/>
              <a:gd name="connsiteY36" fmla="*/ 365022 h 1518896"/>
              <a:gd name="connsiteX37" fmla="*/ 1612062 w 1617004"/>
              <a:gd name="connsiteY37" fmla="*/ 799362 h 1518896"/>
              <a:gd name="connsiteX38" fmla="*/ 1585392 w 1617004"/>
              <a:gd name="connsiteY38" fmla="*/ 1165122 h 1518896"/>
              <a:gd name="connsiteX0" fmla="*/ 602412 w 1656065"/>
              <a:gd name="connsiteY0" fmla="*/ 768882 h 1518896"/>
              <a:gd name="connsiteX1" fmla="*/ 648132 w 1656065"/>
              <a:gd name="connsiteY1" fmla="*/ 646962 h 1518896"/>
              <a:gd name="connsiteX2" fmla="*/ 792912 w 1656065"/>
              <a:gd name="connsiteY2" fmla="*/ 563142 h 1518896"/>
              <a:gd name="connsiteX3" fmla="*/ 979602 w 1656065"/>
              <a:gd name="connsiteY3" fmla="*/ 608862 h 1518896"/>
              <a:gd name="connsiteX4" fmla="*/ 1093902 w 1656065"/>
              <a:gd name="connsiteY4" fmla="*/ 780312 h 1518896"/>
              <a:gd name="connsiteX5" fmla="*/ 1044372 w 1656065"/>
              <a:gd name="connsiteY5" fmla="*/ 997482 h 1518896"/>
              <a:gd name="connsiteX6" fmla="*/ 796722 w 1656065"/>
              <a:gd name="connsiteY6" fmla="*/ 1115592 h 1518896"/>
              <a:gd name="connsiteX7" fmla="*/ 533832 w 1656065"/>
              <a:gd name="connsiteY7" fmla="*/ 1081302 h 1518896"/>
              <a:gd name="connsiteX8" fmla="*/ 377622 w 1656065"/>
              <a:gd name="connsiteY8" fmla="*/ 780312 h 1518896"/>
              <a:gd name="connsiteX9" fmla="*/ 480492 w 1656065"/>
              <a:gd name="connsiteY9" fmla="*/ 513612 h 1518896"/>
              <a:gd name="connsiteX10" fmla="*/ 800532 w 1656065"/>
              <a:gd name="connsiteY10" fmla="*/ 372642 h 1518896"/>
              <a:gd name="connsiteX11" fmla="*/ 1139622 w 1656065"/>
              <a:gd name="connsiteY11" fmla="*/ 460272 h 1518896"/>
              <a:gd name="connsiteX12" fmla="*/ 1272972 w 1656065"/>
              <a:gd name="connsiteY12" fmla="*/ 700302 h 1518896"/>
              <a:gd name="connsiteX13" fmla="*/ 1276782 w 1656065"/>
              <a:gd name="connsiteY13" fmla="*/ 989862 h 1518896"/>
              <a:gd name="connsiteX14" fmla="*/ 1162482 w 1656065"/>
              <a:gd name="connsiteY14" fmla="*/ 1199412 h 1518896"/>
              <a:gd name="connsiteX15" fmla="*/ 888162 w 1656065"/>
              <a:gd name="connsiteY15" fmla="*/ 1340382 h 1518896"/>
              <a:gd name="connsiteX16" fmla="*/ 575742 w 1656065"/>
              <a:gd name="connsiteY16" fmla="*/ 1328952 h 1518896"/>
              <a:gd name="connsiteX17" fmla="*/ 293802 w 1656065"/>
              <a:gd name="connsiteY17" fmla="*/ 1115592 h 1518896"/>
              <a:gd name="connsiteX18" fmla="*/ 190932 w 1656065"/>
              <a:gd name="connsiteY18" fmla="*/ 784122 h 1518896"/>
              <a:gd name="connsiteX19" fmla="*/ 286182 w 1656065"/>
              <a:gd name="connsiteY19" fmla="*/ 452652 h 1518896"/>
              <a:gd name="connsiteX20" fmla="*/ 507162 w 1656065"/>
              <a:gd name="connsiteY20" fmla="*/ 262152 h 1518896"/>
              <a:gd name="connsiteX21" fmla="*/ 800532 w 1656065"/>
              <a:gd name="connsiteY21" fmla="*/ 178332 h 1518896"/>
              <a:gd name="connsiteX22" fmla="*/ 1162482 w 1656065"/>
              <a:gd name="connsiteY22" fmla="*/ 262152 h 1518896"/>
              <a:gd name="connsiteX23" fmla="*/ 1398702 w 1656065"/>
              <a:gd name="connsiteY23" fmla="*/ 467892 h 1518896"/>
              <a:gd name="connsiteX24" fmla="*/ 1471092 w 1656065"/>
              <a:gd name="connsiteY24" fmla="*/ 734592 h 1518896"/>
              <a:gd name="connsiteX25" fmla="*/ 1463472 w 1656065"/>
              <a:gd name="connsiteY25" fmla="*/ 970812 h 1518896"/>
              <a:gd name="connsiteX26" fmla="*/ 1383462 w 1656065"/>
              <a:gd name="connsiteY26" fmla="*/ 1218462 h 1518896"/>
              <a:gd name="connsiteX27" fmla="*/ 1170102 w 1656065"/>
              <a:gd name="connsiteY27" fmla="*/ 1424202 h 1518896"/>
              <a:gd name="connsiteX28" fmla="*/ 827202 w 1656065"/>
              <a:gd name="connsiteY28" fmla="*/ 1515642 h 1518896"/>
              <a:gd name="connsiteX29" fmla="*/ 510972 w 1656065"/>
              <a:gd name="connsiteY29" fmla="*/ 1477542 h 1518896"/>
              <a:gd name="connsiteX30" fmla="*/ 190932 w 1656065"/>
              <a:gd name="connsiteY30" fmla="*/ 1283232 h 1518896"/>
              <a:gd name="connsiteX31" fmla="*/ 11862 w 1656065"/>
              <a:gd name="connsiteY31" fmla="*/ 894612 h 1518896"/>
              <a:gd name="connsiteX32" fmla="*/ 38532 w 1656065"/>
              <a:gd name="connsiteY32" fmla="*/ 525042 h 1518896"/>
              <a:gd name="connsiteX33" fmla="*/ 213792 w 1656065"/>
              <a:gd name="connsiteY33" fmla="*/ 227862 h 1518896"/>
              <a:gd name="connsiteX34" fmla="*/ 705282 w 1656065"/>
              <a:gd name="connsiteY34" fmla="*/ 10692 h 1518896"/>
              <a:gd name="connsiteX35" fmla="*/ 1173912 w 1656065"/>
              <a:gd name="connsiteY35" fmla="*/ 67842 h 1518896"/>
              <a:gd name="connsiteX36" fmla="*/ 1501572 w 1656065"/>
              <a:gd name="connsiteY36" fmla="*/ 365022 h 1518896"/>
              <a:gd name="connsiteX37" fmla="*/ 1653972 w 1656065"/>
              <a:gd name="connsiteY37" fmla="*/ 791742 h 1518896"/>
              <a:gd name="connsiteX38" fmla="*/ 1585392 w 1656065"/>
              <a:gd name="connsiteY38" fmla="*/ 1165122 h 1518896"/>
              <a:gd name="connsiteX0" fmla="*/ 602412 w 1656065"/>
              <a:gd name="connsiteY0" fmla="*/ 789008 h 1539022"/>
              <a:gd name="connsiteX1" fmla="*/ 648132 w 1656065"/>
              <a:gd name="connsiteY1" fmla="*/ 667088 h 1539022"/>
              <a:gd name="connsiteX2" fmla="*/ 792912 w 1656065"/>
              <a:gd name="connsiteY2" fmla="*/ 583268 h 1539022"/>
              <a:gd name="connsiteX3" fmla="*/ 979602 w 1656065"/>
              <a:gd name="connsiteY3" fmla="*/ 628988 h 1539022"/>
              <a:gd name="connsiteX4" fmla="*/ 1093902 w 1656065"/>
              <a:gd name="connsiteY4" fmla="*/ 800438 h 1539022"/>
              <a:gd name="connsiteX5" fmla="*/ 1044372 w 1656065"/>
              <a:gd name="connsiteY5" fmla="*/ 1017608 h 1539022"/>
              <a:gd name="connsiteX6" fmla="*/ 796722 w 1656065"/>
              <a:gd name="connsiteY6" fmla="*/ 1135718 h 1539022"/>
              <a:gd name="connsiteX7" fmla="*/ 533832 w 1656065"/>
              <a:gd name="connsiteY7" fmla="*/ 1101428 h 1539022"/>
              <a:gd name="connsiteX8" fmla="*/ 377622 w 1656065"/>
              <a:gd name="connsiteY8" fmla="*/ 800438 h 1539022"/>
              <a:gd name="connsiteX9" fmla="*/ 480492 w 1656065"/>
              <a:gd name="connsiteY9" fmla="*/ 533738 h 1539022"/>
              <a:gd name="connsiteX10" fmla="*/ 800532 w 1656065"/>
              <a:gd name="connsiteY10" fmla="*/ 392768 h 1539022"/>
              <a:gd name="connsiteX11" fmla="*/ 1139622 w 1656065"/>
              <a:gd name="connsiteY11" fmla="*/ 480398 h 1539022"/>
              <a:gd name="connsiteX12" fmla="*/ 1272972 w 1656065"/>
              <a:gd name="connsiteY12" fmla="*/ 720428 h 1539022"/>
              <a:gd name="connsiteX13" fmla="*/ 1276782 w 1656065"/>
              <a:gd name="connsiteY13" fmla="*/ 1009988 h 1539022"/>
              <a:gd name="connsiteX14" fmla="*/ 1162482 w 1656065"/>
              <a:gd name="connsiteY14" fmla="*/ 1219538 h 1539022"/>
              <a:gd name="connsiteX15" fmla="*/ 888162 w 1656065"/>
              <a:gd name="connsiteY15" fmla="*/ 1360508 h 1539022"/>
              <a:gd name="connsiteX16" fmla="*/ 575742 w 1656065"/>
              <a:gd name="connsiteY16" fmla="*/ 1349078 h 1539022"/>
              <a:gd name="connsiteX17" fmla="*/ 293802 w 1656065"/>
              <a:gd name="connsiteY17" fmla="*/ 1135718 h 1539022"/>
              <a:gd name="connsiteX18" fmla="*/ 190932 w 1656065"/>
              <a:gd name="connsiteY18" fmla="*/ 804248 h 1539022"/>
              <a:gd name="connsiteX19" fmla="*/ 286182 w 1656065"/>
              <a:gd name="connsiteY19" fmla="*/ 472778 h 1539022"/>
              <a:gd name="connsiteX20" fmla="*/ 507162 w 1656065"/>
              <a:gd name="connsiteY20" fmla="*/ 282278 h 1539022"/>
              <a:gd name="connsiteX21" fmla="*/ 800532 w 1656065"/>
              <a:gd name="connsiteY21" fmla="*/ 198458 h 1539022"/>
              <a:gd name="connsiteX22" fmla="*/ 1162482 w 1656065"/>
              <a:gd name="connsiteY22" fmla="*/ 282278 h 1539022"/>
              <a:gd name="connsiteX23" fmla="*/ 1398702 w 1656065"/>
              <a:gd name="connsiteY23" fmla="*/ 488018 h 1539022"/>
              <a:gd name="connsiteX24" fmla="*/ 1471092 w 1656065"/>
              <a:gd name="connsiteY24" fmla="*/ 754718 h 1539022"/>
              <a:gd name="connsiteX25" fmla="*/ 1463472 w 1656065"/>
              <a:gd name="connsiteY25" fmla="*/ 990938 h 1539022"/>
              <a:gd name="connsiteX26" fmla="*/ 1383462 w 1656065"/>
              <a:gd name="connsiteY26" fmla="*/ 1238588 h 1539022"/>
              <a:gd name="connsiteX27" fmla="*/ 1170102 w 1656065"/>
              <a:gd name="connsiteY27" fmla="*/ 1444328 h 1539022"/>
              <a:gd name="connsiteX28" fmla="*/ 827202 w 1656065"/>
              <a:gd name="connsiteY28" fmla="*/ 1535768 h 1539022"/>
              <a:gd name="connsiteX29" fmla="*/ 510972 w 1656065"/>
              <a:gd name="connsiteY29" fmla="*/ 1497668 h 1539022"/>
              <a:gd name="connsiteX30" fmla="*/ 190932 w 1656065"/>
              <a:gd name="connsiteY30" fmla="*/ 1303358 h 1539022"/>
              <a:gd name="connsiteX31" fmla="*/ 11862 w 1656065"/>
              <a:gd name="connsiteY31" fmla="*/ 914738 h 1539022"/>
              <a:gd name="connsiteX32" fmla="*/ 38532 w 1656065"/>
              <a:gd name="connsiteY32" fmla="*/ 545168 h 1539022"/>
              <a:gd name="connsiteX33" fmla="*/ 213792 w 1656065"/>
              <a:gd name="connsiteY33" fmla="*/ 247988 h 1539022"/>
              <a:gd name="connsiteX34" fmla="*/ 712902 w 1656065"/>
              <a:gd name="connsiteY34" fmla="*/ 7958 h 1539022"/>
              <a:gd name="connsiteX35" fmla="*/ 1173912 w 1656065"/>
              <a:gd name="connsiteY35" fmla="*/ 87968 h 1539022"/>
              <a:gd name="connsiteX36" fmla="*/ 1501572 w 1656065"/>
              <a:gd name="connsiteY36" fmla="*/ 385148 h 1539022"/>
              <a:gd name="connsiteX37" fmla="*/ 1653972 w 1656065"/>
              <a:gd name="connsiteY37" fmla="*/ 811868 h 1539022"/>
              <a:gd name="connsiteX38" fmla="*/ 1585392 w 1656065"/>
              <a:gd name="connsiteY38" fmla="*/ 1185248 h 1539022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799136 w 1658479"/>
              <a:gd name="connsiteY6" fmla="*/ 1131492 h 1534796"/>
              <a:gd name="connsiteX7" fmla="*/ 536246 w 1658479"/>
              <a:gd name="connsiteY7" fmla="*/ 1097202 h 1534796"/>
              <a:gd name="connsiteX8" fmla="*/ 380036 w 1658479"/>
              <a:gd name="connsiteY8" fmla="*/ 79621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296216 w 1658479"/>
              <a:gd name="connsiteY17" fmla="*/ 1131492 h 1534796"/>
              <a:gd name="connsiteX18" fmla="*/ 19334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799136 w 1658479"/>
              <a:gd name="connsiteY6" fmla="*/ 1131492 h 1534796"/>
              <a:gd name="connsiteX7" fmla="*/ 578156 w 1658479"/>
              <a:gd name="connsiteY7" fmla="*/ 1066722 h 1534796"/>
              <a:gd name="connsiteX8" fmla="*/ 380036 w 1658479"/>
              <a:gd name="connsiteY8" fmla="*/ 79621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296216 w 1658479"/>
              <a:gd name="connsiteY17" fmla="*/ 1131492 h 1534796"/>
              <a:gd name="connsiteX18" fmla="*/ 19334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799136 w 1658479"/>
              <a:gd name="connsiteY6" fmla="*/ 1131492 h 1534796"/>
              <a:gd name="connsiteX7" fmla="*/ 547676 w 1658479"/>
              <a:gd name="connsiteY7" fmla="*/ 1078152 h 1534796"/>
              <a:gd name="connsiteX8" fmla="*/ 380036 w 1658479"/>
              <a:gd name="connsiteY8" fmla="*/ 79621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296216 w 1658479"/>
              <a:gd name="connsiteY17" fmla="*/ 1131492 h 1534796"/>
              <a:gd name="connsiteX18" fmla="*/ 19334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802946 w 1658479"/>
              <a:gd name="connsiteY6" fmla="*/ 1150542 h 1534796"/>
              <a:gd name="connsiteX7" fmla="*/ 547676 w 1658479"/>
              <a:gd name="connsiteY7" fmla="*/ 1078152 h 1534796"/>
              <a:gd name="connsiteX8" fmla="*/ 380036 w 1658479"/>
              <a:gd name="connsiteY8" fmla="*/ 79621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296216 w 1658479"/>
              <a:gd name="connsiteY17" fmla="*/ 1131492 h 1534796"/>
              <a:gd name="connsiteX18" fmla="*/ 19334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802946 w 1658479"/>
              <a:gd name="connsiteY6" fmla="*/ 1150542 h 1534796"/>
              <a:gd name="connsiteX7" fmla="*/ 547676 w 1658479"/>
              <a:gd name="connsiteY7" fmla="*/ 1078152 h 1534796"/>
              <a:gd name="connsiteX8" fmla="*/ 395276 w 1658479"/>
              <a:gd name="connsiteY8" fmla="*/ 78859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296216 w 1658479"/>
              <a:gd name="connsiteY17" fmla="*/ 1131492 h 1534796"/>
              <a:gd name="connsiteX18" fmla="*/ 19334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802946 w 1658479"/>
              <a:gd name="connsiteY6" fmla="*/ 1150542 h 1534796"/>
              <a:gd name="connsiteX7" fmla="*/ 547676 w 1658479"/>
              <a:gd name="connsiteY7" fmla="*/ 1078152 h 1534796"/>
              <a:gd name="connsiteX8" fmla="*/ 395276 w 1658479"/>
              <a:gd name="connsiteY8" fmla="*/ 78859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315266 w 1658479"/>
              <a:gd name="connsiteY17" fmla="*/ 1127682 h 1534796"/>
              <a:gd name="connsiteX18" fmla="*/ 19334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4796"/>
              <a:gd name="connsiteX1" fmla="*/ 650546 w 1658479"/>
              <a:gd name="connsiteY1" fmla="*/ 662862 h 1534796"/>
              <a:gd name="connsiteX2" fmla="*/ 795326 w 1658479"/>
              <a:gd name="connsiteY2" fmla="*/ 579042 h 1534796"/>
              <a:gd name="connsiteX3" fmla="*/ 982016 w 1658479"/>
              <a:gd name="connsiteY3" fmla="*/ 624762 h 1534796"/>
              <a:gd name="connsiteX4" fmla="*/ 1096316 w 1658479"/>
              <a:gd name="connsiteY4" fmla="*/ 796212 h 1534796"/>
              <a:gd name="connsiteX5" fmla="*/ 1046786 w 1658479"/>
              <a:gd name="connsiteY5" fmla="*/ 1013382 h 1534796"/>
              <a:gd name="connsiteX6" fmla="*/ 802946 w 1658479"/>
              <a:gd name="connsiteY6" fmla="*/ 1150542 h 1534796"/>
              <a:gd name="connsiteX7" fmla="*/ 547676 w 1658479"/>
              <a:gd name="connsiteY7" fmla="*/ 1078152 h 1534796"/>
              <a:gd name="connsiteX8" fmla="*/ 395276 w 1658479"/>
              <a:gd name="connsiteY8" fmla="*/ 788592 h 1534796"/>
              <a:gd name="connsiteX9" fmla="*/ 482906 w 1658479"/>
              <a:gd name="connsiteY9" fmla="*/ 529512 h 1534796"/>
              <a:gd name="connsiteX10" fmla="*/ 802946 w 1658479"/>
              <a:gd name="connsiteY10" fmla="*/ 388542 h 1534796"/>
              <a:gd name="connsiteX11" fmla="*/ 1142036 w 1658479"/>
              <a:gd name="connsiteY11" fmla="*/ 476172 h 1534796"/>
              <a:gd name="connsiteX12" fmla="*/ 1275386 w 1658479"/>
              <a:gd name="connsiteY12" fmla="*/ 716202 h 1534796"/>
              <a:gd name="connsiteX13" fmla="*/ 1279196 w 1658479"/>
              <a:gd name="connsiteY13" fmla="*/ 1005762 h 1534796"/>
              <a:gd name="connsiteX14" fmla="*/ 1164896 w 1658479"/>
              <a:gd name="connsiteY14" fmla="*/ 1215312 h 1534796"/>
              <a:gd name="connsiteX15" fmla="*/ 890576 w 1658479"/>
              <a:gd name="connsiteY15" fmla="*/ 1356282 h 1534796"/>
              <a:gd name="connsiteX16" fmla="*/ 578156 w 1658479"/>
              <a:gd name="connsiteY16" fmla="*/ 1344852 h 1534796"/>
              <a:gd name="connsiteX17" fmla="*/ 315266 w 1658479"/>
              <a:gd name="connsiteY17" fmla="*/ 1127682 h 1534796"/>
              <a:gd name="connsiteX18" fmla="*/ 204776 w 1658479"/>
              <a:gd name="connsiteY18" fmla="*/ 800022 h 1534796"/>
              <a:gd name="connsiteX19" fmla="*/ 288596 w 1658479"/>
              <a:gd name="connsiteY19" fmla="*/ 468552 h 1534796"/>
              <a:gd name="connsiteX20" fmla="*/ 509576 w 1658479"/>
              <a:gd name="connsiteY20" fmla="*/ 278052 h 1534796"/>
              <a:gd name="connsiteX21" fmla="*/ 802946 w 1658479"/>
              <a:gd name="connsiteY21" fmla="*/ 194232 h 1534796"/>
              <a:gd name="connsiteX22" fmla="*/ 1164896 w 1658479"/>
              <a:gd name="connsiteY22" fmla="*/ 278052 h 1534796"/>
              <a:gd name="connsiteX23" fmla="*/ 1401116 w 1658479"/>
              <a:gd name="connsiteY23" fmla="*/ 483792 h 1534796"/>
              <a:gd name="connsiteX24" fmla="*/ 1473506 w 1658479"/>
              <a:gd name="connsiteY24" fmla="*/ 750492 h 1534796"/>
              <a:gd name="connsiteX25" fmla="*/ 1465886 w 1658479"/>
              <a:gd name="connsiteY25" fmla="*/ 986712 h 1534796"/>
              <a:gd name="connsiteX26" fmla="*/ 1385876 w 1658479"/>
              <a:gd name="connsiteY26" fmla="*/ 1234362 h 1534796"/>
              <a:gd name="connsiteX27" fmla="*/ 1172516 w 1658479"/>
              <a:gd name="connsiteY27" fmla="*/ 1440102 h 1534796"/>
              <a:gd name="connsiteX28" fmla="*/ 829616 w 1658479"/>
              <a:gd name="connsiteY28" fmla="*/ 1531542 h 1534796"/>
              <a:gd name="connsiteX29" fmla="*/ 513386 w 1658479"/>
              <a:gd name="connsiteY29" fmla="*/ 1493442 h 1534796"/>
              <a:gd name="connsiteX30" fmla="*/ 193346 w 1658479"/>
              <a:gd name="connsiteY30" fmla="*/ 1299132 h 1534796"/>
              <a:gd name="connsiteX31" fmla="*/ 14276 w 1658479"/>
              <a:gd name="connsiteY31" fmla="*/ 910512 h 1534796"/>
              <a:gd name="connsiteX32" fmla="*/ 40946 w 1658479"/>
              <a:gd name="connsiteY32" fmla="*/ 540942 h 1534796"/>
              <a:gd name="connsiteX33" fmla="*/ 277166 w 1658479"/>
              <a:gd name="connsiteY33" fmla="*/ 175182 h 1534796"/>
              <a:gd name="connsiteX34" fmla="*/ 715316 w 1658479"/>
              <a:gd name="connsiteY34" fmla="*/ 3732 h 1534796"/>
              <a:gd name="connsiteX35" fmla="*/ 1176326 w 1658479"/>
              <a:gd name="connsiteY35" fmla="*/ 83742 h 1534796"/>
              <a:gd name="connsiteX36" fmla="*/ 1503986 w 1658479"/>
              <a:gd name="connsiteY36" fmla="*/ 380922 h 1534796"/>
              <a:gd name="connsiteX37" fmla="*/ 1656386 w 1658479"/>
              <a:gd name="connsiteY37" fmla="*/ 807642 h 1534796"/>
              <a:gd name="connsiteX38" fmla="*/ 1587806 w 1658479"/>
              <a:gd name="connsiteY38" fmla="*/ 1181022 h 1534796"/>
              <a:gd name="connsiteX0" fmla="*/ 604826 w 1658479"/>
              <a:gd name="connsiteY0" fmla="*/ 784782 h 1536778"/>
              <a:gd name="connsiteX1" fmla="*/ 650546 w 1658479"/>
              <a:gd name="connsiteY1" fmla="*/ 662862 h 1536778"/>
              <a:gd name="connsiteX2" fmla="*/ 795326 w 1658479"/>
              <a:gd name="connsiteY2" fmla="*/ 579042 h 1536778"/>
              <a:gd name="connsiteX3" fmla="*/ 982016 w 1658479"/>
              <a:gd name="connsiteY3" fmla="*/ 624762 h 1536778"/>
              <a:gd name="connsiteX4" fmla="*/ 1096316 w 1658479"/>
              <a:gd name="connsiteY4" fmla="*/ 796212 h 1536778"/>
              <a:gd name="connsiteX5" fmla="*/ 1046786 w 1658479"/>
              <a:gd name="connsiteY5" fmla="*/ 1013382 h 1536778"/>
              <a:gd name="connsiteX6" fmla="*/ 802946 w 1658479"/>
              <a:gd name="connsiteY6" fmla="*/ 1150542 h 1536778"/>
              <a:gd name="connsiteX7" fmla="*/ 547676 w 1658479"/>
              <a:gd name="connsiteY7" fmla="*/ 1078152 h 1536778"/>
              <a:gd name="connsiteX8" fmla="*/ 395276 w 1658479"/>
              <a:gd name="connsiteY8" fmla="*/ 788592 h 1536778"/>
              <a:gd name="connsiteX9" fmla="*/ 482906 w 1658479"/>
              <a:gd name="connsiteY9" fmla="*/ 529512 h 1536778"/>
              <a:gd name="connsiteX10" fmla="*/ 802946 w 1658479"/>
              <a:gd name="connsiteY10" fmla="*/ 388542 h 1536778"/>
              <a:gd name="connsiteX11" fmla="*/ 1142036 w 1658479"/>
              <a:gd name="connsiteY11" fmla="*/ 476172 h 1536778"/>
              <a:gd name="connsiteX12" fmla="*/ 1275386 w 1658479"/>
              <a:gd name="connsiteY12" fmla="*/ 716202 h 1536778"/>
              <a:gd name="connsiteX13" fmla="*/ 1279196 w 1658479"/>
              <a:gd name="connsiteY13" fmla="*/ 1005762 h 1536778"/>
              <a:gd name="connsiteX14" fmla="*/ 1164896 w 1658479"/>
              <a:gd name="connsiteY14" fmla="*/ 1215312 h 1536778"/>
              <a:gd name="connsiteX15" fmla="*/ 890576 w 1658479"/>
              <a:gd name="connsiteY15" fmla="*/ 1356282 h 1536778"/>
              <a:gd name="connsiteX16" fmla="*/ 578156 w 1658479"/>
              <a:gd name="connsiteY16" fmla="*/ 1344852 h 1536778"/>
              <a:gd name="connsiteX17" fmla="*/ 315266 w 1658479"/>
              <a:gd name="connsiteY17" fmla="*/ 1127682 h 1536778"/>
              <a:gd name="connsiteX18" fmla="*/ 204776 w 1658479"/>
              <a:gd name="connsiteY18" fmla="*/ 800022 h 1536778"/>
              <a:gd name="connsiteX19" fmla="*/ 288596 w 1658479"/>
              <a:gd name="connsiteY19" fmla="*/ 468552 h 1536778"/>
              <a:gd name="connsiteX20" fmla="*/ 509576 w 1658479"/>
              <a:gd name="connsiteY20" fmla="*/ 278052 h 1536778"/>
              <a:gd name="connsiteX21" fmla="*/ 802946 w 1658479"/>
              <a:gd name="connsiteY21" fmla="*/ 194232 h 1536778"/>
              <a:gd name="connsiteX22" fmla="*/ 1164896 w 1658479"/>
              <a:gd name="connsiteY22" fmla="*/ 278052 h 1536778"/>
              <a:gd name="connsiteX23" fmla="*/ 1401116 w 1658479"/>
              <a:gd name="connsiteY23" fmla="*/ 483792 h 1536778"/>
              <a:gd name="connsiteX24" fmla="*/ 1473506 w 1658479"/>
              <a:gd name="connsiteY24" fmla="*/ 750492 h 1536778"/>
              <a:gd name="connsiteX25" fmla="*/ 1465886 w 1658479"/>
              <a:gd name="connsiteY25" fmla="*/ 986712 h 1536778"/>
              <a:gd name="connsiteX26" fmla="*/ 1385876 w 1658479"/>
              <a:gd name="connsiteY26" fmla="*/ 1234362 h 1536778"/>
              <a:gd name="connsiteX27" fmla="*/ 1172516 w 1658479"/>
              <a:gd name="connsiteY27" fmla="*/ 1440102 h 1536778"/>
              <a:gd name="connsiteX28" fmla="*/ 829616 w 1658479"/>
              <a:gd name="connsiteY28" fmla="*/ 1531542 h 1536778"/>
              <a:gd name="connsiteX29" fmla="*/ 494336 w 1658479"/>
              <a:gd name="connsiteY29" fmla="*/ 1501062 h 1536778"/>
              <a:gd name="connsiteX30" fmla="*/ 193346 w 1658479"/>
              <a:gd name="connsiteY30" fmla="*/ 1299132 h 1536778"/>
              <a:gd name="connsiteX31" fmla="*/ 14276 w 1658479"/>
              <a:gd name="connsiteY31" fmla="*/ 910512 h 1536778"/>
              <a:gd name="connsiteX32" fmla="*/ 40946 w 1658479"/>
              <a:gd name="connsiteY32" fmla="*/ 540942 h 1536778"/>
              <a:gd name="connsiteX33" fmla="*/ 277166 w 1658479"/>
              <a:gd name="connsiteY33" fmla="*/ 175182 h 1536778"/>
              <a:gd name="connsiteX34" fmla="*/ 715316 w 1658479"/>
              <a:gd name="connsiteY34" fmla="*/ 3732 h 1536778"/>
              <a:gd name="connsiteX35" fmla="*/ 1176326 w 1658479"/>
              <a:gd name="connsiteY35" fmla="*/ 83742 h 1536778"/>
              <a:gd name="connsiteX36" fmla="*/ 1503986 w 1658479"/>
              <a:gd name="connsiteY36" fmla="*/ 380922 h 1536778"/>
              <a:gd name="connsiteX37" fmla="*/ 1656386 w 1658479"/>
              <a:gd name="connsiteY37" fmla="*/ 807642 h 1536778"/>
              <a:gd name="connsiteX38" fmla="*/ 1587806 w 1658479"/>
              <a:gd name="connsiteY38" fmla="*/ 1181022 h 1536778"/>
              <a:gd name="connsiteX0" fmla="*/ 604826 w 1658479"/>
              <a:gd name="connsiteY0" fmla="*/ 784782 h 1564143"/>
              <a:gd name="connsiteX1" fmla="*/ 650546 w 1658479"/>
              <a:gd name="connsiteY1" fmla="*/ 662862 h 1564143"/>
              <a:gd name="connsiteX2" fmla="*/ 795326 w 1658479"/>
              <a:gd name="connsiteY2" fmla="*/ 579042 h 1564143"/>
              <a:gd name="connsiteX3" fmla="*/ 982016 w 1658479"/>
              <a:gd name="connsiteY3" fmla="*/ 624762 h 1564143"/>
              <a:gd name="connsiteX4" fmla="*/ 1096316 w 1658479"/>
              <a:gd name="connsiteY4" fmla="*/ 796212 h 1564143"/>
              <a:gd name="connsiteX5" fmla="*/ 1046786 w 1658479"/>
              <a:gd name="connsiteY5" fmla="*/ 1013382 h 1564143"/>
              <a:gd name="connsiteX6" fmla="*/ 802946 w 1658479"/>
              <a:gd name="connsiteY6" fmla="*/ 1150542 h 1564143"/>
              <a:gd name="connsiteX7" fmla="*/ 547676 w 1658479"/>
              <a:gd name="connsiteY7" fmla="*/ 1078152 h 1564143"/>
              <a:gd name="connsiteX8" fmla="*/ 395276 w 1658479"/>
              <a:gd name="connsiteY8" fmla="*/ 788592 h 1564143"/>
              <a:gd name="connsiteX9" fmla="*/ 482906 w 1658479"/>
              <a:gd name="connsiteY9" fmla="*/ 529512 h 1564143"/>
              <a:gd name="connsiteX10" fmla="*/ 802946 w 1658479"/>
              <a:gd name="connsiteY10" fmla="*/ 388542 h 1564143"/>
              <a:gd name="connsiteX11" fmla="*/ 1142036 w 1658479"/>
              <a:gd name="connsiteY11" fmla="*/ 476172 h 1564143"/>
              <a:gd name="connsiteX12" fmla="*/ 1275386 w 1658479"/>
              <a:gd name="connsiteY12" fmla="*/ 716202 h 1564143"/>
              <a:gd name="connsiteX13" fmla="*/ 1279196 w 1658479"/>
              <a:gd name="connsiteY13" fmla="*/ 1005762 h 1564143"/>
              <a:gd name="connsiteX14" fmla="*/ 1164896 w 1658479"/>
              <a:gd name="connsiteY14" fmla="*/ 1215312 h 1564143"/>
              <a:gd name="connsiteX15" fmla="*/ 890576 w 1658479"/>
              <a:gd name="connsiteY15" fmla="*/ 1356282 h 1564143"/>
              <a:gd name="connsiteX16" fmla="*/ 578156 w 1658479"/>
              <a:gd name="connsiteY16" fmla="*/ 1344852 h 1564143"/>
              <a:gd name="connsiteX17" fmla="*/ 315266 w 1658479"/>
              <a:gd name="connsiteY17" fmla="*/ 1127682 h 1564143"/>
              <a:gd name="connsiteX18" fmla="*/ 204776 w 1658479"/>
              <a:gd name="connsiteY18" fmla="*/ 800022 h 1564143"/>
              <a:gd name="connsiteX19" fmla="*/ 288596 w 1658479"/>
              <a:gd name="connsiteY19" fmla="*/ 468552 h 1564143"/>
              <a:gd name="connsiteX20" fmla="*/ 509576 w 1658479"/>
              <a:gd name="connsiteY20" fmla="*/ 278052 h 1564143"/>
              <a:gd name="connsiteX21" fmla="*/ 802946 w 1658479"/>
              <a:gd name="connsiteY21" fmla="*/ 194232 h 1564143"/>
              <a:gd name="connsiteX22" fmla="*/ 1164896 w 1658479"/>
              <a:gd name="connsiteY22" fmla="*/ 278052 h 1564143"/>
              <a:gd name="connsiteX23" fmla="*/ 1401116 w 1658479"/>
              <a:gd name="connsiteY23" fmla="*/ 483792 h 1564143"/>
              <a:gd name="connsiteX24" fmla="*/ 1473506 w 1658479"/>
              <a:gd name="connsiteY24" fmla="*/ 750492 h 1564143"/>
              <a:gd name="connsiteX25" fmla="*/ 1465886 w 1658479"/>
              <a:gd name="connsiteY25" fmla="*/ 986712 h 1564143"/>
              <a:gd name="connsiteX26" fmla="*/ 1385876 w 1658479"/>
              <a:gd name="connsiteY26" fmla="*/ 1234362 h 1564143"/>
              <a:gd name="connsiteX27" fmla="*/ 1172516 w 1658479"/>
              <a:gd name="connsiteY27" fmla="*/ 1440102 h 1564143"/>
              <a:gd name="connsiteX28" fmla="*/ 825806 w 1658479"/>
              <a:gd name="connsiteY28" fmla="*/ 1562022 h 1564143"/>
              <a:gd name="connsiteX29" fmla="*/ 494336 w 1658479"/>
              <a:gd name="connsiteY29" fmla="*/ 1501062 h 1564143"/>
              <a:gd name="connsiteX30" fmla="*/ 193346 w 1658479"/>
              <a:gd name="connsiteY30" fmla="*/ 1299132 h 1564143"/>
              <a:gd name="connsiteX31" fmla="*/ 14276 w 1658479"/>
              <a:gd name="connsiteY31" fmla="*/ 910512 h 1564143"/>
              <a:gd name="connsiteX32" fmla="*/ 40946 w 1658479"/>
              <a:gd name="connsiteY32" fmla="*/ 540942 h 1564143"/>
              <a:gd name="connsiteX33" fmla="*/ 277166 w 1658479"/>
              <a:gd name="connsiteY33" fmla="*/ 175182 h 1564143"/>
              <a:gd name="connsiteX34" fmla="*/ 715316 w 1658479"/>
              <a:gd name="connsiteY34" fmla="*/ 3732 h 1564143"/>
              <a:gd name="connsiteX35" fmla="*/ 1176326 w 1658479"/>
              <a:gd name="connsiteY35" fmla="*/ 83742 h 1564143"/>
              <a:gd name="connsiteX36" fmla="*/ 1503986 w 1658479"/>
              <a:gd name="connsiteY36" fmla="*/ 380922 h 1564143"/>
              <a:gd name="connsiteX37" fmla="*/ 1656386 w 1658479"/>
              <a:gd name="connsiteY37" fmla="*/ 807642 h 1564143"/>
              <a:gd name="connsiteX38" fmla="*/ 1587806 w 1658479"/>
              <a:gd name="connsiteY38" fmla="*/ 1181022 h 1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58479" h="1564143">
                <a:moveTo>
                  <a:pt x="604826" y="784782"/>
                </a:moveTo>
                <a:cubicBezTo>
                  <a:pt x="600381" y="740967"/>
                  <a:pt x="618796" y="697152"/>
                  <a:pt x="650546" y="662862"/>
                </a:cubicBezTo>
                <a:cubicBezTo>
                  <a:pt x="682296" y="628572"/>
                  <a:pt x="740081" y="585392"/>
                  <a:pt x="795326" y="579042"/>
                </a:cubicBezTo>
                <a:cubicBezTo>
                  <a:pt x="850571" y="572692"/>
                  <a:pt x="931851" y="588567"/>
                  <a:pt x="982016" y="624762"/>
                </a:cubicBezTo>
                <a:cubicBezTo>
                  <a:pt x="1032181" y="660957"/>
                  <a:pt x="1085521" y="731442"/>
                  <a:pt x="1096316" y="796212"/>
                </a:cubicBezTo>
                <a:cubicBezTo>
                  <a:pt x="1107111" y="860982"/>
                  <a:pt x="1095681" y="954327"/>
                  <a:pt x="1046786" y="1013382"/>
                </a:cubicBezTo>
                <a:cubicBezTo>
                  <a:pt x="997891" y="1072437"/>
                  <a:pt x="886131" y="1139747"/>
                  <a:pt x="802946" y="1150542"/>
                </a:cubicBezTo>
                <a:cubicBezTo>
                  <a:pt x="719761" y="1161337"/>
                  <a:pt x="615621" y="1138477"/>
                  <a:pt x="547676" y="1078152"/>
                </a:cubicBezTo>
                <a:cubicBezTo>
                  <a:pt x="479731" y="1017827"/>
                  <a:pt x="406071" y="880032"/>
                  <a:pt x="395276" y="788592"/>
                </a:cubicBezTo>
                <a:cubicBezTo>
                  <a:pt x="384481" y="697152"/>
                  <a:pt x="414961" y="596187"/>
                  <a:pt x="482906" y="529512"/>
                </a:cubicBezTo>
                <a:cubicBezTo>
                  <a:pt x="550851" y="462837"/>
                  <a:pt x="693091" y="397432"/>
                  <a:pt x="802946" y="388542"/>
                </a:cubicBezTo>
                <a:cubicBezTo>
                  <a:pt x="912801" y="379652"/>
                  <a:pt x="1063296" y="421562"/>
                  <a:pt x="1142036" y="476172"/>
                </a:cubicBezTo>
                <a:cubicBezTo>
                  <a:pt x="1220776" y="530782"/>
                  <a:pt x="1252526" y="627937"/>
                  <a:pt x="1275386" y="716202"/>
                </a:cubicBezTo>
                <a:cubicBezTo>
                  <a:pt x="1298246" y="804467"/>
                  <a:pt x="1297611" y="922577"/>
                  <a:pt x="1279196" y="1005762"/>
                </a:cubicBezTo>
                <a:cubicBezTo>
                  <a:pt x="1260781" y="1088947"/>
                  <a:pt x="1229666" y="1156892"/>
                  <a:pt x="1164896" y="1215312"/>
                </a:cubicBezTo>
                <a:cubicBezTo>
                  <a:pt x="1100126" y="1273732"/>
                  <a:pt x="988366" y="1334692"/>
                  <a:pt x="890576" y="1356282"/>
                </a:cubicBezTo>
                <a:cubicBezTo>
                  <a:pt x="792786" y="1377872"/>
                  <a:pt x="674041" y="1382952"/>
                  <a:pt x="578156" y="1344852"/>
                </a:cubicBezTo>
                <a:cubicBezTo>
                  <a:pt x="482271" y="1306752"/>
                  <a:pt x="377496" y="1218487"/>
                  <a:pt x="315266" y="1127682"/>
                </a:cubicBezTo>
                <a:cubicBezTo>
                  <a:pt x="253036" y="1036877"/>
                  <a:pt x="209221" y="909877"/>
                  <a:pt x="204776" y="800022"/>
                </a:cubicBezTo>
                <a:cubicBezTo>
                  <a:pt x="200331" y="690167"/>
                  <a:pt x="237796" y="555547"/>
                  <a:pt x="288596" y="468552"/>
                </a:cubicBezTo>
                <a:cubicBezTo>
                  <a:pt x="339396" y="381557"/>
                  <a:pt x="423851" y="323772"/>
                  <a:pt x="509576" y="278052"/>
                </a:cubicBezTo>
                <a:cubicBezTo>
                  <a:pt x="595301" y="232332"/>
                  <a:pt x="693726" y="194232"/>
                  <a:pt x="802946" y="194232"/>
                </a:cubicBezTo>
                <a:cubicBezTo>
                  <a:pt x="912166" y="194232"/>
                  <a:pt x="1065201" y="229792"/>
                  <a:pt x="1164896" y="278052"/>
                </a:cubicBezTo>
                <a:cubicBezTo>
                  <a:pt x="1264591" y="326312"/>
                  <a:pt x="1349681" y="405052"/>
                  <a:pt x="1401116" y="483792"/>
                </a:cubicBezTo>
                <a:cubicBezTo>
                  <a:pt x="1452551" y="562532"/>
                  <a:pt x="1462711" y="666672"/>
                  <a:pt x="1473506" y="750492"/>
                </a:cubicBezTo>
                <a:cubicBezTo>
                  <a:pt x="1484301" y="834312"/>
                  <a:pt x="1480491" y="906067"/>
                  <a:pt x="1465886" y="986712"/>
                </a:cubicBezTo>
                <a:cubicBezTo>
                  <a:pt x="1451281" y="1067357"/>
                  <a:pt x="1434771" y="1158797"/>
                  <a:pt x="1385876" y="1234362"/>
                </a:cubicBezTo>
                <a:cubicBezTo>
                  <a:pt x="1336981" y="1309927"/>
                  <a:pt x="1265861" y="1385492"/>
                  <a:pt x="1172516" y="1440102"/>
                </a:cubicBezTo>
                <a:cubicBezTo>
                  <a:pt x="1079171" y="1494712"/>
                  <a:pt x="938836" y="1551862"/>
                  <a:pt x="825806" y="1562022"/>
                </a:cubicBezTo>
                <a:cubicBezTo>
                  <a:pt x="712776" y="1572182"/>
                  <a:pt x="599746" y="1544877"/>
                  <a:pt x="494336" y="1501062"/>
                </a:cubicBezTo>
                <a:cubicBezTo>
                  <a:pt x="388926" y="1457247"/>
                  <a:pt x="273356" y="1397557"/>
                  <a:pt x="193346" y="1299132"/>
                </a:cubicBezTo>
                <a:cubicBezTo>
                  <a:pt x="113336" y="1200707"/>
                  <a:pt x="39676" y="1036877"/>
                  <a:pt x="14276" y="910512"/>
                </a:cubicBezTo>
                <a:cubicBezTo>
                  <a:pt x="-11124" y="784147"/>
                  <a:pt x="-2869" y="663497"/>
                  <a:pt x="40946" y="540942"/>
                </a:cubicBezTo>
                <a:cubicBezTo>
                  <a:pt x="84761" y="418387"/>
                  <a:pt x="164771" y="264717"/>
                  <a:pt x="277166" y="175182"/>
                </a:cubicBezTo>
                <a:cubicBezTo>
                  <a:pt x="389561" y="85647"/>
                  <a:pt x="565456" y="18972"/>
                  <a:pt x="715316" y="3732"/>
                </a:cubicBezTo>
                <a:cubicBezTo>
                  <a:pt x="865176" y="-11508"/>
                  <a:pt x="1044881" y="20877"/>
                  <a:pt x="1176326" y="83742"/>
                </a:cubicBezTo>
                <a:cubicBezTo>
                  <a:pt x="1307771" y="146607"/>
                  <a:pt x="1423976" y="260272"/>
                  <a:pt x="1503986" y="380922"/>
                </a:cubicBezTo>
                <a:cubicBezTo>
                  <a:pt x="1583996" y="501572"/>
                  <a:pt x="1642416" y="674292"/>
                  <a:pt x="1656386" y="807642"/>
                </a:cubicBezTo>
                <a:cubicBezTo>
                  <a:pt x="1670356" y="940992"/>
                  <a:pt x="1610666" y="1064499"/>
                  <a:pt x="1587806" y="118102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210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792924" y="2316756"/>
            <a:ext cx="0" cy="27914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298517" y="3665080"/>
            <a:ext cx="28664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7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5"/>
            <a:ext cx="7886700" cy="83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cs typeface="Arial" panose="020B0604020202020204" pitchFamily="34" charset="0"/>
              </a:rPr>
              <a:t>Основная литература</a:t>
            </a:r>
            <a:endParaRPr lang="en-US" altLang="ru-RU" dirty="0"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152650" y="3805241"/>
            <a:ext cx="7183438" cy="369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endParaRPr kumimoji="0" lang="en-US" alt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364" name="Picture 4" descr="Прослуш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-944563"/>
            <a:ext cx="7938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Объект 2"/>
          <p:cNvSpPr>
            <a:spLocks noGrp="1"/>
          </p:cNvSpPr>
          <p:nvPr>
            <p:ph idx="1"/>
          </p:nvPr>
        </p:nvSpPr>
        <p:spPr bwMode="auto">
          <a:xfrm>
            <a:off x="2152650" y="1101728"/>
            <a:ext cx="8047038" cy="540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endParaRPr lang="ru-RU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Scrum guide </a:t>
            </a:r>
            <a:r>
              <a:rPr lang="en-US" altLang="ru-RU" sz="1600" dirty="0">
                <a:cs typeface="Arial" panose="020B0604020202020204" pitchFamily="34" charset="0"/>
                <a:hlinkClick r:id="rId3"/>
              </a:rPr>
              <a:t>https://www.scrum.org/resources/scrum-guide</a:t>
            </a:r>
            <a:endParaRPr lang="en-US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1600" dirty="0" err="1">
                <a:cs typeface="Arial" panose="020B0604020202020204" pitchFamily="34" charset="0"/>
              </a:rPr>
              <a:t>Джефф</a:t>
            </a:r>
            <a:r>
              <a:rPr lang="ru-RU" altLang="ru-RU" sz="1600" dirty="0">
                <a:cs typeface="Arial" panose="020B0604020202020204" pitchFamily="34" charset="0"/>
              </a:rPr>
              <a:t> Сазерленд. </a:t>
            </a:r>
            <a:r>
              <a:rPr lang="en-US" altLang="ru-RU" sz="1600" dirty="0">
                <a:cs typeface="Arial" panose="020B0604020202020204" pitchFamily="34" charset="0"/>
              </a:rPr>
              <a:t>Scrum </a:t>
            </a:r>
            <a:r>
              <a:rPr lang="ru-RU" altLang="ru-RU" sz="1600" dirty="0">
                <a:cs typeface="Arial" panose="020B0604020202020204" pitchFamily="34" charset="0"/>
              </a:rPr>
              <a:t>Революционный метод управления проектами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Kanban guide </a:t>
            </a:r>
            <a:r>
              <a:rPr lang="en-US" altLang="ru-RU" sz="1600" dirty="0">
                <a:cs typeface="Arial" panose="020B0604020202020204" pitchFamily="34" charset="0"/>
                <a:hlinkClick r:id="rId4"/>
              </a:rPr>
              <a:t>http://leankanban.com/guide/</a:t>
            </a:r>
            <a:endParaRPr lang="en-US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1600" dirty="0">
                <a:cs typeface="Arial" panose="020B0604020202020204" pitchFamily="34" charset="0"/>
              </a:rPr>
              <a:t>Дэвид Андерсон. </a:t>
            </a:r>
            <a:r>
              <a:rPr lang="ru-RU" altLang="ru-RU" sz="1600" dirty="0" err="1">
                <a:cs typeface="Arial" panose="020B0604020202020204" pitchFamily="34" charset="0"/>
              </a:rPr>
              <a:t>Канбан</a:t>
            </a:r>
            <a:r>
              <a:rPr lang="ru-RU" altLang="ru-RU" sz="1600" dirty="0">
                <a:cs typeface="Arial" panose="020B0604020202020204" pitchFamily="34" charset="0"/>
              </a:rPr>
              <a:t>. Альтернативный путь в </a:t>
            </a:r>
            <a:r>
              <a:rPr lang="en-US" altLang="ru-RU" sz="1600" dirty="0">
                <a:cs typeface="Arial" panose="020B0604020202020204" pitchFamily="34" charset="0"/>
              </a:rPr>
              <a:t>Agile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The Agile Samurai: How Agile Masters Deliver Great Software, Jonathan </a:t>
            </a:r>
            <a:r>
              <a:rPr lang="en-US" altLang="ru-RU" sz="1600" dirty="0" err="1">
                <a:cs typeface="Arial" panose="020B0604020202020204" pitchFamily="34" charset="0"/>
              </a:rPr>
              <a:t>Rasmusson</a:t>
            </a:r>
            <a:endParaRPr lang="ru-RU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Agile manufacturing transitional strategies, Ian Christian and others, 2001</a:t>
            </a:r>
            <a:endParaRPr lang="ru-RU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1600" dirty="0">
                <a:cs typeface="Arial" panose="020B0604020202020204" pitchFamily="34" charset="0"/>
              </a:rPr>
              <a:t>Быстрая разработка программ. Принципы, примеры, практика, Роберт К. Мартин, Джеймс В. </a:t>
            </a:r>
            <a:r>
              <a:rPr lang="ru-RU" altLang="ru-RU" sz="1600" dirty="0" err="1">
                <a:cs typeface="Arial" panose="020B0604020202020204" pitchFamily="34" charset="0"/>
              </a:rPr>
              <a:t>Ньюкирк</a:t>
            </a:r>
            <a:r>
              <a:rPr lang="ru-RU" altLang="ru-RU" sz="1600" dirty="0">
                <a:cs typeface="Arial" panose="020B0604020202020204" pitchFamily="34" charset="0"/>
              </a:rPr>
              <a:t>, Роберт С. </a:t>
            </a:r>
            <a:r>
              <a:rPr lang="ru-RU" altLang="ru-RU" sz="1600" dirty="0" err="1">
                <a:cs typeface="Arial" panose="020B0604020202020204" pitchFamily="34" charset="0"/>
              </a:rPr>
              <a:t>Косс</a:t>
            </a:r>
            <a:endParaRPr lang="ru-RU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Peopleware: Productive Projects and Teams, Tom DeMarco, Timothy Lister</a:t>
            </a:r>
            <a:endParaRPr lang="ru-RU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Succeeding with Agile, Mike Cohn, 2009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Agile Product Management with Scrum, Roman Pilcher, 2010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Agile Estimation and Planning, Mike Cohn, 2005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Lean Analytics: Use Data to Build a Better Startup Faster, </a:t>
            </a:r>
            <a:r>
              <a:rPr lang="en-US" altLang="ru-RU" sz="1600" dirty="0" err="1">
                <a:cs typeface="Arial" panose="020B0604020202020204" pitchFamily="34" charset="0"/>
              </a:rPr>
              <a:t>Croll</a:t>
            </a:r>
            <a:r>
              <a:rPr lang="en-US" altLang="ru-RU" sz="1600" dirty="0">
                <a:cs typeface="Arial" panose="020B0604020202020204" pitchFamily="34" charset="0"/>
              </a:rPr>
              <a:t>, Alistair and </a:t>
            </a:r>
            <a:r>
              <a:rPr lang="en-US" altLang="ru-RU" sz="1600" dirty="0" err="1">
                <a:cs typeface="Arial" panose="020B0604020202020204" pitchFamily="34" charset="0"/>
              </a:rPr>
              <a:t>Yoskovitz</a:t>
            </a:r>
            <a:r>
              <a:rPr lang="en-US" altLang="ru-RU" sz="1600" dirty="0">
                <a:cs typeface="Arial" panose="020B0604020202020204" pitchFamily="34" charset="0"/>
              </a:rPr>
              <a:t>, Benjamin, 2013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ru-RU" sz="1600" dirty="0">
                <a:cs typeface="Arial" panose="020B0604020202020204" pitchFamily="34" charset="0"/>
              </a:rPr>
              <a:t>Lean from the Trenches: Managing Large-Scale Projects with Kanban, </a:t>
            </a:r>
            <a:r>
              <a:rPr lang="en-US" altLang="ru-RU" sz="1600" dirty="0" err="1">
                <a:cs typeface="Arial" panose="020B0604020202020204" pitchFamily="34" charset="0"/>
              </a:rPr>
              <a:t>Kniberg</a:t>
            </a:r>
            <a:r>
              <a:rPr lang="en-US" altLang="ru-RU" sz="1600" dirty="0">
                <a:cs typeface="Arial" panose="020B0604020202020204" pitchFamily="34" charset="0"/>
              </a:rPr>
              <a:t>, Henrik, 2012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ru-RU" sz="1600" dirty="0">
              <a:cs typeface="Arial" panose="020B0604020202020204" pitchFamily="34" charset="0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ru-RU" sz="1600" dirty="0">
              <a:cs typeface="Arial" panose="020B0604020202020204" pitchFamily="34" charset="0"/>
            </a:endParaRPr>
          </a:p>
        </p:txBody>
      </p:sp>
      <p:sp>
        <p:nvSpPr>
          <p:cNvPr id="15366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15367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6BAD70A-C777-47FC-82C3-C2F8F9085B40}" type="slidenum">
              <a:rPr lang="en-US" altLang="ru-RU"/>
              <a:pPr/>
              <a:t>4</a:t>
            </a:fld>
            <a:endParaRPr lang="en-US" alt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BED23-0A99-4906-8B39-9BC3CDBA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 реальности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52626-E2F5-41F9-90F9-92A040C30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ru-RU" dirty="0">
                <a:cs typeface="Arial" panose="020B0604020202020204" pitchFamily="34" charset="0"/>
              </a:rPr>
              <a:t>В реальности идеальных вариантов не бывает</a:t>
            </a:r>
            <a:endParaRPr lang="en-US" altLang="ru-RU" dirty="0">
              <a:cs typeface="Arial" panose="020B060402020202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80A19F-DE73-4C92-BE64-9B72067E2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72D79-900B-4070-BC79-CF5292C0E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A07E3B-0DD7-4D25-826C-2EBC2231943D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731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BED23-0A99-4906-8B39-9BC3CDBA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Первое приближение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80A19F-DE73-4C92-BE64-9B72067E2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72D79-900B-4070-BC79-CF5292C0E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A07E3B-0DD7-4D25-826C-2EBC2231943D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F64F53E-0F5B-4600-B92F-8C7979D2B635}"/>
              </a:ext>
            </a:extLst>
          </p:cNvPr>
          <p:cNvSpPr/>
          <p:nvPr/>
        </p:nvSpPr>
        <p:spPr>
          <a:xfrm>
            <a:off x="2495600" y="1820484"/>
            <a:ext cx="3672408" cy="3672408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ru-RU" dirty="0"/>
              <a:t>Традиционные подходы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DAEE0FC-C76E-429A-A309-D51D4CE8E95B}"/>
              </a:ext>
            </a:extLst>
          </p:cNvPr>
          <p:cNvSpPr/>
          <p:nvPr/>
        </p:nvSpPr>
        <p:spPr>
          <a:xfrm>
            <a:off x="5591944" y="1820484"/>
            <a:ext cx="3672408" cy="3672408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Agile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32B7C-FBB5-4A4B-B21F-09E512AC4987}"/>
              </a:ext>
            </a:extLst>
          </p:cNvPr>
          <p:cNvSpPr txBox="1"/>
          <p:nvPr/>
        </p:nvSpPr>
        <p:spPr>
          <a:xfrm rot="16200000">
            <a:off x="5465571" y="3472022"/>
            <a:ext cx="89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Гибрид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11788-3CEE-4585-A195-326108A7E40E}"/>
              </a:ext>
            </a:extLst>
          </p:cNvPr>
          <p:cNvSpPr txBox="1"/>
          <p:nvPr/>
        </p:nvSpPr>
        <p:spPr>
          <a:xfrm>
            <a:off x="3054980" y="1359871"/>
            <a:ext cx="255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Предиктивные подходы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B9224-540F-48BF-9B92-FB602563AA34}"/>
              </a:ext>
            </a:extLst>
          </p:cNvPr>
          <p:cNvSpPr txBox="1"/>
          <p:nvPr/>
        </p:nvSpPr>
        <p:spPr>
          <a:xfrm>
            <a:off x="6429731" y="1359871"/>
            <a:ext cx="230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Адаптивные подходы</a:t>
            </a:r>
          </a:p>
        </p:txBody>
      </p:sp>
    </p:spTree>
    <p:extLst>
      <p:ext uri="{BB962C8B-B14F-4D97-AF65-F5344CB8AC3E}">
        <p14:creationId xmlns:p14="http://schemas.microsoft.com/office/powerpoint/2010/main" val="41850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BED23-0A99-4906-8B39-9BC3CDBA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Какова область применения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80A19F-DE73-4C92-BE64-9B72067E2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72D79-900B-4070-BC79-CF5292C0E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A07E3B-0DD7-4D25-826C-2EBC2231943D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34D23F9-DDEA-494E-BA6D-274E75ADD806}"/>
              </a:ext>
            </a:extLst>
          </p:cNvPr>
          <p:cNvCxnSpPr>
            <a:cxnSpLocks/>
          </p:cNvCxnSpPr>
          <p:nvPr/>
        </p:nvCxnSpPr>
        <p:spPr>
          <a:xfrm>
            <a:off x="2495600" y="5517232"/>
            <a:ext cx="698477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81EEBE5-44CF-4B5D-92D4-A9901B2E0E1E}"/>
              </a:ext>
            </a:extLst>
          </p:cNvPr>
          <p:cNvCxnSpPr>
            <a:cxnSpLocks/>
          </p:cNvCxnSpPr>
          <p:nvPr/>
        </p:nvCxnSpPr>
        <p:spPr>
          <a:xfrm flipV="1">
            <a:off x="2495600" y="1417638"/>
            <a:ext cx="0" cy="409959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E9665E4C-4653-4493-8C4C-D75C3D91D14D}"/>
              </a:ext>
            </a:extLst>
          </p:cNvPr>
          <p:cNvSpPr/>
          <p:nvPr/>
        </p:nvSpPr>
        <p:spPr>
          <a:xfrm>
            <a:off x="2521821" y="1916497"/>
            <a:ext cx="6065982" cy="3618028"/>
          </a:xfrm>
          <a:custGeom>
            <a:avLst/>
            <a:gdLst>
              <a:gd name="connsiteX0" fmla="*/ 0 w 5736657"/>
              <a:gd name="connsiteY0" fmla="*/ 3551855 h 3551855"/>
              <a:gd name="connsiteX1" fmla="*/ 0 w 5736657"/>
              <a:gd name="connsiteY1" fmla="*/ 231140 h 3551855"/>
              <a:gd name="connsiteX2" fmla="*/ 173255 w 5736657"/>
              <a:gd name="connsiteY2" fmla="*/ 48260 h 3551855"/>
              <a:gd name="connsiteX3" fmla="*/ 423512 w 5736657"/>
              <a:gd name="connsiteY3" fmla="*/ 9758 h 3551855"/>
              <a:gd name="connsiteX4" fmla="*/ 510139 w 5736657"/>
              <a:gd name="connsiteY4" fmla="*/ 133 h 3551855"/>
              <a:gd name="connsiteX5" fmla="*/ 875899 w 5736657"/>
              <a:gd name="connsiteY5" fmla="*/ 29009 h 3551855"/>
              <a:gd name="connsiteX6" fmla="*/ 904775 w 5736657"/>
              <a:gd name="connsiteY6" fmla="*/ 38634 h 3551855"/>
              <a:gd name="connsiteX7" fmla="*/ 933650 w 5736657"/>
              <a:gd name="connsiteY7" fmla="*/ 57885 h 3551855"/>
              <a:gd name="connsiteX8" fmla="*/ 1029903 w 5736657"/>
              <a:gd name="connsiteY8" fmla="*/ 163763 h 3551855"/>
              <a:gd name="connsiteX9" fmla="*/ 1049154 w 5736657"/>
              <a:gd name="connsiteY9" fmla="*/ 202264 h 3551855"/>
              <a:gd name="connsiteX10" fmla="*/ 1058779 w 5736657"/>
              <a:gd name="connsiteY10" fmla="*/ 231140 h 3551855"/>
              <a:gd name="connsiteX11" fmla="*/ 1068404 w 5736657"/>
              <a:gd name="connsiteY11" fmla="*/ 337017 h 3551855"/>
              <a:gd name="connsiteX12" fmla="*/ 5505650 w 5736657"/>
              <a:gd name="connsiteY12" fmla="*/ 3041716 h 3551855"/>
              <a:gd name="connsiteX13" fmla="*/ 5717406 w 5736657"/>
              <a:gd name="connsiteY13" fmla="*/ 3186095 h 3551855"/>
              <a:gd name="connsiteX14" fmla="*/ 5736657 w 5736657"/>
              <a:gd name="connsiteY14" fmla="*/ 3272723 h 3551855"/>
              <a:gd name="connsiteX15" fmla="*/ 5698156 w 5736657"/>
              <a:gd name="connsiteY15" fmla="*/ 3359350 h 3551855"/>
              <a:gd name="connsiteX16" fmla="*/ 5659655 w 5736657"/>
              <a:gd name="connsiteY16" fmla="*/ 3474853 h 3551855"/>
              <a:gd name="connsiteX17" fmla="*/ 5621154 w 5736657"/>
              <a:gd name="connsiteY17" fmla="*/ 3513354 h 3551855"/>
              <a:gd name="connsiteX18" fmla="*/ 5582653 w 5736657"/>
              <a:gd name="connsiteY18" fmla="*/ 3542230 h 3551855"/>
              <a:gd name="connsiteX19" fmla="*/ 0 w 5736657"/>
              <a:gd name="connsiteY19" fmla="*/ 3551855 h 3551855"/>
              <a:gd name="connsiteX0" fmla="*/ 0 w 5736657"/>
              <a:gd name="connsiteY0" fmla="*/ 3551855 h 3551855"/>
              <a:gd name="connsiteX1" fmla="*/ 0 w 5736657"/>
              <a:gd name="connsiteY1" fmla="*/ 231140 h 3551855"/>
              <a:gd name="connsiteX2" fmla="*/ 173255 w 5736657"/>
              <a:gd name="connsiteY2" fmla="*/ 48260 h 3551855"/>
              <a:gd name="connsiteX3" fmla="*/ 423512 w 5736657"/>
              <a:gd name="connsiteY3" fmla="*/ 9758 h 3551855"/>
              <a:gd name="connsiteX4" fmla="*/ 510139 w 5736657"/>
              <a:gd name="connsiteY4" fmla="*/ 133 h 3551855"/>
              <a:gd name="connsiteX5" fmla="*/ 875899 w 5736657"/>
              <a:gd name="connsiteY5" fmla="*/ 29009 h 3551855"/>
              <a:gd name="connsiteX6" fmla="*/ 904775 w 5736657"/>
              <a:gd name="connsiteY6" fmla="*/ 38634 h 3551855"/>
              <a:gd name="connsiteX7" fmla="*/ 933650 w 5736657"/>
              <a:gd name="connsiteY7" fmla="*/ 57885 h 3551855"/>
              <a:gd name="connsiteX8" fmla="*/ 1029903 w 5736657"/>
              <a:gd name="connsiteY8" fmla="*/ 163763 h 3551855"/>
              <a:gd name="connsiteX9" fmla="*/ 1049154 w 5736657"/>
              <a:gd name="connsiteY9" fmla="*/ 202264 h 3551855"/>
              <a:gd name="connsiteX10" fmla="*/ 1058779 w 5736657"/>
              <a:gd name="connsiteY10" fmla="*/ 231140 h 3551855"/>
              <a:gd name="connsiteX11" fmla="*/ 5505650 w 5736657"/>
              <a:gd name="connsiteY11" fmla="*/ 3041716 h 3551855"/>
              <a:gd name="connsiteX12" fmla="*/ 5717406 w 5736657"/>
              <a:gd name="connsiteY12" fmla="*/ 3186095 h 3551855"/>
              <a:gd name="connsiteX13" fmla="*/ 5736657 w 5736657"/>
              <a:gd name="connsiteY13" fmla="*/ 3272723 h 3551855"/>
              <a:gd name="connsiteX14" fmla="*/ 5698156 w 5736657"/>
              <a:gd name="connsiteY14" fmla="*/ 3359350 h 3551855"/>
              <a:gd name="connsiteX15" fmla="*/ 5659655 w 5736657"/>
              <a:gd name="connsiteY15" fmla="*/ 3474853 h 3551855"/>
              <a:gd name="connsiteX16" fmla="*/ 5621154 w 5736657"/>
              <a:gd name="connsiteY16" fmla="*/ 3513354 h 3551855"/>
              <a:gd name="connsiteX17" fmla="*/ 5582653 w 5736657"/>
              <a:gd name="connsiteY17" fmla="*/ 3542230 h 3551855"/>
              <a:gd name="connsiteX18" fmla="*/ 0 w 5736657"/>
              <a:gd name="connsiteY18" fmla="*/ 3551855 h 3551855"/>
              <a:gd name="connsiteX0" fmla="*/ 0 w 5736657"/>
              <a:gd name="connsiteY0" fmla="*/ 3570259 h 3570259"/>
              <a:gd name="connsiteX1" fmla="*/ 0 w 5736657"/>
              <a:gd name="connsiteY1" fmla="*/ 249544 h 3570259"/>
              <a:gd name="connsiteX2" fmla="*/ 173255 w 5736657"/>
              <a:gd name="connsiteY2" fmla="*/ 66664 h 3570259"/>
              <a:gd name="connsiteX3" fmla="*/ 423512 w 5736657"/>
              <a:gd name="connsiteY3" fmla="*/ 28162 h 3570259"/>
              <a:gd name="connsiteX4" fmla="*/ 510139 w 5736657"/>
              <a:gd name="connsiteY4" fmla="*/ 18537 h 3570259"/>
              <a:gd name="connsiteX5" fmla="*/ 875899 w 5736657"/>
              <a:gd name="connsiteY5" fmla="*/ 47413 h 3570259"/>
              <a:gd name="connsiteX6" fmla="*/ 904775 w 5736657"/>
              <a:gd name="connsiteY6" fmla="*/ 57038 h 3570259"/>
              <a:gd name="connsiteX7" fmla="*/ 933650 w 5736657"/>
              <a:gd name="connsiteY7" fmla="*/ 76289 h 3570259"/>
              <a:gd name="connsiteX8" fmla="*/ 1029903 w 5736657"/>
              <a:gd name="connsiteY8" fmla="*/ 182167 h 3570259"/>
              <a:gd name="connsiteX9" fmla="*/ 1049154 w 5736657"/>
              <a:gd name="connsiteY9" fmla="*/ 220668 h 3570259"/>
              <a:gd name="connsiteX10" fmla="*/ 5505650 w 5736657"/>
              <a:gd name="connsiteY10" fmla="*/ 3060120 h 3570259"/>
              <a:gd name="connsiteX11" fmla="*/ 5717406 w 5736657"/>
              <a:gd name="connsiteY11" fmla="*/ 3204499 h 3570259"/>
              <a:gd name="connsiteX12" fmla="*/ 5736657 w 5736657"/>
              <a:gd name="connsiteY12" fmla="*/ 3291127 h 3570259"/>
              <a:gd name="connsiteX13" fmla="*/ 5698156 w 5736657"/>
              <a:gd name="connsiteY13" fmla="*/ 3377754 h 3570259"/>
              <a:gd name="connsiteX14" fmla="*/ 5659655 w 5736657"/>
              <a:gd name="connsiteY14" fmla="*/ 3493257 h 3570259"/>
              <a:gd name="connsiteX15" fmla="*/ 5621154 w 5736657"/>
              <a:gd name="connsiteY15" fmla="*/ 3531758 h 3570259"/>
              <a:gd name="connsiteX16" fmla="*/ 5582653 w 5736657"/>
              <a:gd name="connsiteY16" fmla="*/ 3560634 h 3570259"/>
              <a:gd name="connsiteX17" fmla="*/ 0 w 5736657"/>
              <a:gd name="connsiteY17" fmla="*/ 3570259 h 3570259"/>
              <a:gd name="connsiteX0" fmla="*/ 0 w 5736657"/>
              <a:gd name="connsiteY0" fmla="*/ 3630730 h 3630730"/>
              <a:gd name="connsiteX1" fmla="*/ 0 w 5736657"/>
              <a:gd name="connsiteY1" fmla="*/ 310015 h 3630730"/>
              <a:gd name="connsiteX2" fmla="*/ 173255 w 5736657"/>
              <a:gd name="connsiteY2" fmla="*/ 127135 h 3630730"/>
              <a:gd name="connsiteX3" fmla="*/ 423512 w 5736657"/>
              <a:gd name="connsiteY3" fmla="*/ 88633 h 3630730"/>
              <a:gd name="connsiteX4" fmla="*/ 510139 w 5736657"/>
              <a:gd name="connsiteY4" fmla="*/ 79008 h 3630730"/>
              <a:gd name="connsiteX5" fmla="*/ 875899 w 5736657"/>
              <a:gd name="connsiteY5" fmla="*/ 107884 h 3630730"/>
              <a:gd name="connsiteX6" fmla="*/ 904775 w 5736657"/>
              <a:gd name="connsiteY6" fmla="*/ 117509 h 3630730"/>
              <a:gd name="connsiteX7" fmla="*/ 933650 w 5736657"/>
              <a:gd name="connsiteY7" fmla="*/ 136760 h 3630730"/>
              <a:gd name="connsiteX8" fmla="*/ 1029903 w 5736657"/>
              <a:gd name="connsiteY8" fmla="*/ 242638 h 3630730"/>
              <a:gd name="connsiteX9" fmla="*/ 5505650 w 5736657"/>
              <a:gd name="connsiteY9" fmla="*/ 3120591 h 3630730"/>
              <a:gd name="connsiteX10" fmla="*/ 5717406 w 5736657"/>
              <a:gd name="connsiteY10" fmla="*/ 3264970 h 3630730"/>
              <a:gd name="connsiteX11" fmla="*/ 5736657 w 5736657"/>
              <a:gd name="connsiteY11" fmla="*/ 3351598 h 3630730"/>
              <a:gd name="connsiteX12" fmla="*/ 5698156 w 5736657"/>
              <a:gd name="connsiteY12" fmla="*/ 3438225 h 3630730"/>
              <a:gd name="connsiteX13" fmla="*/ 5659655 w 5736657"/>
              <a:gd name="connsiteY13" fmla="*/ 3553728 h 3630730"/>
              <a:gd name="connsiteX14" fmla="*/ 5621154 w 5736657"/>
              <a:gd name="connsiteY14" fmla="*/ 3592229 h 3630730"/>
              <a:gd name="connsiteX15" fmla="*/ 5582653 w 5736657"/>
              <a:gd name="connsiteY15" fmla="*/ 3621105 h 3630730"/>
              <a:gd name="connsiteX16" fmla="*/ 0 w 5736657"/>
              <a:gd name="connsiteY16" fmla="*/ 3630730 h 3630730"/>
              <a:gd name="connsiteX0" fmla="*/ 0 w 5736657"/>
              <a:gd name="connsiteY0" fmla="*/ 3720333 h 3720333"/>
              <a:gd name="connsiteX1" fmla="*/ 0 w 5736657"/>
              <a:gd name="connsiteY1" fmla="*/ 399618 h 3720333"/>
              <a:gd name="connsiteX2" fmla="*/ 173255 w 5736657"/>
              <a:gd name="connsiteY2" fmla="*/ 216738 h 3720333"/>
              <a:gd name="connsiteX3" fmla="*/ 423512 w 5736657"/>
              <a:gd name="connsiteY3" fmla="*/ 178236 h 3720333"/>
              <a:gd name="connsiteX4" fmla="*/ 510139 w 5736657"/>
              <a:gd name="connsiteY4" fmla="*/ 168611 h 3720333"/>
              <a:gd name="connsiteX5" fmla="*/ 875899 w 5736657"/>
              <a:gd name="connsiteY5" fmla="*/ 197487 h 3720333"/>
              <a:gd name="connsiteX6" fmla="*/ 904775 w 5736657"/>
              <a:gd name="connsiteY6" fmla="*/ 207112 h 3720333"/>
              <a:gd name="connsiteX7" fmla="*/ 933650 w 5736657"/>
              <a:gd name="connsiteY7" fmla="*/ 226363 h 3720333"/>
              <a:gd name="connsiteX8" fmla="*/ 5505650 w 5736657"/>
              <a:gd name="connsiteY8" fmla="*/ 3210194 h 3720333"/>
              <a:gd name="connsiteX9" fmla="*/ 5717406 w 5736657"/>
              <a:gd name="connsiteY9" fmla="*/ 3354573 h 3720333"/>
              <a:gd name="connsiteX10" fmla="*/ 5736657 w 5736657"/>
              <a:gd name="connsiteY10" fmla="*/ 3441201 h 3720333"/>
              <a:gd name="connsiteX11" fmla="*/ 5698156 w 5736657"/>
              <a:gd name="connsiteY11" fmla="*/ 3527828 h 3720333"/>
              <a:gd name="connsiteX12" fmla="*/ 5659655 w 5736657"/>
              <a:gd name="connsiteY12" fmla="*/ 3643331 h 3720333"/>
              <a:gd name="connsiteX13" fmla="*/ 5621154 w 5736657"/>
              <a:gd name="connsiteY13" fmla="*/ 3681832 h 3720333"/>
              <a:gd name="connsiteX14" fmla="*/ 5582653 w 5736657"/>
              <a:gd name="connsiteY14" fmla="*/ 3710708 h 3720333"/>
              <a:gd name="connsiteX15" fmla="*/ 0 w 5736657"/>
              <a:gd name="connsiteY15" fmla="*/ 3720333 h 3720333"/>
              <a:gd name="connsiteX0" fmla="*/ 0 w 5736657"/>
              <a:gd name="connsiteY0" fmla="*/ 3738182 h 3738182"/>
              <a:gd name="connsiteX1" fmla="*/ 0 w 5736657"/>
              <a:gd name="connsiteY1" fmla="*/ 417467 h 3738182"/>
              <a:gd name="connsiteX2" fmla="*/ 173255 w 5736657"/>
              <a:gd name="connsiteY2" fmla="*/ 234587 h 3738182"/>
              <a:gd name="connsiteX3" fmla="*/ 423512 w 5736657"/>
              <a:gd name="connsiteY3" fmla="*/ 196085 h 3738182"/>
              <a:gd name="connsiteX4" fmla="*/ 510139 w 5736657"/>
              <a:gd name="connsiteY4" fmla="*/ 186460 h 3738182"/>
              <a:gd name="connsiteX5" fmla="*/ 875899 w 5736657"/>
              <a:gd name="connsiteY5" fmla="*/ 215336 h 3738182"/>
              <a:gd name="connsiteX6" fmla="*/ 904775 w 5736657"/>
              <a:gd name="connsiteY6" fmla="*/ 224961 h 3738182"/>
              <a:gd name="connsiteX7" fmla="*/ 5505650 w 5736657"/>
              <a:gd name="connsiteY7" fmla="*/ 3228043 h 3738182"/>
              <a:gd name="connsiteX8" fmla="*/ 5717406 w 5736657"/>
              <a:gd name="connsiteY8" fmla="*/ 3372422 h 3738182"/>
              <a:gd name="connsiteX9" fmla="*/ 5736657 w 5736657"/>
              <a:gd name="connsiteY9" fmla="*/ 3459050 h 3738182"/>
              <a:gd name="connsiteX10" fmla="*/ 5698156 w 5736657"/>
              <a:gd name="connsiteY10" fmla="*/ 3545677 h 3738182"/>
              <a:gd name="connsiteX11" fmla="*/ 5659655 w 5736657"/>
              <a:gd name="connsiteY11" fmla="*/ 3661180 h 3738182"/>
              <a:gd name="connsiteX12" fmla="*/ 5621154 w 5736657"/>
              <a:gd name="connsiteY12" fmla="*/ 3699681 h 3738182"/>
              <a:gd name="connsiteX13" fmla="*/ 5582653 w 5736657"/>
              <a:gd name="connsiteY13" fmla="*/ 3728557 h 3738182"/>
              <a:gd name="connsiteX14" fmla="*/ 0 w 5736657"/>
              <a:gd name="connsiteY14" fmla="*/ 3738182 h 3738182"/>
              <a:gd name="connsiteX0" fmla="*/ 0 w 5736657"/>
              <a:gd name="connsiteY0" fmla="*/ 3754666 h 3754666"/>
              <a:gd name="connsiteX1" fmla="*/ 0 w 5736657"/>
              <a:gd name="connsiteY1" fmla="*/ 433951 h 3754666"/>
              <a:gd name="connsiteX2" fmla="*/ 173255 w 5736657"/>
              <a:gd name="connsiteY2" fmla="*/ 251071 h 3754666"/>
              <a:gd name="connsiteX3" fmla="*/ 423512 w 5736657"/>
              <a:gd name="connsiteY3" fmla="*/ 212569 h 3754666"/>
              <a:gd name="connsiteX4" fmla="*/ 510139 w 5736657"/>
              <a:gd name="connsiteY4" fmla="*/ 202944 h 3754666"/>
              <a:gd name="connsiteX5" fmla="*/ 875899 w 5736657"/>
              <a:gd name="connsiteY5" fmla="*/ 231820 h 3754666"/>
              <a:gd name="connsiteX6" fmla="*/ 5505650 w 5736657"/>
              <a:gd name="connsiteY6" fmla="*/ 3244527 h 3754666"/>
              <a:gd name="connsiteX7" fmla="*/ 5717406 w 5736657"/>
              <a:gd name="connsiteY7" fmla="*/ 3388906 h 3754666"/>
              <a:gd name="connsiteX8" fmla="*/ 5736657 w 5736657"/>
              <a:gd name="connsiteY8" fmla="*/ 3475534 h 3754666"/>
              <a:gd name="connsiteX9" fmla="*/ 5698156 w 5736657"/>
              <a:gd name="connsiteY9" fmla="*/ 3562161 h 3754666"/>
              <a:gd name="connsiteX10" fmla="*/ 5659655 w 5736657"/>
              <a:gd name="connsiteY10" fmla="*/ 3677664 h 3754666"/>
              <a:gd name="connsiteX11" fmla="*/ 5621154 w 5736657"/>
              <a:gd name="connsiteY11" fmla="*/ 3716165 h 3754666"/>
              <a:gd name="connsiteX12" fmla="*/ 5582653 w 5736657"/>
              <a:gd name="connsiteY12" fmla="*/ 3745041 h 3754666"/>
              <a:gd name="connsiteX13" fmla="*/ 0 w 5736657"/>
              <a:gd name="connsiteY13" fmla="*/ 3754666 h 3754666"/>
              <a:gd name="connsiteX0" fmla="*/ 0 w 5736657"/>
              <a:gd name="connsiteY0" fmla="*/ 3569489 h 3569489"/>
              <a:gd name="connsiteX1" fmla="*/ 0 w 5736657"/>
              <a:gd name="connsiteY1" fmla="*/ 248774 h 3569489"/>
              <a:gd name="connsiteX2" fmla="*/ 173255 w 5736657"/>
              <a:gd name="connsiteY2" fmla="*/ 65894 h 3569489"/>
              <a:gd name="connsiteX3" fmla="*/ 423512 w 5736657"/>
              <a:gd name="connsiteY3" fmla="*/ 27392 h 3569489"/>
              <a:gd name="connsiteX4" fmla="*/ 510139 w 5736657"/>
              <a:gd name="connsiteY4" fmla="*/ 17767 h 3569489"/>
              <a:gd name="connsiteX5" fmla="*/ 875899 w 5736657"/>
              <a:gd name="connsiteY5" fmla="*/ 46643 h 3569489"/>
              <a:gd name="connsiteX6" fmla="*/ 5505650 w 5736657"/>
              <a:gd name="connsiteY6" fmla="*/ 3059350 h 3569489"/>
              <a:gd name="connsiteX7" fmla="*/ 5717406 w 5736657"/>
              <a:gd name="connsiteY7" fmla="*/ 3203729 h 3569489"/>
              <a:gd name="connsiteX8" fmla="*/ 5736657 w 5736657"/>
              <a:gd name="connsiteY8" fmla="*/ 3290357 h 3569489"/>
              <a:gd name="connsiteX9" fmla="*/ 5698156 w 5736657"/>
              <a:gd name="connsiteY9" fmla="*/ 3376984 h 3569489"/>
              <a:gd name="connsiteX10" fmla="*/ 5659655 w 5736657"/>
              <a:gd name="connsiteY10" fmla="*/ 3492487 h 3569489"/>
              <a:gd name="connsiteX11" fmla="*/ 5621154 w 5736657"/>
              <a:gd name="connsiteY11" fmla="*/ 3530988 h 3569489"/>
              <a:gd name="connsiteX12" fmla="*/ 5582653 w 5736657"/>
              <a:gd name="connsiteY12" fmla="*/ 3559864 h 3569489"/>
              <a:gd name="connsiteX13" fmla="*/ 0 w 5736657"/>
              <a:gd name="connsiteY13" fmla="*/ 3569489 h 3569489"/>
              <a:gd name="connsiteX0" fmla="*/ 0 w 5736657"/>
              <a:gd name="connsiteY0" fmla="*/ 3569489 h 3569489"/>
              <a:gd name="connsiteX1" fmla="*/ 0 w 5736657"/>
              <a:gd name="connsiteY1" fmla="*/ 248774 h 3569489"/>
              <a:gd name="connsiteX2" fmla="*/ 173255 w 5736657"/>
              <a:gd name="connsiteY2" fmla="*/ 65894 h 3569489"/>
              <a:gd name="connsiteX3" fmla="*/ 510139 w 5736657"/>
              <a:gd name="connsiteY3" fmla="*/ 17767 h 3569489"/>
              <a:gd name="connsiteX4" fmla="*/ 875899 w 5736657"/>
              <a:gd name="connsiteY4" fmla="*/ 46643 h 3569489"/>
              <a:gd name="connsiteX5" fmla="*/ 5505650 w 5736657"/>
              <a:gd name="connsiteY5" fmla="*/ 3059350 h 3569489"/>
              <a:gd name="connsiteX6" fmla="*/ 5717406 w 5736657"/>
              <a:gd name="connsiteY6" fmla="*/ 3203729 h 3569489"/>
              <a:gd name="connsiteX7" fmla="*/ 5736657 w 5736657"/>
              <a:gd name="connsiteY7" fmla="*/ 3290357 h 3569489"/>
              <a:gd name="connsiteX8" fmla="*/ 5698156 w 5736657"/>
              <a:gd name="connsiteY8" fmla="*/ 3376984 h 3569489"/>
              <a:gd name="connsiteX9" fmla="*/ 5659655 w 5736657"/>
              <a:gd name="connsiteY9" fmla="*/ 3492487 h 3569489"/>
              <a:gd name="connsiteX10" fmla="*/ 5621154 w 5736657"/>
              <a:gd name="connsiteY10" fmla="*/ 3530988 h 3569489"/>
              <a:gd name="connsiteX11" fmla="*/ 5582653 w 5736657"/>
              <a:gd name="connsiteY11" fmla="*/ 3559864 h 3569489"/>
              <a:gd name="connsiteX12" fmla="*/ 0 w 5736657"/>
              <a:gd name="connsiteY12" fmla="*/ 3569489 h 3569489"/>
              <a:gd name="connsiteX0" fmla="*/ 0 w 5736657"/>
              <a:gd name="connsiteY0" fmla="*/ 3522846 h 3522846"/>
              <a:gd name="connsiteX1" fmla="*/ 0 w 5736657"/>
              <a:gd name="connsiteY1" fmla="*/ 202131 h 3522846"/>
              <a:gd name="connsiteX2" fmla="*/ 173255 w 5736657"/>
              <a:gd name="connsiteY2" fmla="*/ 19251 h 3522846"/>
              <a:gd name="connsiteX3" fmla="*/ 875899 w 5736657"/>
              <a:gd name="connsiteY3" fmla="*/ 0 h 3522846"/>
              <a:gd name="connsiteX4" fmla="*/ 5505650 w 5736657"/>
              <a:gd name="connsiteY4" fmla="*/ 3012707 h 3522846"/>
              <a:gd name="connsiteX5" fmla="*/ 5717406 w 5736657"/>
              <a:gd name="connsiteY5" fmla="*/ 3157086 h 3522846"/>
              <a:gd name="connsiteX6" fmla="*/ 5736657 w 5736657"/>
              <a:gd name="connsiteY6" fmla="*/ 3243714 h 3522846"/>
              <a:gd name="connsiteX7" fmla="*/ 5698156 w 5736657"/>
              <a:gd name="connsiteY7" fmla="*/ 3330341 h 3522846"/>
              <a:gd name="connsiteX8" fmla="*/ 5659655 w 5736657"/>
              <a:gd name="connsiteY8" fmla="*/ 3445844 h 3522846"/>
              <a:gd name="connsiteX9" fmla="*/ 5621154 w 5736657"/>
              <a:gd name="connsiteY9" fmla="*/ 3484345 h 3522846"/>
              <a:gd name="connsiteX10" fmla="*/ 5582653 w 5736657"/>
              <a:gd name="connsiteY10" fmla="*/ 3513221 h 3522846"/>
              <a:gd name="connsiteX11" fmla="*/ 0 w 5736657"/>
              <a:gd name="connsiteY11" fmla="*/ 3522846 h 3522846"/>
              <a:gd name="connsiteX0" fmla="*/ 0 w 5729339"/>
              <a:gd name="connsiteY0" fmla="*/ 3522846 h 3522846"/>
              <a:gd name="connsiteX1" fmla="*/ 0 w 5729339"/>
              <a:gd name="connsiteY1" fmla="*/ 202131 h 3522846"/>
              <a:gd name="connsiteX2" fmla="*/ 173255 w 5729339"/>
              <a:gd name="connsiteY2" fmla="*/ 19251 h 3522846"/>
              <a:gd name="connsiteX3" fmla="*/ 875899 w 5729339"/>
              <a:gd name="connsiteY3" fmla="*/ 0 h 3522846"/>
              <a:gd name="connsiteX4" fmla="*/ 5505650 w 5729339"/>
              <a:gd name="connsiteY4" fmla="*/ 3012707 h 3522846"/>
              <a:gd name="connsiteX5" fmla="*/ 5717406 w 5729339"/>
              <a:gd name="connsiteY5" fmla="*/ 3157086 h 3522846"/>
              <a:gd name="connsiteX6" fmla="*/ 5698156 w 5729339"/>
              <a:gd name="connsiteY6" fmla="*/ 3330341 h 3522846"/>
              <a:gd name="connsiteX7" fmla="*/ 5659655 w 5729339"/>
              <a:gd name="connsiteY7" fmla="*/ 3445844 h 3522846"/>
              <a:gd name="connsiteX8" fmla="*/ 5621154 w 5729339"/>
              <a:gd name="connsiteY8" fmla="*/ 3484345 h 3522846"/>
              <a:gd name="connsiteX9" fmla="*/ 5582653 w 5729339"/>
              <a:gd name="connsiteY9" fmla="*/ 3513221 h 3522846"/>
              <a:gd name="connsiteX10" fmla="*/ 0 w 5729339"/>
              <a:gd name="connsiteY10" fmla="*/ 3522846 h 3522846"/>
              <a:gd name="connsiteX0" fmla="*/ 0 w 5723173"/>
              <a:gd name="connsiteY0" fmla="*/ 3522846 h 3522846"/>
              <a:gd name="connsiteX1" fmla="*/ 0 w 5723173"/>
              <a:gd name="connsiteY1" fmla="*/ 202131 h 3522846"/>
              <a:gd name="connsiteX2" fmla="*/ 173255 w 5723173"/>
              <a:gd name="connsiteY2" fmla="*/ 19251 h 3522846"/>
              <a:gd name="connsiteX3" fmla="*/ 875899 w 5723173"/>
              <a:gd name="connsiteY3" fmla="*/ 0 h 3522846"/>
              <a:gd name="connsiteX4" fmla="*/ 5505650 w 5723173"/>
              <a:gd name="connsiteY4" fmla="*/ 3012707 h 3522846"/>
              <a:gd name="connsiteX5" fmla="*/ 5717406 w 5723173"/>
              <a:gd name="connsiteY5" fmla="*/ 3157086 h 3522846"/>
              <a:gd name="connsiteX6" fmla="*/ 5659655 w 5723173"/>
              <a:gd name="connsiteY6" fmla="*/ 3445844 h 3522846"/>
              <a:gd name="connsiteX7" fmla="*/ 5621154 w 5723173"/>
              <a:gd name="connsiteY7" fmla="*/ 3484345 h 3522846"/>
              <a:gd name="connsiteX8" fmla="*/ 5582653 w 5723173"/>
              <a:gd name="connsiteY8" fmla="*/ 3513221 h 3522846"/>
              <a:gd name="connsiteX9" fmla="*/ 0 w 5723173"/>
              <a:gd name="connsiteY9" fmla="*/ 3522846 h 3522846"/>
              <a:gd name="connsiteX0" fmla="*/ 0 w 6017452"/>
              <a:gd name="connsiteY0" fmla="*/ 3522846 h 3522846"/>
              <a:gd name="connsiteX1" fmla="*/ 0 w 6017452"/>
              <a:gd name="connsiteY1" fmla="*/ 202131 h 3522846"/>
              <a:gd name="connsiteX2" fmla="*/ 173255 w 6017452"/>
              <a:gd name="connsiteY2" fmla="*/ 19251 h 3522846"/>
              <a:gd name="connsiteX3" fmla="*/ 875899 w 6017452"/>
              <a:gd name="connsiteY3" fmla="*/ 0 h 3522846"/>
              <a:gd name="connsiteX4" fmla="*/ 5505650 w 6017452"/>
              <a:gd name="connsiteY4" fmla="*/ 3012707 h 3522846"/>
              <a:gd name="connsiteX5" fmla="*/ 5717406 w 6017452"/>
              <a:gd name="connsiteY5" fmla="*/ 3157086 h 3522846"/>
              <a:gd name="connsiteX6" fmla="*/ 5659655 w 6017452"/>
              <a:gd name="connsiteY6" fmla="*/ 3445844 h 3522846"/>
              <a:gd name="connsiteX7" fmla="*/ 5582653 w 6017452"/>
              <a:gd name="connsiteY7" fmla="*/ 3513221 h 3522846"/>
              <a:gd name="connsiteX8" fmla="*/ 0 w 6017452"/>
              <a:gd name="connsiteY8" fmla="*/ 3522846 h 3522846"/>
              <a:gd name="connsiteX0" fmla="*/ 0 w 6047475"/>
              <a:gd name="connsiteY0" fmla="*/ 3522846 h 3522846"/>
              <a:gd name="connsiteX1" fmla="*/ 0 w 6047475"/>
              <a:gd name="connsiteY1" fmla="*/ 202131 h 3522846"/>
              <a:gd name="connsiteX2" fmla="*/ 173255 w 6047475"/>
              <a:gd name="connsiteY2" fmla="*/ 19251 h 3522846"/>
              <a:gd name="connsiteX3" fmla="*/ 875899 w 6047475"/>
              <a:gd name="connsiteY3" fmla="*/ 0 h 3522846"/>
              <a:gd name="connsiteX4" fmla="*/ 5505650 w 6047475"/>
              <a:gd name="connsiteY4" fmla="*/ 3012707 h 3522846"/>
              <a:gd name="connsiteX5" fmla="*/ 5717406 w 6047475"/>
              <a:gd name="connsiteY5" fmla="*/ 3157086 h 3522846"/>
              <a:gd name="connsiteX6" fmla="*/ 5582653 w 6047475"/>
              <a:gd name="connsiteY6" fmla="*/ 3513221 h 3522846"/>
              <a:gd name="connsiteX7" fmla="*/ 0 w 6047475"/>
              <a:gd name="connsiteY7" fmla="*/ 3522846 h 3522846"/>
              <a:gd name="connsiteX0" fmla="*/ 0 w 6048332"/>
              <a:gd name="connsiteY0" fmla="*/ 3522846 h 3522846"/>
              <a:gd name="connsiteX1" fmla="*/ 0 w 6048332"/>
              <a:gd name="connsiteY1" fmla="*/ 202131 h 3522846"/>
              <a:gd name="connsiteX2" fmla="*/ 173255 w 6048332"/>
              <a:gd name="connsiteY2" fmla="*/ 19251 h 3522846"/>
              <a:gd name="connsiteX3" fmla="*/ 875899 w 6048332"/>
              <a:gd name="connsiteY3" fmla="*/ 0 h 3522846"/>
              <a:gd name="connsiteX4" fmla="*/ 5505650 w 6048332"/>
              <a:gd name="connsiteY4" fmla="*/ 3012707 h 3522846"/>
              <a:gd name="connsiteX5" fmla="*/ 5717406 w 6048332"/>
              <a:gd name="connsiteY5" fmla="*/ 3157086 h 3522846"/>
              <a:gd name="connsiteX6" fmla="*/ 5582653 w 6048332"/>
              <a:gd name="connsiteY6" fmla="*/ 3513221 h 3522846"/>
              <a:gd name="connsiteX7" fmla="*/ 0 w 6048332"/>
              <a:gd name="connsiteY7" fmla="*/ 3522846 h 3522846"/>
              <a:gd name="connsiteX0" fmla="*/ 0 w 5827350"/>
              <a:gd name="connsiteY0" fmla="*/ 3522846 h 3522846"/>
              <a:gd name="connsiteX1" fmla="*/ 0 w 5827350"/>
              <a:gd name="connsiteY1" fmla="*/ 202131 h 3522846"/>
              <a:gd name="connsiteX2" fmla="*/ 173255 w 5827350"/>
              <a:gd name="connsiteY2" fmla="*/ 19251 h 3522846"/>
              <a:gd name="connsiteX3" fmla="*/ 875899 w 5827350"/>
              <a:gd name="connsiteY3" fmla="*/ 0 h 3522846"/>
              <a:gd name="connsiteX4" fmla="*/ 5505650 w 5827350"/>
              <a:gd name="connsiteY4" fmla="*/ 3012707 h 3522846"/>
              <a:gd name="connsiteX5" fmla="*/ 5717406 w 5827350"/>
              <a:gd name="connsiteY5" fmla="*/ 3157086 h 3522846"/>
              <a:gd name="connsiteX6" fmla="*/ 5582653 w 5827350"/>
              <a:gd name="connsiteY6" fmla="*/ 3513221 h 3522846"/>
              <a:gd name="connsiteX7" fmla="*/ 0 w 5827350"/>
              <a:gd name="connsiteY7" fmla="*/ 3522846 h 3522846"/>
              <a:gd name="connsiteX0" fmla="*/ 0 w 5582653"/>
              <a:gd name="connsiteY0" fmla="*/ 3522846 h 3522846"/>
              <a:gd name="connsiteX1" fmla="*/ 0 w 5582653"/>
              <a:gd name="connsiteY1" fmla="*/ 202131 h 3522846"/>
              <a:gd name="connsiteX2" fmla="*/ 173255 w 5582653"/>
              <a:gd name="connsiteY2" fmla="*/ 19251 h 3522846"/>
              <a:gd name="connsiteX3" fmla="*/ 875899 w 5582653"/>
              <a:gd name="connsiteY3" fmla="*/ 0 h 3522846"/>
              <a:gd name="connsiteX4" fmla="*/ 5505650 w 5582653"/>
              <a:gd name="connsiteY4" fmla="*/ 3012707 h 3522846"/>
              <a:gd name="connsiteX5" fmla="*/ 5582653 w 5582653"/>
              <a:gd name="connsiteY5" fmla="*/ 3513221 h 3522846"/>
              <a:gd name="connsiteX6" fmla="*/ 0 w 5582653"/>
              <a:gd name="connsiteY6" fmla="*/ 3522846 h 3522846"/>
              <a:gd name="connsiteX0" fmla="*/ 0 w 5582653"/>
              <a:gd name="connsiteY0" fmla="*/ 3522846 h 3522846"/>
              <a:gd name="connsiteX1" fmla="*/ 0 w 5582653"/>
              <a:gd name="connsiteY1" fmla="*/ 202131 h 3522846"/>
              <a:gd name="connsiteX2" fmla="*/ 173255 w 5582653"/>
              <a:gd name="connsiteY2" fmla="*/ 19251 h 3522846"/>
              <a:gd name="connsiteX3" fmla="*/ 875899 w 5582653"/>
              <a:gd name="connsiteY3" fmla="*/ 0 h 3522846"/>
              <a:gd name="connsiteX4" fmla="*/ 5505650 w 5582653"/>
              <a:gd name="connsiteY4" fmla="*/ 3012707 h 3522846"/>
              <a:gd name="connsiteX5" fmla="*/ 5582653 w 5582653"/>
              <a:gd name="connsiteY5" fmla="*/ 3513221 h 3522846"/>
              <a:gd name="connsiteX6" fmla="*/ 0 w 5582653"/>
              <a:gd name="connsiteY6" fmla="*/ 3522846 h 3522846"/>
              <a:gd name="connsiteX0" fmla="*/ 0 w 5582653"/>
              <a:gd name="connsiteY0" fmla="*/ 3522846 h 3522846"/>
              <a:gd name="connsiteX1" fmla="*/ 0 w 5582653"/>
              <a:gd name="connsiteY1" fmla="*/ 202131 h 3522846"/>
              <a:gd name="connsiteX2" fmla="*/ 173255 w 5582653"/>
              <a:gd name="connsiteY2" fmla="*/ 19251 h 3522846"/>
              <a:gd name="connsiteX3" fmla="*/ 875899 w 5582653"/>
              <a:gd name="connsiteY3" fmla="*/ 0 h 3522846"/>
              <a:gd name="connsiteX4" fmla="*/ 5505650 w 5582653"/>
              <a:gd name="connsiteY4" fmla="*/ 3012707 h 3522846"/>
              <a:gd name="connsiteX5" fmla="*/ 5582653 w 5582653"/>
              <a:gd name="connsiteY5" fmla="*/ 3513221 h 3522846"/>
              <a:gd name="connsiteX6" fmla="*/ 0 w 5582653"/>
              <a:gd name="connsiteY6" fmla="*/ 3522846 h 3522846"/>
              <a:gd name="connsiteX0" fmla="*/ 0 w 5918232"/>
              <a:gd name="connsiteY0" fmla="*/ 3522846 h 3522846"/>
              <a:gd name="connsiteX1" fmla="*/ 0 w 5918232"/>
              <a:gd name="connsiteY1" fmla="*/ 202131 h 3522846"/>
              <a:gd name="connsiteX2" fmla="*/ 173255 w 5918232"/>
              <a:gd name="connsiteY2" fmla="*/ 19251 h 3522846"/>
              <a:gd name="connsiteX3" fmla="*/ 875899 w 5918232"/>
              <a:gd name="connsiteY3" fmla="*/ 0 h 3522846"/>
              <a:gd name="connsiteX4" fmla="*/ 5505650 w 5918232"/>
              <a:gd name="connsiteY4" fmla="*/ 3012707 h 3522846"/>
              <a:gd name="connsiteX5" fmla="*/ 5582653 w 5918232"/>
              <a:gd name="connsiteY5" fmla="*/ 3513221 h 3522846"/>
              <a:gd name="connsiteX6" fmla="*/ 0 w 5918232"/>
              <a:gd name="connsiteY6" fmla="*/ 3522846 h 3522846"/>
              <a:gd name="connsiteX0" fmla="*/ 0 w 5968250"/>
              <a:gd name="connsiteY0" fmla="*/ 3522846 h 3522846"/>
              <a:gd name="connsiteX1" fmla="*/ 0 w 5968250"/>
              <a:gd name="connsiteY1" fmla="*/ 202131 h 3522846"/>
              <a:gd name="connsiteX2" fmla="*/ 173255 w 5968250"/>
              <a:gd name="connsiteY2" fmla="*/ 19251 h 3522846"/>
              <a:gd name="connsiteX3" fmla="*/ 875899 w 5968250"/>
              <a:gd name="connsiteY3" fmla="*/ 0 h 3522846"/>
              <a:gd name="connsiteX4" fmla="*/ 5505650 w 5968250"/>
              <a:gd name="connsiteY4" fmla="*/ 3012707 h 3522846"/>
              <a:gd name="connsiteX5" fmla="*/ 5582653 w 5968250"/>
              <a:gd name="connsiteY5" fmla="*/ 3513221 h 3522846"/>
              <a:gd name="connsiteX6" fmla="*/ 0 w 5968250"/>
              <a:gd name="connsiteY6" fmla="*/ 3522846 h 3522846"/>
              <a:gd name="connsiteX0" fmla="*/ 0 w 6215718"/>
              <a:gd name="connsiteY0" fmla="*/ 3522846 h 3522846"/>
              <a:gd name="connsiteX1" fmla="*/ 0 w 6215718"/>
              <a:gd name="connsiteY1" fmla="*/ 202131 h 3522846"/>
              <a:gd name="connsiteX2" fmla="*/ 173255 w 6215718"/>
              <a:gd name="connsiteY2" fmla="*/ 19251 h 3522846"/>
              <a:gd name="connsiteX3" fmla="*/ 875899 w 6215718"/>
              <a:gd name="connsiteY3" fmla="*/ 0 h 3522846"/>
              <a:gd name="connsiteX4" fmla="*/ 5505650 w 6215718"/>
              <a:gd name="connsiteY4" fmla="*/ 3012707 h 3522846"/>
              <a:gd name="connsiteX5" fmla="*/ 5582653 w 6215718"/>
              <a:gd name="connsiteY5" fmla="*/ 3513221 h 3522846"/>
              <a:gd name="connsiteX6" fmla="*/ 0 w 6215718"/>
              <a:gd name="connsiteY6" fmla="*/ 3522846 h 3522846"/>
              <a:gd name="connsiteX0" fmla="*/ 0 w 6136128"/>
              <a:gd name="connsiteY0" fmla="*/ 3522846 h 3522846"/>
              <a:gd name="connsiteX1" fmla="*/ 0 w 6136128"/>
              <a:gd name="connsiteY1" fmla="*/ 202131 h 3522846"/>
              <a:gd name="connsiteX2" fmla="*/ 173255 w 6136128"/>
              <a:gd name="connsiteY2" fmla="*/ 19251 h 3522846"/>
              <a:gd name="connsiteX3" fmla="*/ 875899 w 6136128"/>
              <a:gd name="connsiteY3" fmla="*/ 0 h 3522846"/>
              <a:gd name="connsiteX4" fmla="*/ 5505650 w 6136128"/>
              <a:gd name="connsiteY4" fmla="*/ 3012707 h 3522846"/>
              <a:gd name="connsiteX5" fmla="*/ 5582653 w 6136128"/>
              <a:gd name="connsiteY5" fmla="*/ 3513221 h 3522846"/>
              <a:gd name="connsiteX6" fmla="*/ 0 w 6136128"/>
              <a:gd name="connsiteY6" fmla="*/ 3522846 h 3522846"/>
              <a:gd name="connsiteX0" fmla="*/ 0 w 6003217"/>
              <a:gd name="connsiteY0" fmla="*/ 3522846 h 3522846"/>
              <a:gd name="connsiteX1" fmla="*/ 0 w 6003217"/>
              <a:gd name="connsiteY1" fmla="*/ 202131 h 3522846"/>
              <a:gd name="connsiteX2" fmla="*/ 173255 w 6003217"/>
              <a:gd name="connsiteY2" fmla="*/ 19251 h 3522846"/>
              <a:gd name="connsiteX3" fmla="*/ 875899 w 6003217"/>
              <a:gd name="connsiteY3" fmla="*/ 0 h 3522846"/>
              <a:gd name="connsiteX4" fmla="*/ 5505650 w 6003217"/>
              <a:gd name="connsiteY4" fmla="*/ 3012707 h 3522846"/>
              <a:gd name="connsiteX5" fmla="*/ 5582653 w 6003217"/>
              <a:gd name="connsiteY5" fmla="*/ 3513221 h 3522846"/>
              <a:gd name="connsiteX6" fmla="*/ 0 w 6003217"/>
              <a:gd name="connsiteY6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76577"/>
              <a:gd name="connsiteY0" fmla="*/ 3522846 h 3522846"/>
              <a:gd name="connsiteX1" fmla="*/ 0 w 6176577"/>
              <a:gd name="connsiteY1" fmla="*/ 202131 h 3522846"/>
              <a:gd name="connsiteX2" fmla="*/ 173255 w 6176577"/>
              <a:gd name="connsiteY2" fmla="*/ 19251 h 3522846"/>
              <a:gd name="connsiteX3" fmla="*/ 875899 w 6176577"/>
              <a:gd name="connsiteY3" fmla="*/ 0 h 3522846"/>
              <a:gd name="connsiteX4" fmla="*/ 5505650 w 6176577"/>
              <a:gd name="connsiteY4" fmla="*/ 3012707 h 3522846"/>
              <a:gd name="connsiteX5" fmla="*/ 5993530 w 6176577"/>
              <a:gd name="connsiteY5" fmla="*/ 3347720 h 3522846"/>
              <a:gd name="connsiteX6" fmla="*/ 5582653 w 6176577"/>
              <a:gd name="connsiteY6" fmla="*/ 3513221 h 3522846"/>
              <a:gd name="connsiteX7" fmla="*/ 0 w 6176577"/>
              <a:gd name="connsiteY7" fmla="*/ 3522846 h 3522846"/>
              <a:gd name="connsiteX0" fmla="*/ 0 w 6176577"/>
              <a:gd name="connsiteY0" fmla="*/ 3522846 h 3522846"/>
              <a:gd name="connsiteX1" fmla="*/ 0 w 6176577"/>
              <a:gd name="connsiteY1" fmla="*/ 202131 h 3522846"/>
              <a:gd name="connsiteX2" fmla="*/ 173255 w 6176577"/>
              <a:gd name="connsiteY2" fmla="*/ 19251 h 3522846"/>
              <a:gd name="connsiteX3" fmla="*/ 875899 w 6176577"/>
              <a:gd name="connsiteY3" fmla="*/ 0 h 3522846"/>
              <a:gd name="connsiteX4" fmla="*/ 5505650 w 6176577"/>
              <a:gd name="connsiteY4" fmla="*/ 3012707 h 3522846"/>
              <a:gd name="connsiteX5" fmla="*/ 5993530 w 6176577"/>
              <a:gd name="connsiteY5" fmla="*/ 3347720 h 3522846"/>
              <a:gd name="connsiteX6" fmla="*/ 5582653 w 6176577"/>
              <a:gd name="connsiteY6" fmla="*/ 3513221 h 3522846"/>
              <a:gd name="connsiteX7" fmla="*/ 0 w 6176577"/>
              <a:gd name="connsiteY7" fmla="*/ 3522846 h 3522846"/>
              <a:gd name="connsiteX0" fmla="*/ 0 w 6200107"/>
              <a:gd name="connsiteY0" fmla="*/ 3522846 h 3529668"/>
              <a:gd name="connsiteX1" fmla="*/ 0 w 6200107"/>
              <a:gd name="connsiteY1" fmla="*/ 202131 h 3529668"/>
              <a:gd name="connsiteX2" fmla="*/ 173255 w 6200107"/>
              <a:gd name="connsiteY2" fmla="*/ 19251 h 3529668"/>
              <a:gd name="connsiteX3" fmla="*/ 875899 w 6200107"/>
              <a:gd name="connsiteY3" fmla="*/ 0 h 3529668"/>
              <a:gd name="connsiteX4" fmla="*/ 5505650 w 6200107"/>
              <a:gd name="connsiteY4" fmla="*/ 3012707 h 3529668"/>
              <a:gd name="connsiteX5" fmla="*/ 6037980 w 6200107"/>
              <a:gd name="connsiteY5" fmla="*/ 3328670 h 3529668"/>
              <a:gd name="connsiteX6" fmla="*/ 5582653 w 6200107"/>
              <a:gd name="connsiteY6" fmla="*/ 3513221 h 3529668"/>
              <a:gd name="connsiteX7" fmla="*/ 0 w 6200107"/>
              <a:gd name="connsiteY7" fmla="*/ 3522846 h 3529668"/>
              <a:gd name="connsiteX0" fmla="*/ 0 w 6194647"/>
              <a:gd name="connsiteY0" fmla="*/ 3522846 h 3529668"/>
              <a:gd name="connsiteX1" fmla="*/ 0 w 6194647"/>
              <a:gd name="connsiteY1" fmla="*/ 202131 h 3529668"/>
              <a:gd name="connsiteX2" fmla="*/ 173255 w 6194647"/>
              <a:gd name="connsiteY2" fmla="*/ 19251 h 3529668"/>
              <a:gd name="connsiteX3" fmla="*/ 875899 w 6194647"/>
              <a:gd name="connsiteY3" fmla="*/ 0 h 3529668"/>
              <a:gd name="connsiteX4" fmla="*/ 5505650 w 6194647"/>
              <a:gd name="connsiteY4" fmla="*/ 3012707 h 3529668"/>
              <a:gd name="connsiteX5" fmla="*/ 6037980 w 6194647"/>
              <a:gd name="connsiteY5" fmla="*/ 3328670 h 3529668"/>
              <a:gd name="connsiteX6" fmla="*/ 5582653 w 6194647"/>
              <a:gd name="connsiteY6" fmla="*/ 3513221 h 3529668"/>
              <a:gd name="connsiteX7" fmla="*/ 0 w 6194647"/>
              <a:gd name="connsiteY7" fmla="*/ 3522846 h 3529668"/>
              <a:gd name="connsiteX0" fmla="*/ 0 w 6157717"/>
              <a:gd name="connsiteY0" fmla="*/ 3522846 h 3529668"/>
              <a:gd name="connsiteX1" fmla="*/ 0 w 6157717"/>
              <a:gd name="connsiteY1" fmla="*/ 202131 h 3529668"/>
              <a:gd name="connsiteX2" fmla="*/ 173255 w 6157717"/>
              <a:gd name="connsiteY2" fmla="*/ 19251 h 3529668"/>
              <a:gd name="connsiteX3" fmla="*/ 875899 w 6157717"/>
              <a:gd name="connsiteY3" fmla="*/ 0 h 3529668"/>
              <a:gd name="connsiteX4" fmla="*/ 5505650 w 6157717"/>
              <a:gd name="connsiteY4" fmla="*/ 3012707 h 3529668"/>
              <a:gd name="connsiteX5" fmla="*/ 6037980 w 6157717"/>
              <a:gd name="connsiteY5" fmla="*/ 3328670 h 3529668"/>
              <a:gd name="connsiteX6" fmla="*/ 5582653 w 6157717"/>
              <a:gd name="connsiteY6" fmla="*/ 3513221 h 3529668"/>
              <a:gd name="connsiteX7" fmla="*/ 0 w 6157717"/>
              <a:gd name="connsiteY7" fmla="*/ 3522846 h 3529668"/>
              <a:gd name="connsiteX0" fmla="*/ 0 w 6157717"/>
              <a:gd name="connsiteY0" fmla="*/ 3522846 h 3529668"/>
              <a:gd name="connsiteX1" fmla="*/ 0 w 6157717"/>
              <a:gd name="connsiteY1" fmla="*/ 202131 h 3529668"/>
              <a:gd name="connsiteX2" fmla="*/ 173255 w 6157717"/>
              <a:gd name="connsiteY2" fmla="*/ 19251 h 3529668"/>
              <a:gd name="connsiteX3" fmla="*/ 875899 w 6157717"/>
              <a:gd name="connsiteY3" fmla="*/ 0 h 3529668"/>
              <a:gd name="connsiteX4" fmla="*/ 5505650 w 6157717"/>
              <a:gd name="connsiteY4" fmla="*/ 3012707 h 3529668"/>
              <a:gd name="connsiteX5" fmla="*/ 6037980 w 6157717"/>
              <a:gd name="connsiteY5" fmla="*/ 3328670 h 3529668"/>
              <a:gd name="connsiteX6" fmla="*/ 5582653 w 6157717"/>
              <a:gd name="connsiteY6" fmla="*/ 3513221 h 3529668"/>
              <a:gd name="connsiteX7" fmla="*/ 0 w 6157717"/>
              <a:gd name="connsiteY7" fmla="*/ 3522846 h 3529668"/>
              <a:gd name="connsiteX0" fmla="*/ 0 w 6136785"/>
              <a:gd name="connsiteY0" fmla="*/ 3522846 h 3525558"/>
              <a:gd name="connsiteX1" fmla="*/ 0 w 6136785"/>
              <a:gd name="connsiteY1" fmla="*/ 202131 h 3525558"/>
              <a:gd name="connsiteX2" fmla="*/ 173255 w 6136785"/>
              <a:gd name="connsiteY2" fmla="*/ 19251 h 3525558"/>
              <a:gd name="connsiteX3" fmla="*/ 875899 w 6136785"/>
              <a:gd name="connsiteY3" fmla="*/ 0 h 3525558"/>
              <a:gd name="connsiteX4" fmla="*/ 5505650 w 6136785"/>
              <a:gd name="connsiteY4" fmla="*/ 3012707 h 3525558"/>
              <a:gd name="connsiteX5" fmla="*/ 6037980 w 6136785"/>
              <a:gd name="connsiteY5" fmla="*/ 3328670 h 3525558"/>
              <a:gd name="connsiteX6" fmla="*/ 5582653 w 6136785"/>
              <a:gd name="connsiteY6" fmla="*/ 3513221 h 3525558"/>
              <a:gd name="connsiteX7" fmla="*/ 0 w 6136785"/>
              <a:gd name="connsiteY7" fmla="*/ 3522846 h 3525558"/>
              <a:gd name="connsiteX0" fmla="*/ 0 w 6061688"/>
              <a:gd name="connsiteY0" fmla="*/ 3522846 h 3525558"/>
              <a:gd name="connsiteX1" fmla="*/ 0 w 6061688"/>
              <a:gd name="connsiteY1" fmla="*/ 202131 h 3525558"/>
              <a:gd name="connsiteX2" fmla="*/ 173255 w 6061688"/>
              <a:gd name="connsiteY2" fmla="*/ 19251 h 3525558"/>
              <a:gd name="connsiteX3" fmla="*/ 875899 w 6061688"/>
              <a:gd name="connsiteY3" fmla="*/ 0 h 3525558"/>
              <a:gd name="connsiteX4" fmla="*/ 5505650 w 6061688"/>
              <a:gd name="connsiteY4" fmla="*/ 3012707 h 3525558"/>
              <a:gd name="connsiteX5" fmla="*/ 6037980 w 6061688"/>
              <a:gd name="connsiteY5" fmla="*/ 3328670 h 3525558"/>
              <a:gd name="connsiteX6" fmla="*/ 5582653 w 6061688"/>
              <a:gd name="connsiteY6" fmla="*/ 3513221 h 3525558"/>
              <a:gd name="connsiteX7" fmla="*/ 0 w 6061688"/>
              <a:gd name="connsiteY7" fmla="*/ 3522846 h 3525558"/>
              <a:gd name="connsiteX0" fmla="*/ 0 w 6061688"/>
              <a:gd name="connsiteY0" fmla="*/ 3522846 h 3525558"/>
              <a:gd name="connsiteX1" fmla="*/ 0 w 6061688"/>
              <a:gd name="connsiteY1" fmla="*/ 202131 h 3525558"/>
              <a:gd name="connsiteX2" fmla="*/ 173255 w 6061688"/>
              <a:gd name="connsiteY2" fmla="*/ 19251 h 3525558"/>
              <a:gd name="connsiteX3" fmla="*/ 875899 w 6061688"/>
              <a:gd name="connsiteY3" fmla="*/ 0 h 3525558"/>
              <a:gd name="connsiteX4" fmla="*/ 5505650 w 6061688"/>
              <a:gd name="connsiteY4" fmla="*/ 3012707 h 3525558"/>
              <a:gd name="connsiteX5" fmla="*/ 6037980 w 6061688"/>
              <a:gd name="connsiteY5" fmla="*/ 3328670 h 3525558"/>
              <a:gd name="connsiteX6" fmla="*/ 5582653 w 6061688"/>
              <a:gd name="connsiteY6" fmla="*/ 3513221 h 3525558"/>
              <a:gd name="connsiteX7" fmla="*/ 0 w 6061688"/>
              <a:gd name="connsiteY7" fmla="*/ 3522846 h 3525558"/>
              <a:gd name="connsiteX0" fmla="*/ 0 w 6093793"/>
              <a:gd name="connsiteY0" fmla="*/ 3677132 h 3679844"/>
              <a:gd name="connsiteX1" fmla="*/ 0 w 6093793"/>
              <a:gd name="connsiteY1" fmla="*/ 356417 h 3679844"/>
              <a:gd name="connsiteX2" fmla="*/ 173255 w 6093793"/>
              <a:gd name="connsiteY2" fmla="*/ 173537 h 3679844"/>
              <a:gd name="connsiteX3" fmla="*/ 875899 w 6093793"/>
              <a:gd name="connsiteY3" fmla="*/ 154286 h 3679844"/>
              <a:gd name="connsiteX4" fmla="*/ 4432500 w 6093793"/>
              <a:gd name="connsiteY4" fmla="*/ 2303393 h 3679844"/>
              <a:gd name="connsiteX5" fmla="*/ 6037980 w 6093793"/>
              <a:gd name="connsiteY5" fmla="*/ 3482956 h 3679844"/>
              <a:gd name="connsiteX6" fmla="*/ 5582653 w 6093793"/>
              <a:gd name="connsiteY6" fmla="*/ 3667507 h 3679844"/>
              <a:gd name="connsiteX7" fmla="*/ 0 w 6093793"/>
              <a:gd name="connsiteY7" fmla="*/ 3677132 h 3679844"/>
              <a:gd name="connsiteX0" fmla="*/ 0 w 6049623"/>
              <a:gd name="connsiteY0" fmla="*/ 3718037 h 3720749"/>
              <a:gd name="connsiteX1" fmla="*/ 0 w 6049623"/>
              <a:gd name="connsiteY1" fmla="*/ 397322 h 3720749"/>
              <a:gd name="connsiteX2" fmla="*/ 173255 w 6049623"/>
              <a:gd name="connsiteY2" fmla="*/ 214442 h 3720749"/>
              <a:gd name="connsiteX3" fmla="*/ 875899 w 6049623"/>
              <a:gd name="connsiteY3" fmla="*/ 195191 h 3720749"/>
              <a:gd name="connsiteX4" fmla="*/ 5194500 w 6049623"/>
              <a:gd name="connsiteY4" fmla="*/ 2896748 h 3720749"/>
              <a:gd name="connsiteX5" fmla="*/ 6037980 w 6049623"/>
              <a:gd name="connsiteY5" fmla="*/ 3523861 h 3720749"/>
              <a:gd name="connsiteX6" fmla="*/ 5582653 w 6049623"/>
              <a:gd name="connsiteY6" fmla="*/ 3708412 h 3720749"/>
              <a:gd name="connsiteX7" fmla="*/ 0 w 6049623"/>
              <a:gd name="connsiteY7" fmla="*/ 3718037 h 3720749"/>
              <a:gd name="connsiteX0" fmla="*/ 0 w 6049623"/>
              <a:gd name="connsiteY0" fmla="*/ 3724042 h 3726754"/>
              <a:gd name="connsiteX1" fmla="*/ 0 w 6049623"/>
              <a:gd name="connsiteY1" fmla="*/ 403327 h 3726754"/>
              <a:gd name="connsiteX2" fmla="*/ 173255 w 6049623"/>
              <a:gd name="connsiteY2" fmla="*/ 220447 h 3726754"/>
              <a:gd name="connsiteX3" fmla="*/ 875899 w 6049623"/>
              <a:gd name="connsiteY3" fmla="*/ 201196 h 3726754"/>
              <a:gd name="connsiteX4" fmla="*/ 5194500 w 6049623"/>
              <a:gd name="connsiteY4" fmla="*/ 2902753 h 3726754"/>
              <a:gd name="connsiteX5" fmla="*/ 6037980 w 6049623"/>
              <a:gd name="connsiteY5" fmla="*/ 3529866 h 3726754"/>
              <a:gd name="connsiteX6" fmla="*/ 5582653 w 6049623"/>
              <a:gd name="connsiteY6" fmla="*/ 3714417 h 3726754"/>
              <a:gd name="connsiteX7" fmla="*/ 0 w 6049623"/>
              <a:gd name="connsiteY7" fmla="*/ 3724042 h 3726754"/>
              <a:gd name="connsiteX0" fmla="*/ 0 w 6049623"/>
              <a:gd name="connsiteY0" fmla="*/ 3759424 h 3762136"/>
              <a:gd name="connsiteX1" fmla="*/ 0 w 6049623"/>
              <a:gd name="connsiteY1" fmla="*/ 438709 h 3762136"/>
              <a:gd name="connsiteX2" fmla="*/ 243105 w 6049623"/>
              <a:gd name="connsiteY2" fmla="*/ 160579 h 3762136"/>
              <a:gd name="connsiteX3" fmla="*/ 875899 w 6049623"/>
              <a:gd name="connsiteY3" fmla="*/ 236578 h 3762136"/>
              <a:gd name="connsiteX4" fmla="*/ 5194500 w 6049623"/>
              <a:gd name="connsiteY4" fmla="*/ 2938135 h 3762136"/>
              <a:gd name="connsiteX5" fmla="*/ 6037980 w 6049623"/>
              <a:gd name="connsiteY5" fmla="*/ 3565248 h 3762136"/>
              <a:gd name="connsiteX6" fmla="*/ 5582653 w 6049623"/>
              <a:gd name="connsiteY6" fmla="*/ 3749799 h 3762136"/>
              <a:gd name="connsiteX7" fmla="*/ 0 w 6049623"/>
              <a:gd name="connsiteY7" fmla="*/ 3759424 h 3762136"/>
              <a:gd name="connsiteX0" fmla="*/ 60 w 6049683"/>
              <a:gd name="connsiteY0" fmla="*/ 3759424 h 3762136"/>
              <a:gd name="connsiteX1" fmla="*/ 60 w 6049683"/>
              <a:gd name="connsiteY1" fmla="*/ 438709 h 3762136"/>
              <a:gd name="connsiteX2" fmla="*/ 243165 w 6049683"/>
              <a:gd name="connsiteY2" fmla="*/ 160579 h 3762136"/>
              <a:gd name="connsiteX3" fmla="*/ 875959 w 6049683"/>
              <a:gd name="connsiteY3" fmla="*/ 236578 h 3762136"/>
              <a:gd name="connsiteX4" fmla="*/ 5194560 w 6049683"/>
              <a:gd name="connsiteY4" fmla="*/ 2938135 h 3762136"/>
              <a:gd name="connsiteX5" fmla="*/ 6038040 w 6049683"/>
              <a:gd name="connsiteY5" fmla="*/ 3565248 h 3762136"/>
              <a:gd name="connsiteX6" fmla="*/ 5582713 w 6049683"/>
              <a:gd name="connsiteY6" fmla="*/ 3749799 h 3762136"/>
              <a:gd name="connsiteX7" fmla="*/ 60 w 6049683"/>
              <a:gd name="connsiteY7" fmla="*/ 3759424 h 3762136"/>
              <a:gd name="connsiteX0" fmla="*/ 60 w 6049683"/>
              <a:gd name="connsiteY0" fmla="*/ 3628898 h 3631610"/>
              <a:gd name="connsiteX1" fmla="*/ 60 w 6049683"/>
              <a:gd name="connsiteY1" fmla="*/ 308183 h 3631610"/>
              <a:gd name="connsiteX2" fmla="*/ 243165 w 6049683"/>
              <a:gd name="connsiteY2" fmla="*/ 30053 h 3631610"/>
              <a:gd name="connsiteX3" fmla="*/ 875959 w 6049683"/>
              <a:gd name="connsiteY3" fmla="*/ 106052 h 3631610"/>
              <a:gd name="connsiteX4" fmla="*/ 5194560 w 6049683"/>
              <a:gd name="connsiteY4" fmla="*/ 2807609 h 3631610"/>
              <a:gd name="connsiteX5" fmla="*/ 6038040 w 6049683"/>
              <a:gd name="connsiteY5" fmla="*/ 3434722 h 3631610"/>
              <a:gd name="connsiteX6" fmla="*/ 5582713 w 6049683"/>
              <a:gd name="connsiteY6" fmla="*/ 3619273 h 3631610"/>
              <a:gd name="connsiteX7" fmla="*/ 60 w 6049683"/>
              <a:gd name="connsiteY7" fmla="*/ 3628898 h 3631610"/>
              <a:gd name="connsiteX0" fmla="*/ 60 w 6049683"/>
              <a:gd name="connsiteY0" fmla="*/ 3634559 h 3637271"/>
              <a:gd name="connsiteX1" fmla="*/ 60 w 6049683"/>
              <a:gd name="connsiteY1" fmla="*/ 313844 h 3637271"/>
              <a:gd name="connsiteX2" fmla="*/ 243165 w 6049683"/>
              <a:gd name="connsiteY2" fmla="*/ 35714 h 3637271"/>
              <a:gd name="connsiteX3" fmla="*/ 875959 w 6049683"/>
              <a:gd name="connsiteY3" fmla="*/ 111713 h 3637271"/>
              <a:gd name="connsiteX4" fmla="*/ 5194560 w 6049683"/>
              <a:gd name="connsiteY4" fmla="*/ 2813270 h 3637271"/>
              <a:gd name="connsiteX5" fmla="*/ 6038040 w 6049683"/>
              <a:gd name="connsiteY5" fmla="*/ 3440383 h 3637271"/>
              <a:gd name="connsiteX6" fmla="*/ 5582713 w 6049683"/>
              <a:gd name="connsiteY6" fmla="*/ 3624934 h 3637271"/>
              <a:gd name="connsiteX7" fmla="*/ 60 w 6049683"/>
              <a:gd name="connsiteY7" fmla="*/ 3634559 h 3637271"/>
              <a:gd name="connsiteX0" fmla="*/ 60 w 6049683"/>
              <a:gd name="connsiteY0" fmla="*/ 3658210 h 3660922"/>
              <a:gd name="connsiteX1" fmla="*/ 60 w 6049683"/>
              <a:gd name="connsiteY1" fmla="*/ 337495 h 3660922"/>
              <a:gd name="connsiteX2" fmla="*/ 243165 w 6049683"/>
              <a:gd name="connsiteY2" fmla="*/ 59365 h 3660922"/>
              <a:gd name="connsiteX3" fmla="*/ 875959 w 6049683"/>
              <a:gd name="connsiteY3" fmla="*/ 135364 h 3660922"/>
              <a:gd name="connsiteX4" fmla="*/ 2926540 w 6049683"/>
              <a:gd name="connsiteY4" fmla="*/ 1406636 h 3660922"/>
              <a:gd name="connsiteX5" fmla="*/ 5194560 w 6049683"/>
              <a:gd name="connsiteY5" fmla="*/ 2836921 h 3660922"/>
              <a:gd name="connsiteX6" fmla="*/ 6038040 w 6049683"/>
              <a:gd name="connsiteY6" fmla="*/ 3464034 h 3660922"/>
              <a:gd name="connsiteX7" fmla="*/ 5582713 w 6049683"/>
              <a:gd name="connsiteY7" fmla="*/ 3648585 h 3660922"/>
              <a:gd name="connsiteX8" fmla="*/ 60 w 6049683"/>
              <a:gd name="connsiteY8" fmla="*/ 3658210 h 3660922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4444"/>
              <a:gd name="connsiteY0" fmla="*/ 3639471 h 3642183"/>
              <a:gd name="connsiteX1" fmla="*/ 60 w 6044444"/>
              <a:gd name="connsiteY1" fmla="*/ 318756 h 3642183"/>
              <a:gd name="connsiteX2" fmla="*/ 243165 w 6044444"/>
              <a:gd name="connsiteY2" fmla="*/ 40626 h 3642183"/>
              <a:gd name="connsiteX3" fmla="*/ 875959 w 6044444"/>
              <a:gd name="connsiteY3" fmla="*/ 116625 h 3642183"/>
              <a:gd name="connsiteX4" fmla="*/ 3282140 w 6044444"/>
              <a:gd name="connsiteY4" fmla="*/ 1095797 h 3642183"/>
              <a:gd name="connsiteX5" fmla="*/ 5315210 w 6044444"/>
              <a:gd name="connsiteY5" fmla="*/ 2659432 h 3642183"/>
              <a:gd name="connsiteX6" fmla="*/ 6038040 w 6044444"/>
              <a:gd name="connsiteY6" fmla="*/ 3445295 h 3642183"/>
              <a:gd name="connsiteX7" fmla="*/ 5582713 w 6044444"/>
              <a:gd name="connsiteY7" fmla="*/ 3629846 h 3642183"/>
              <a:gd name="connsiteX8" fmla="*/ 60 w 6044444"/>
              <a:gd name="connsiteY8" fmla="*/ 3639471 h 3642183"/>
              <a:gd name="connsiteX0" fmla="*/ 61 w 6044445"/>
              <a:gd name="connsiteY0" fmla="*/ 3639471 h 3642183"/>
              <a:gd name="connsiteX1" fmla="*/ 61 w 6044445"/>
              <a:gd name="connsiteY1" fmla="*/ 318756 h 3642183"/>
              <a:gd name="connsiteX2" fmla="*/ 243166 w 6044445"/>
              <a:gd name="connsiteY2" fmla="*/ 40626 h 3642183"/>
              <a:gd name="connsiteX3" fmla="*/ 875960 w 6044445"/>
              <a:gd name="connsiteY3" fmla="*/ 116625 h 3642183"/>
              <a:gd name="connsiteX4" fmla="*/ 3282141 w 6044445"/>
              <a:gd name="connsiteY4" fmla="*/ 1095797 h 3642183"/>
              <a:gd name="connsiteX5" fmla="*/ 5315211 w 6044445"/>
              <a:gd name="connsiteY5" fmla="*/ 2659432 h 3642183"/>
              <a:gd name="connsiteX6" fmla="*/ 6038041 w 6044445"/>
              <a:gd name="connsiteY6" fmla="*/ 3445295 h 3642183"/>
              <a:gd name="connsiteX7" fmla="*/ 5582714 w 6044445"/>
              <a:gd name="connsiteY7" fmla="*/ 3629846 h 3642183"/>
              <a:gd name="connsiteX8" fmla="*/ 61 w 6044445"/>
              <a:gd name="connsiteY8" fmla="*/ 3639471 h 3642183"/>
              <a:gd name="connsiteX0" fmla="*/ 249 w 6044633"/>
              <a:gd name="connsiteY0" fmla="*/ 3604759 h 3607471"/>
              <a:gd name="connsiteX1" fmla="*/ 249 w 6044633"/>
              <a:gd name="connsiteY1" fmla="*/ 284044 h 3607471"/>
              <a:gd name="connsiteX2" fmla="*/ 243354 w 6044633"/>
              <a:gd name="connsiteY2" fmla="*/ 5914 h 3607471"/>
              <a:gd name="connsiteX3" fmla="*/ 1365098 w 6044633"/>
              <a:gd name="connsiteY3" fmla="*/ 177163 h 3607471"/>
              <a:gd name="connsiteX4" fmla="*/ 3282329 w 6044633"/>
              <a:gd name="connsiteY4" fmla="*/ 1061085 h 3607471"/>
              <a:gd name="connsiteX5" fmla="*/ 5315399 w 6044633"/>
              <a:gd name="connsiteY5" fmla="*/ 2624720 h 3607471"/>
              <a:gd name="connsiteX6" fmla="*/ 6038229 w 6044633"/>
              <a:gd name="connsiteY6" fmla="*/ 3410583 h 3607471"/>
              <a:gd name="connsiteX7" fmla="*/ 5582902 w 6044633"/>
              <a:gd name="connsiteY7" fmla="*/ 3595134 h 3607471"/>
              <a:gd name="connsiteX8" fmla="*/ 249 w 6044633"/>
              <a:gd name="connsiteY8" fmla="*/ 3604759 h 3607471"/>
              <a:gd name="connsiteX0" fmla="*/ 46 w 6044430"/>
              <a:gd name="connsiteY0" fmla="*/ 3604759 h 3607471"/>
              <a:gd name="connsiteX1" fmla="*/ 46 w 6044430"/>
              <a:gd name="connsiteY1" fmla="*/ 284044 h 3607471"/>
              <a:gd name="connsiteX2" fmla="*/ 357451 w 6044430"/>
              <a:gd name="connsiteY2" fmla="*/ 5914 h 3607471"/>
              <a:gd name="connsiteX3" fmla="*/ 1364895 w 6044430"/>
              <a:gd name="connsiteY3" fmla="*/ 177163 h 3607471"/>
              <a:gd name="connsiteX4" fmla="*/ 3282126 w 6044430"/>
              <a:gd name="connsiteY4" fmla="*/ 1061085 h 3607471"/>
              <a:gd name="connsiteX5" fmla="*/ 5315196 w 6044430"/>
              <a:gd name="connsiteY5" fmla="*/ 2624720 h 3607471"/>
              <a:gd name="connsiteX6" fmla="*/ 6038026 w 6044430"/>
              <a:gd name="connsiteY6" fmla="*/ 3410583 h 3607471"/>
              <a:gd name="connsiteX7" fmla="*/ 5582699 w 6044430"/>
              <a:gd name="connsiteY7" fmla="*/ 3595134 h 3607471"/>
              <a:gd name="connsiteX8" fmla="*/ 46 w 6044430"/>
              <a:gd name="connsiteY8" fmla="*/ 3604759 h 3607471"/>
              <a:gd name="connsiteX0" fmla="*/ 63 w 6044447"/>
              <a:gd name="connsiteY0" fmla="*/ 3625063 h 3627775"/>
              <a:gd name="connsiteX1" fmla="*/ 63 w 6044447"/>
              <a:gd name="connsiteY1" fmla="*/ 304348 h 3627775"/>
              <a:gd name="connsiteX2" fmla="*/ 357468 w 6044447"/>
              <a:gd name="connsiteY2" fmla="*/ 26218 h 3627775"/>
              <a:gd name="connsiteX3" fmla="*/ 1364912 w 6044447"/>
              <a:gd name="connsiteY3" fmla="*/ 197467 h 3627775"/>
              <a:gd name="connsiteX4" fmla="*/ 3282143 w 6044447"/>
              <a:gd name="connsiteY4" fmla="*/ 1081389 h 3627775"/>
              <a:gd name="connsiteX5" fmla="*/ 5315213 w 6044447"/>
              <a:gd name="connsiteY5" fmla="*/ 2645024 h 3627775"/>
              <a:gd name="connsiteX6" fmla="*/ 6038043 w 6044447"/>
              <a:gd name="connsiteY6" fmla="*/ 3430887 h 3627775"/>
              <a:gd name="connsiteX7" fmla="*/ 5582716 w 6044447"/>
              <a:gd name="connsiteY7" fmla="*/ 3615438 h 3627775"/>
              <a:gd name="connsiteX8" fmla="*/ 63 w 6044447"/>
              <a:gd name="connsiteY8" fmla="*/ 3625063 h 3627775"/>
              <a:gd name="connsiteX0" fmla="*/ 0 w 6044384"/>
              <a:gd name="connsiteY0" fmla="*/ 3617728 h 3620440"/>
              <a:gd name="connsiteX1" fmla="*/ 6350 w 6044384"/>
              <a:gd name="connsiteY1" fmla="*/ 487513 h 3620440"/>
              <a:gd name="connsiteX2" fmla="*/ 357405 w 6044384"/>
              <a:gd name="connsiteY2" fmla="*/ 18883 h 3620440"/>
              <a:gd name="connsiteX3" fmla="*/ 1364849 w 6044384"/>
              <a:gd name="connsiteY3" fmla="*/ 190132 h 3620440"/>
              <a:gd name="connsiteX4" fmla="*/ 3282080 w 6044384"/>
              <a:gd name="connsiteY4" fmla="*/ 1074054 h 3620440"/>
              <a:gd name="connsiteX5" fmla="*/ 5315150 w 6044384"/>
              <a:gd name="connsiteY5" fmla="*/ 2637689 h 3620440"/>
              <a:gd name="connsiteX6" fmla="*/ 6037980 w 6044384"/>
              <a:gd name="connsiteY6" fmla="*/ 3423552 h 3620440"/>
              <a:gd name="connsiteX7" fmla="*/ 5582653 w 6044384"/>
              <a:gd name="connsiteY7" fmla="*/ 3608103 h 3620440"/>
              <a:gd name="connsiteX8" fmla="*/ 0 w 6044384"/>
              <a:gd name="connsiteY8" fmla="*/ 3617728 h 3620440"/>
              <a:gd name="connsiteX0" fmla="*/ 0 w 6049970"/>
              <a:gd name="connsiteY0" fmla="*/ 3617728 h 3629618"/>
              <a:gd name="connsiteX1" fmla="*/ 6350 w 6049970"/>
              <a:gd name="connsiteY1" fmla="*/ 487513 h 3629618"/>
              <a:gd name="connsiteX2" fmla="*/ 357405 w 6049970"/>
              <a:gd name="connsiteY2" fmla="*/ 18883 h 3629618"/>
              <a:gd name="connsiteX3" fmla="*/ 1364849 w 6049970"/>
              <a:gd name="connsiteY3" fmla="*/ 190132 h 3629618"/>
              <a:gd name="connsiteX4" fmla="*/ 3282080 w 6049970"/>
              <a:gd name="connsiteY4" fmla="*/ 1074054 h 3629618"/>
              <a:gd name="connsiteX5" fmla="*/ 5315150 w 6049970"/>
              <a:gd name="connsiteY5" fmla="*/ 2637689 h 3629618"/>
              <a:gd name="connsiteX6" fmla="*/ 6037980 w 6049970"/>
              <a:gd name="connsiteY6" fmla="*/ 3423552 h 3629618"/>
              <a:gd name="connsiteX7" fmla="*/ 5582653 w 6049970"/>
              <a:gd name="connsiteY7" fmla="*/ 3608103 h 3629618"/>
              <a:gd name="connsiteX8" fmla="*/ 0 w 6049970"/>
              <a:gd name="connsiteY8" fmla="*/ 3617728 h 3629618"/>
              <a:gd name="connsiteX0" fmla="*/ 0 w 6608806"/>
              <a:gd name="connsiteY0" fmla="*/ 3617728 h 3624550"/>
              <a:gd name="connsiteX1" fmla="*/ 6350 w 6608806"/>
              <a:gd name="connsiteY1" fmla="*/ 487513 h 3624550"/>
              <a:gd name="connsiteX2" fmla="*/ 357405 w 6608806"/>
              <a:gd name="connsiteY2" fmla="*/ 18883 h 3624550"/>
              <a:gd name="connsiteX3" fmla="*/ 1364849 w 6608806"/>
              <a:gd name="connsiteY3" fmla="*/ 190132 h 3624550"/>
              <a:gd name="connsiteX4" fmla="*/ 3282080 w 6608806"/>
              <a:gd name="connsiteY4" fmla="*/ 1074054 h 3624550"/>
              <a:gd name="connsiteX5" fmla="*/ 5315150 w 6608806"/>
              <a:gd name="connsiteY5" fmla="*/ 2637689 h 3624550"/>
              <a:gd name="connsiteX6" fmla="*/ 6603130 w 6608806"/>
              <a:gd name="connsiteY6" fmla="*/ 3423552 h 3624550"/>
              <a:gd name="connsiteX7" fmla="*/ 5582653 w 6608806"/>
              <a:gd name="connsiteY7" fmla="*/ 3608103 h 3624550"/>
              <a:gd name="connsiteX8" fmla="*/ 0 w 6608806"/>
              <a:gd name="connsiteY8" fmla="*/ 3617728 h 3624550"/>
              <a:gd name="connsiteX0" fmla="*/ 0 w 6608806"/>
              <a:gd name="connsiteY0" fmla="*/ 3617728 h 3627034"/>
              <a:gd name="connsiteX1" fmla="*/ 6350 w 6608806"/>
              <a:gd name="connsiteY1" fmla="*/ 487513 h 3627034"/>
              <a:gd name="connsiteX2" fmla="*/ 357405 w 6608806"/>
              <a:gd name="connsiteY2" fmla="*/ 18883 h 3627034"/>
              <a:gd name="connsiteX3" fmla="*/ 1364849 w 6608806"/>
              <a:gd name="connsiteY3" fmla="*/ 190132 h 3627034"/>
              <a:gd name="connsiteX4" fmla="*/ 3282080 w 6608806"/>
              <a:gd name="connsiteY4" fmla="*/ 1074054 h 3627034"/>
              <a:gd name="connsiteX5" fmla="*/ 5315150 w 6608806"/>
              <a:gd name="connsiteY5" fmla="*/ 2637689 h 3627034"/>
              <a:gd name="connsiteX6" fmla="*/ 6603130 w 6608806"/>
              <a:gd name="connsiteY6" fmla="*/ 3423552 h 3627034"/>
              <a:gd name="connsiteX7" fmla="*/ 5582653 w 6608806"/>
              <a:gd name="connsiteY7" fmla="*/ 3608103 h 3627034"/>
              <a:gd name="connsiteX8" fmla="*/ 0 w 6608806"/>
              <a:gd name="connsiteY8" fmla="*/ 3617728 h 3627034"/>
              <a:gd name="connsiteX0" fmla="*/ 0 w 6463658"/>
              <a:gd name="connsiteY0" fmla="*/ 3617728 h 3657076"/>
              <a:gd name="connsiteX1" fmla="*/ 6350 w 6463658"/>
              <a:gd name="connsiteY1" fmla="*/ 487513 h 3657076"/>
              <a:gd name="connsiteX2" fmla="*/ 357405 w 6463658"/>
              <a:gd name="connsiteY2" fmla="*/ 18883 h 3657076"/>
              <a:gd name="connsiteX3" fmla="*/ 1364849 w 6463658"/>
              <a:gd name="connsiteY3" fmla="*/ 190132 h 3657076"/>
              <a:gd name="connsiteX4" fmla="*/ 3282080 w 6463658"/>
              <a:gd name="connsiteY4" fmla="*/ 1074054 h 3657076"/>
              <a:gd name="connsiteX5" fmla="*/ 5315150 w 6463658"/>
              <a:gd name="connsiteY5" fmla="*/ 2637689 h 3657076"/>
              <a:gd name="connsiteX6" fmla="*/ 6457080 w 6463658"/>
              <a:gd name="connsiteY6" fmla="*/ 3487052 h 3657076"/>
              <a:gd name="connsiteX7" fmla="*/ 5582653 w 6463658"/>
              <a:gd name="connsiteY7" fmla="*/ 3608103 h 3657076"/>
              <a:gd name="connsiteX8" fmla="*/ 0 w 6463658"/>
              <a:gd name="connsiteY8" fmla="*/ 3617728 h 3657076"/>
              <a:gd name="connsiteX0" fmla="*/ 0 w 6463658"/>
              <a:gd name="connsiteY0" fmla="*/ 3617728 h 3665442"/>
              <a:gd name="connsiteX1" fmla="*/ 6350 w 6463658"/>
              <a:gd name="connsiteY1" fmla="*/ 487513 h 3665442"/>
              <a:gd name="connsiteX2" fmla="*/ 357405 w 6463658"/>
              <a:gd name="connsiteY2" fmla="*/ 18883 h 3665442"/>
              <a:gd name="connsiteX3" fmla="*/ 1364849 w 6463658"/>
              <a:gd name="connsiteY3" fmla="*/ 190132 h 3665442"/>
              <a:gd name="connsiteX4" fmla="*/ 3282080 w 6463658"/>
              <a:gd name="connsiteY4" fmla="*/ 1074054 h 3665442"/>
              <a:gd name="connsiteX5" fmla="*/ 5315150 w 6463658"/>
              <a:gd name="connsiteY5" fmla="*/ 2637689 h 3665442"/>
              <a:gd name="connsiteX6" fmla="*/ 6457080 w 6463658"/>
              <a:gd name="connsiteY6" fmla="*/ 3487052 h 3665442"/>
              <a:gd name="connsiteX7" fmla="*/ 5582653 w 6463658"/>
              <a:gd name="connsiteY7" fmla="*/ 3608103 h 3665442"/>
              <a:gd name="connsiteX8" fmla="*/ 0 w 6463658"/>
              <a:gd name="connsiteY8" fmla="*/ 3617728 h 3665442"/>
              <a:gd name="connsiteX0" fmla="*/ 0 w 6457084"/>
              <a:gd name="connsiteY0" fmla="*/ 3617728 h 3617728"/>
              <a:gd name="connsiteX1" fmla="*/ 6350 w 6457084"/>
              <a:gd name="connsiteY1" fmla="*/ 487513 h 3617728"/>
              <a:gd name="connsiteX2" fmla="*/ 357405 w 6457084"/>
              <a:gd name="connsiteY2" fmla="*/ 18883 h 3617728"/>
              <a:gd name="connsiteX3" fmla="*/ 1364849 w 6457084"/>
              <a:gd name="connsiteY3" fmla="*/ 190132 h 3617728"/>
              <a:gd name="connsiteX4" fmla="*/ 3282080 w 6457084"/>
              <a:gd name="connsiteY4" fmla="*/ 1074054 h 3617728"/>
              <a:gd name="connsiteX5" fmla="*/ 5315150 w 6457084"/>
              <a:gd name="connsiteY5" fmla="*/ 2637689 h 3617728"/>
              <a:gd name="connsiteX6" fmla="*/ 6457080 w 6457084"/>
              <a:gd name="connsiteY6" fmla="*/ 3487052 h 3617728"/>
              <a:gd name="connsiteX7" fmla="*/ 5303253 w 6457084"/>
              <a:gd name="connsiteY7" fmla="*/ 3608103 h 3617728"/>
              <a:gd name="connsiteX8" fmla="*/ 0 w 6457084"/>
              <a:gd name="connsiteY8" fmla="*/ 3617728 h 3617728"/>
              <a:gd name="connsiteX0" fmla="*/ 0 w 6255296"/>
              <a:gd name="connsiteY0" fmla="*/ 3617728 h 3624091"/>
              <a:gd name="connsiteX1" fmla="*/ 6350 w 6255296"/>
              <a:gd name="connsiteY1" fmla="*/ 487513 h 3624091"/>
              <a:gd name="connsiteX2" fmla="*/ 357405 w 6255296"/>
              <a:gd name="connsiteY2" fmla="*/ 18883 h 3624091"/>
              <a:gd name="connsiteX3" fmla="*/ 1364849 w 6255296"/>
              <a:gd name="connsiteY3" fmla="*/ 190132 h 3624091"/>
              <a:gd name="connsiteX4" fmla="*/ 3282080 w 6255296"/>
              <a:gd name="connsiteY4" fmla="*/ 1074054 h 3624091"/>
              <a:gd name="connsiteX5" fmla="*/ 5315150 w 6255296"/>
              <a:gd name="connsiteY5" fmla="*/ 2637689 h 3624091"/>
              <a:gd name="connsiteX6" fmla="*/ 6253880 w 6255296"/>
              <a:gd name="connsiteY6" fmla="*/ 3429902 h 3624091"/>
              <a:gd name="connsiteX7" fmla="*/ 5303253 w 6255296"/>
              <a:gd name="connsiteY7" fmla="*/ 3608103 h 3624091"/>
              <a:gd name="connsiteX8" fmla="*/ 0 w 6255296"/>
              <a:gd name="connsiteY8" fmla="*/ 3617728 h 3624091"/>
              <a:gd name="connsiteX0" fmla="*/ 0 w 6270837"/>
              <a:gd name="connsiteY0" fmla="*/ 3617728 h 3624091"/>
              <a:gd name="connsiteX1" fmla="*/ 6350 w 6270837"/>
              <a:gd name="connsiteY1" fmla="*/ 487513 h 3624091"/>
              <a:gd name="connsiteX2" fmla="*/ 357405 w 6270837"/>
              <a:gd name="connsiteY2" fmla="*/ 18883 h 3624091"/>
              <a:gd name="connsiteX3" fmla="*/ 1364849 w 6270837"/>
              <a:gd name="connsiteY3" fmla="*/ 190132 h 3624091"/>
              <a:gd name="connsiteX4" fmla="*/ 3282080 w 6270837"/>
              <a:gd name="connsiteY4" fmla="*/ 1074054 h 3624091"/>
              <a:gd name="connsiteX5" fmla="*/ 5315150 w 6270837"/>
              <a:gd name="connsiteY5" fmla="*/ 2637689 h 3624091"/>
              <a:gd name="connsiteX6" fmla="*/ 6253880 w 6270837"/>
              <a:gd name="connsiteY6" fmla="*/ 3429902 h 3624091"/>
              <a:gd name="connsiteX7" fmla="*/ 5303253 w 6270837"/>
              <a:gd name="connsiteY7" fmla="*/ 3608103 h 3624091"/>
              <a:gd name="connsiteX8" fmla="*/ 0 w 6270837"/>
              <a:gd name="connsiteY8" fmla="*/ 3617728 h 3624091"/>
              <a:gd name="connsiteX0" fmla="*/ 0 w 6276899"/>
              <a:gd name="connsiteY0" fmla="*/ 3617728 h 3624091"/>
              <a:gd name="connsiteX1" fmla="*/ 6350 w 6276899"/>
              <a:gd name="connsiteY1" fmla="*/ 487513 h 3624091"/>
              <a:gd name="connsiteX2" fmla="*/ 357405 w 6276899"/>
              <a:gd name="connsiteY2" fmla="*/ 18883 h 3624091"/>
              <a:gd name="connsiteX3" fmla="*/ 1364849 w 6276899"/>
              <a:gd name="connsiteY3" fmla="*/ 190132 h 3624091"/>
              <a:gd name="connsiteX4" fmla="*/ 3282080 w 6276899"/>
              <a:gd name="connsiteY4" fmla="*/ 1074054 h 3624091"/>
              <a:gd name="connsiteX5" fmla="*/ 5315150 w 6276899"/>
              <a:gd name="connsiteY5" fmla="*/ 2637689 h 3624091"/>
              <a:gd name="connsiteX6" fmla="*/ 6253880 w 6276899"/>
              <a:gd name="connsiteY6" fmla="*/ 3429902 h 3624091"/>
              <a:gd name="connsiteX7" fmla="*/ 5303253 w 6276899"/>
              <a:gd name="connsiteY7" fmla="*/ 3608103 h 3624091"/>
              <a:gd name="connsiteX8" fmla="*/ 0 w 6276899"/>
              <a:gd name="connsiteY8" fmla="*/ 3617728 h 3624091"/>
              <a:gd name="connsiteX0" fmla="*/ 0 w 6260245"/>
              <a:gd name="connsiteY0" fmla="*/ 3617728 h 3624091"/>
              <a:gd name="connsiteX1" fmla="*/ 6350 w 6260245"/>
              <a:gd name="connsiteY1" fmla="*/ 487513 h 3624091"/>
              <a:gd name="connsiteX2" fmla="*/ 357405 w 6260245"/>
              <a:gd name="connsiteY2" fmla="*/ 18883 h 3624091"/>
              <a:gd name="connsiteX3" fmla="*/ 1364849 w 6260245"/>
              <a:gd name="connsiteY3" fmla="*/ 190132 h 3624091"/>
              <a:gd name="connsiteX4" fmla="*/ 3282080 w 6260245"/>
              <a:gd name="connsiteY4" fmla="*/ 1074054 h 3624091"/>
              <a:gd name="connsiteX5" fmla="*/ 5588200 w 6260245"/>
              <a:gd name="connsiteY5" fmla="*/ 2624989 h 3624091"/>
              <a:gd name="connsiteX6" fmla="*/ 6253880 w 6260245"/>
              <a:gd name="connsiteY6" fmla="*/ 3429902 h 3624091"/>
              <a:gd name="connsiteX7" fmla="*/ 5303253 w 6260245"/>
              <a:gd name="connsiteY7" fmla="*/ 3608103 h 3624091"/>
              <a:gd name="connsiteX8" fmla="*/ 0 w 6260245"/>
              <a:gd name="connsiteY8" fmla="*/ 3617728 h 3624091"/>
              <a:gd name="connsiteX0" fmla="*/ 0 w 6260154"/>
              <a:gd name="connsiteY0" fmla="*/ 3618028 h 3624391"/>
              <a:gd name="connsiteX1" fmla="*/ 6350 w 6260154"/>
              <a:gd name="connsiteY1" fmla="*/ 487813 h 3624391"/>
              <a:gd name="connsiteX2" fmla="*/ 357405 w 6260154"/>
              <a:gd name="connsiteY2" fmla="*/ 19183 h 3624391"/>
              <a:gd name="connsiteX3" fmla="*/ 1364849 w 6260154"/>
              <a:gd name="connsiteY3" fmla="*/ 190432 h 3624391"/>
              <a:gd name="connsiteX4" fmla="*/ 3307480 w 6260154"/>
              <a:gd name="connsiteY4" fmla="*/ 1087054 h 3624391"/>
              <a:gd name="connsiteX5" fmla="*/ 5588200 w 6260154"/>
              <a:gd name="connsiteY5" fmla="*/ 2625289 h 3624391"/>
              <a:gd name="connsiteX6" fmla="*/ 6253880 w 6260154"/>
              <a:gd name="connsiteY6" fmla="*/ 3430202 h 3624391"/>
              <a:gd name="connsiteX7" fmla="*/ 5303253 w 6260154"/>
              <a:gd name="connsiteY7" fmla="*/ 3608403 h 3624391"/>
              <a:gd name="connsiteX8" fmla="*/ 0 w 6260154"/>
              <a:gd name="connsiteY8" fmla="*/ 3618028 h 3624391"/>
              <a:gd name="connsiteX0" fmla="*/ 0 w 6260154"/>
              <a:gd name="connsiteY0" fmla="*/ 3618028 h 3624391"/>
              <a:gd name="connsiteX1" fmla="*/ 6350 w 6260154"/>
              <a:gd name="connsiteY1" fmla="*/ 487813 h 3624391"/>
              <a:gd name="connsiteX2" fmla="*/ 357405 w 6260154"/>
              <a:gd name="connsiteY2" fmla="*/ 19183 h 3624391"/>
              <a:gd name="connsiteX3" fmla="*/ 1364849 w 6260154"/>
              <a:gd name="connsiteY3" fmla="*/ 190432 h 3624391"/>
              <a:gd name="connsiteX4" fmla="*/ 3307480 w 6260154"/>
              <a:gd name="connsiteY4" fmla="*/ 1087054 h 3624391"/>
              <a:gd name="connsiteX5" fmla="*/ 5588200 w 6260154"/>
              <a:gd name="connsiteY5" fmla="*/ 2625289 h 3624391"/>
              <a:gd name="connsiteX6" fmla="*/ 6253880 w 6260154"/>
              <a:gd name="connsiteY6" fmla="*/ 3430202 h 3624391"/>
              <a:gd name="connsiteX7" fmla="*/ 5303253 w 6260154"/>
              <a:gd name="connsiteY7" fmla="*/ 3608403 h 3624391"/>
              <a:gd name="connsiteX8" fmla="*/ 0 w 6260154"/>
              <a:gd name="connsiteY8" fmla="*/ 3618028 h 3624391"/>
              <a:gd name="connsiteX0" fmla="*/ 0 w 6294856"/>
              <a:gd name="connsiteY0" fmla="*/ 3618028 h 3624391"/>
              <a:gd name="connsiteX1" fmla="*/ 6350 w 6294856"/>
              <a:gd name="connsiteY1" fmla="*/ 487813 h 3624391"/>
              <a:gd name="connsiteX2" fmla="*/ 357405 w 6294856"/>
              <a:gd name="connsiteY2" fmla="*/ 19183 h 3624391"/>
              <a:gd name="connsiteX3" fmla="*/ 1364849 w 6294856"/>
              <a:gd name="connsiteY3" fmla="*/ 190432 h 3624391"/>
              <a:gd name="connsiteX4" fmla="*/ 3307480 w 6294856"/>
              <a:gd name="connsiteY4" fmla="*/ 1087054 h 3624391"/>
              <a:gd name="connsiteX5" fmla="*/ 5588200 w 6294856"/>
              <a:gd name="connsiteY5" fmla="*/ 2625289 h 3624391"/>
              <a:gd name="connsiteX6" fmla="*/ 6253880 w 6294856"/>
              <a:gd name="connsiteY6" fmla="*/ 3430202 h 3624391"/>
              <a:gd name="connsiteX7" fmla="*/ 5303253 w 6294856"/>
              <a:gd name="connsiteY7" fmla="*/ 3608403 h 3624391"/>
              <a:gd name="connsiteX8" fmla="*/ 0 w 6294856"/>
              <a:gd name="connsiteY8" fmla="*/ 3618028 h 3624391"/>
              <a:gd name="connsiteX0" fmla="*/ 0 w 6289340"/>
              <a:gd name="connsiteY0" fmla="*/ 3618028 h 3618028"/>
              <a:gd name="connsiteX1" fmla="*/ 6350 w 6289340"/>
              <a:gd name="connsiteY1" fmla="*/ 487813 h 3618028"/>
              <a:gd name="connsiteX2" fmla="*/ 357405 w 6289340"/>
              <a:gd name="connsiteY2" fmla="*/ 19183 h 3618028"/>
              <a:gd name="connsiteX3" fmla="*/ 1364849 w 6289340"/>
              <a:gd name="connsiteY3" fmla="*/ 190432 h 3618028"/>
              <a:gd name="connsiteX4" fmla="*/ 3307480 w 6289340"/>
              <a:gd name="connsiteY4" fmla="*/ 1087054 h 3618028"/>
              <a:gd name="connsiteX5" fmla="*/ 5588200 w 6289340"/>
              <a:gd name="connsiteY5" fmla="*/ 2625289 h 3618028"/>
              <a:gd name="connsiteX6" fmla="*/ 6253880 w 6289340"/>
              <a:gd name="connsiteY6" fmla="*/ 3430202 h 3618028"/>
              <a:gd name="connsiteX7" fmla="*/ 4712703 w 6289340"/>
              <a:gd name="connsiteY7" fmla="*/ 3595703 h 3618028"/>
              <a:gd name="connsiteX8" fmla="*/ 0 w 6289340"/>
              <a:gd name="connsiteY8" fmla="*/ 3618028 h 3618028"/>
              <a:gd name="connsiteX0" fmla="*/ 0 w 6289340"/>
              <a:gd name="connsiteY0" fmla="*/ 3618028 h 3618028"/>
              <a:gd name="connsiteX1" fmla="*/ 6350 w 6289340"/>
              <a:gd name="connsiteY1" fmla="*/ 487813 h 3618028"/>
              <a:gd name="connsiteX2" fmla="*/ 357405 w 6289340"/>
              <a:gd name="connsiteY2" fmla="*/ 19183 h 3618028"/>
              <a:gd name="connsiteX3" fmla="*/ 1364849 w 6289340"/>
              <a:gd name="connsiteY3" fmla="*/ 190432 h 3618028"/>
              <a:gd name="connsiteX4" fmla="*/ 3307480 w 6289340"/>
              <a:gd name="connsiteY4" fmla="*/ 1087054 h 3618028"/>
              <a:gd name="connsiteX5" fmla="*/ 5588200 w 6289340"/>
              <a:gd name="connsiteY5" fmla="*/ 2625289 h 3618028"/>
              <a:gd name="connsiteX6" fmla="*/ 6253880 w 6289340"/>
              <a:gd name="connsiteY6" fmla="*/ 3430202 h 3618028"/>
              <a:gd name="connsiteX7" fmla="*/ 4712703 w 6289340"/>
              <a:gd name="connsiteY7" fmla="*/ 3595703 h 3618028"/>
              <a:gd name="connsiteX8" fmla="*/ 0 w 6289340"/>
              <a:gd name="connsiteY8" fmla="*/ 3618028 h 3618028"/>
              <a:gd name="connsiteX0" fmla="*/ 0 w 6008546"/>
              <a:gd name="connsiteY0" fmla="*/ 3618028 h 3619456"/>
              <a:gd name="connsiteX1" fmla="*/ 6350 w 6008546"/>
              <a:gd name="connsiteY1" fmla="*/ 487813 h 3619456"/>
              <a:gd name="connsiteX2" fmla="*/ 357405 w 6008546"/>
              <a:gd name="connsiteY2" fmla="*/ 19183 h 3619456"/>
              <a:gd name="connsiteX3" fmla="*/ 1364849 w 6008546"/>
              <a:gd name="connsiteY3" fmla="*/ 190432 h 3619456"/>
              <a:gd name="connsiteX4" fmla="*/ 3307480 w 6008546"/>
              <a:gd name="connsiteY4" fmla="*/ 1087054 h 3619456"/>
              <a:gd name="connsiteX5" fmla="*/ 5588200 w 6008546"/>
              <a:gd name="connsiteY5" fmla="*/ 2625289 h 3619456"/>
              <a:gd name="connsiteX6" fmla="*/ 5936380 w 6008546"/>
              <a:gd name="connsiteY6" fmla="*/ 3398452 h 3619456"/>
              <a:gd name="connsiteX7" fmla="*/ 4712703 w 6008546"/>
              <a:gd name="connsiteY7" fmla="*/ 3595703 h 3619456"/>
              <a:gd name="connsiteX8" fmla="*/ 0 w 6008546"/>
              <a:gd name="connsiteY8" fmla="*/ 3618028 h 3619456"/>
              <a:gd name="connsiteX0" fmla="*/ 0 w 6018061"/>
              <a:gd name="connsiteY0" fmla="*/ 3618028 h 3619456"/>
              <a:gd name="connsiteX1" fmla="*/ 6350 w 6018061"/>
              <a:gd name="connsiteY1" fmla="*/ 487813 h 3619456"/>
              <a:gd name="connsiteX2" fmla="*/ 357405 w 6018061"/>
              <a:gd name="connsiteY2" fmla="*/ 19183 h 3619456"/>
              <a:gd name="connsiteX3" fmla="*/ 1364849 w 6018061"/>
              <a:gd name="connsiteY3" fmla="*/ 190432 h 3619456"/>
              <a:gd name="connsiteX4" fmla="*/ 3307480 w 6018061"/>
              <a:gd name="connsiteY4" fmla="*/ 1087054 h 3619456"/>
              <a:gd name="connsiteX5" fmla="*/ 5588200 w 6018061"/>
              <a:gd name="connsiteY5" fmla="*/ 2625289 h 3619456"/>
              <a:gd name="connsiteX6" fmla="*/ 5936380 w 6018061"/>
              <a:gd name="connsiteY6" fmla="*/ 3398452 h 3619456"/>
              <a:gd name="connsiteX7" fmla="*/ 4712703 w 6018061"/>
              <a:gd name="connsiteY7" fmla="*/ 3595703 h 3619456"/>
              <a:gd name="connsiteX8" fmla="*/ 0 w 6018061"/>
              <a:gd name="connsiteY8" fmla="*/ 3618028 h 3619456"/>
              <a:gd name="connsiteX0" fmla="*/ 0 w 6065982"/>
              <a:gd name="connsiteY0" fmla="*/ 3618028 h 3619456"/>
              <a:gd name="connsiteX1" fmla="*/ 6350 w 6065982"/>
              <a:gd name="connsiteY1" fmla="*/ 487813 h 3619456"/>
              <a:gd name="connsiteX2" fmla="*/ 357405 w 6065982"/>
              <a:gd name="connsiteY2" fmla="*/ 19183 h 3619456"/>
              <a:gd name="connsiteX3" fmla="*/ 1364849 w 6065982"/>
              <a:gd name="connsiteY3" fmla="*/ 190432 h 3619456"/>
              <a:gd name="connsiteX4" fmla="*/ 3307480 w 6065982"/>
              <a:gd name="connsiteY4" fmla="*/ 1087054 h 3619456"/>
              <a:gd name="connsiteX5" fmla="*/ 5588200 w 6065982"/>
              <a:gd name="connsiteY5" fmla="*/ 2625289 h 3619456"/>
              <a:gd name="connsiteX6" fmla="*/ 5936380 w 6065982"/>
              <a:gd name="connsiteY6" fmla="*/ 3398452 h 3619456"/>
              <a:gd name="connsiteX7" fmla="*/ 4712703 w 6065982"/>
              <a:gd name="connsiteY7" fmla="*/ 3595703 h 3619456"/>
              <a:gd name="connsiteX8" fmla="*/ 0 w 6065982"/>
              <a:gd name="connsiteY8" fmla="*/ 3618028 h 3619456"/>
              <a:gd name="connsiteX0" fmla="*/ 0 w 6065982"/>
              <a:gd name="connsiteY0" fmla="*/ 3618028 h 3618028"/>
              <a:gd name="connsiteX1" fmla="*/ 6350 w 6065982"/>
              <a:gd name="connsiteY1" fmla="*/ 487813 h 3618028"/>
              <a:gd name="connsiteX2" fmla="*/ 357405 w 6065982"/>
              <a:gd name="connsiteY2" fmla="*/ 19183 h 3618028"/>
              <a:gd name="connsiteX3" fmla="*/ 1364849 w 6065982"/>
              <a:gd name="connsiteY3" fmla="*/ 190432 h 3618028"/>
              <a:gd name="connsiteX4" fmla="*/ 3307480 w 6065982"/>
              <a:gd name="connsiteY4" fmla="*/ 1087054 h 3618028"/>
              <a:gd name="connsiteX5" fmla="*/ 5588200 w 6065982"/>
              <a:gd name="connsiteY5" fmla="*/ 2625289 h 3618028"/>
              <a:gd name="connsiteX6" fmla="*/ 5936380 w 6065982"/>
              <a:gd name="connsiteY6" fmla="*/ 3398452 h 3618028"/>
              <a:gd name="connsiteX7" fmla="*/ 4712703 w 6065982"/>
              <a:gd name="connsiteY7" fmla="*/ 3595703 h 3618028"/>
              <a:gd name="connsiteX8" fmla="*/ 0 w 6065982"/>
              <a:gd name="connsiteY8" fmla="*/ 3618028 h 361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5982" h="3618028">
                <a:moveTo>
                  <a:pt x="0" y="3618028"/>
                </a:moveTo>
                <a:cubicBezTo>
                  <a:pt x="2117" y="2574623"/>
                  <a:pt x="4233" y="1531218"/>
                  <a:pt x="6350" y="487813"/>
                </a:cubicBezTo>
                <a:cubicBezTo>
                  <a:pt x="3476" y="240431"/>
                  <a:pt x="130989" y="68746"/>
                  <a:pt x="357405" y="19183"/>
                </a:cubicBezTo>
                <a:cubicBezTo>
                  <a:pt x="583821" y="-30380"/>
                  <a:pt x="873170" y="12454"/>
                  <a:pt x="1364849" y="190432"/>
                </a:cubicBezTo>
                <a:cubicBezTo>
                  <a:pt x="1856528" y="368411"/>
                  <a:pt x="2603588" y="681245"/>
                  <a:pt x="3307480" y="1087054"/>
                </a:cubicBezTo>
                <a:cubicBezTo>
                  <a:pt x="4011372" y="1492863"/>
                  <a:pt x="5150050" y="2240056"/>
                  <a:pt x="5588200" y="2625289"/>
                </a:cubicBezTo>
                <a:cubicBezTo>
                  <a:pt x="6026350" y="3010522"/>
                  <a:pt x="6211691" y="3100274"/>
                  <a:pt x="5936380" y="3398452"/>
                </a:cubicBezTo>
                <a:cubicBezTo>
                  <a:pt x="5650558" y="3708014"/>
                  <a:pt x="5302050" y="3597207"/>
                  <a:pt x="4712703" y="3595703"/>
                </a:cubicBezTo>
                <a:lnTo>
                  <a:pt x="0" y="3618028"/>
                </a:lnTo>
                <a:close/>
              </a:path>
            </a:pathLst>
          </a:custGeom>
          <a:noFill/>
          <a:ln w="571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62833D26-8A78-4F59-AB7C-7E9EA7CBC872}"/>
              </a:ext>
            </a:extLst>
          </p:cNvPr>
          <p:cNvSpPr/>
          <p:nvPr/>
        </p:nvSpPr>
        <p:spPr>
          <a:xfrm flipH="1" flipV="1">
            <a:off x="2855640" y="1916497"/>
            <a:ext cx="6051642" cy="3618028"/>
          </a:xfrm>
          <a:custGeom>
            <a:avLst/>
            <a:gdLst>
              <a:gd name="connsiteX0" fmla="*/ 0 w 5736657"/>
              <a:gd name="connsiteY0" fmla="*/ 3551855 h 3551855"/>
              <a:gd name="connsiteX1" fmla="*/ 0 w 5736657"/>
              <a:gd name="connsiteY1" fmla="*/ 231140 h 3551855"/>
              <a:gd name="connsiteX2" fmla="*/ 173255 w 5736657"/>
              <a:gd name="connsiteY2" fmla="*/ 48260 h 3551855"/>
              <a:gd name="connsiteX3" fmla="*/ 423512 w 5736657"/>
              <a:gd name="connsiteY3" fmla="*/ 9758 h 3551855"/>
              <a:gd name="connsiteX4" fmla="*/ 510139 w 5736657"/>
              <a:gd name="connsiteY4" fmla="*/ 133 h 3551855"/>
              <a:gd name="connsiteX5" fmla="*/ 875899 w 5736657"/>
              <a:gd name="connsiteY5" fmla="*/ 29009 h 3551855"/>
              <a:gd name="connsiteX6" fmla="*/ 904775 w 5736657"/>
              <a:gd name="connsiteY6" fmla="*/ 38634 h 3551855"/>
              <a:gd name="connsiteX7" fmla="*/ 933650 w 5736657"/>
              <a:gd name="connsiteY7" fmla="*/ 57885 h 3551855"/>
              <a:gd name="connsiteX8" fmla="*/ 1029903 w 5736657"/>
              <a:gd name="connsiteY8" fmla="*/ 163763 h 3551855"/>
              <a:gd name="connsiteX9" fmla="*/ 1049154 w 5736657"/>
              <a:gd name="connsiteY9" fmla="*/ 202264 h 3551855"/>
              <a:gd name="connsiteX10" fmla="*/ 1058779 w 5736657"/>
              <a:gd name="connsiteY10" fmla="*/ 231140 h 3551855"/>
              <a:gd name="connsiteX11" fmla="*/ 1068404 w 5736657"/>
              <a:gd name="connsiteY11" fmla="*/ 337017 h 3551855"/>
              <a:gd name="connsiteX12" fmla="*/ 5505650 w 5736657"/>
              <a:gd name="connsiteY12" fmla="*/ 3041716 h 3551855"/>
              <a:gd name="connsiteX13" fmla="*/ 5717406 w 5736657"/>
              <a:gd name="connsiteY13" fmla="*/ 3186095 h 3551855"/>
              <a:gd name="connsiteX14" fmla="*/ 5736657 w 5736657"/>
              <a:gd name="connsiteY14" fmla="*/ 3272723 h 3551855"/>
              <a:gd name="connsiteX15" fmla="*/ 5698156 w 5736657"/>
              <a:gd name="connsiteY15" fmla="*/ 3359350 h 3551855"/>
              <a:gd name="connsiteX16" fmla="*/ 5659655 w 5736657"/>
              <a:gd name="connsiteY16" fmla="*/ 3474853 h 3551855"/>
              <a:gd name="connsiteX17" fmla="*/ 5621154 w 5736657"/>
              <a:gd name="connsiteY17" fmla="*/ 3513354 h 3551855"/>
              <a:gd name="connsiteX18" fmla="*/ 5582653 w 5736657"/>
              <a:gd name="connsiteY18" fmla="*/ 3542230 h 3551855"/>
              <a:gd name="connsiteX19" fmla="*/ 0 w 5736657"/>
              <a:gd name="connsiteY19" fmla="*/ 3551855 h 3551855"/>
              <a:gd name="connsiteX0" fmla="*/ 0 w 5736657"/>
              <a:gd name="connsiteY0" fmla="*/ 3551855 h 3551855"/>
              <a:gd name="connsiteX1" fmla="*/ 0 w 5736657"/>
              <a:gd name="connsiteY1" fmla="*/ 231140 h 3551855"/>
              <a:gd name="connsiteX2" fmla="*/ 173255 w 5736657"/>
              <a:gd name="connsiteY2" fmla="*/ 48260 h 3551855"/>
              <a:gd name="connsiteX3" fmla="*/ 423512 w 5736657"/>
              <a:gd name="connsiteY3" fmla="*/ 9758 h 3551855"/>
              <a:gd name="connsiteX4" fmla="*/ 510139 w 5736657"/>
              <a:gd name="connsiteY4" fmla="*/ 133 h 3551855"/>
              <a:gd name="connsiteX5" fmla="*/ 875899 w 5736657"/>
              <a:gd name="connsiteY5" fmla="*/ 29009 h 3551855"/>
              <a:gd name="connsiteX6" fmla="*/ 904775 w 5736657"/>
              <a:gd name="connsiteY6" fmla="*/ 38634 h 3551855"/>
              <a:gd name="connsiteX7" fmla="*/ 933650 w 5736657"/>
              <a:gd name="connsiteY7" fmla="*/ 57885 h 3551855"/>
              <a:gd name="connsiteX8" fmla="*/ 1029903 w 5736657"/>
              <a:gd name="connsiteY8" fmla="*/ 163763 h 3551855"/>
              <a:gd name="connsiteX9" fmla="*/ 1049154 w 5736657"/>
              <a:gd name="connsiteY9" fmla="*/ 202264 h 3551855"/>
              <a:gd name="connsiteX10" fmla="*/ 1058779 w 5736657"/>
              <a:gd name="connsiteY10" fmla="*/ 231140 h 3551855"/>
              <a:gd name="connsiteX11" fmla="*/ 5505650 w 5736657"/>
              <a:gd name="connsiteY11" fmla="*/ 3041716 h 3551855"/>
              <a:gd name="connsiteX12" fmla="*/ 5717406 w 5736657"/>
              <a:gd name="connsiteY12" fmla="*/ 3186095 h 3551855"/>
              <a:gd name="connsiteX13" fmla="*/ 5736657 w 5736657"/>
              <a:gd name="connsiteY13" fmla="*/ 3272723 h 3551855"/>
              <a:gd name="connsiteX14" fmla="*/ 5698156 w 5736657"/>
              <a:gd name="connsiteY14" fmla="*/ 3359350 h 3551855"/>
              <a:gd name="connsiteX15" fmla="*/ 5659655 w 5736657"/>
              <a:gd name="connsiteY15" fmla="*/ 3474853 h 3551855"/>
              <a:gd name="connsiteX16" fmla="*/ 5621154 w 5736657"/>
              <a:gd name="connsiteY16" fmla="*/ 3513354 h 3551855"/>
              <a:gd name="connsiteX17" fmla="*/ 5582653 w 5736657"/>
              <a:gd name="connsiteY17" fmla="*/ 3542230 h 3551855"/>
              <a:gd name="connsiteX18" fmla="*/ 0 w 5736657"/>
              <a:gd name="connsiteY18" fmla="*/ 3551855 h 3551855"/>
              <a:gd name="connsiteX0" fmla="*/ 0 w 5736657"/>
              <a:gd name="connsiteY0" fmla="*/ 3570259 h 3570259"/>
              <a:gd name="connsiteX1" fmla="*/ 0 w 5736657"/>
              <a:gd name="connsiteY1" fmla="*/ 249544 h 3570259"/>
              <a:gd name="connsiteX2" fmla="*/ 173255 w 5736657"/>
              <a:gd name="connsiteY2" fmla="*/ 66664 h 3570259"/>
              <a:gd name="connsiteX3" fmla="*/ 423512 w 5736657"/>
              <a:gd name="connsiteY3" fmla="*/ 28162 h 3570259"/>
              <a:gd name="connsiteX4" fmla="*/ 510139 w 5736657"/>
              <a:gd name="connsiteY4" fmla="*/ 18537 h 3570259"/>
              <a:gd name="connsiteX5" fmla="*/ 875899 w 5736657"/>
              <a:gd name="connsiteY5" fmla="*/ 47413 h 3570259"/>
              <a:gd name="connsiteX6" fmla="*/ 904775 w 5736657"/>
              <a:gd name="connsiteY6" fmla="*/ 57038 h 3570259"/>
              <a:gd name="connsiteX7" fmla="*/ 933650 w 5736657"/>
              <a:gd name="connsiteY7" fmla="*/ 76289 h 3570259"/>
              <a:gd name="connsiteX8" fmla="*/ 1029903 w 5736657"/>
              <a:gd name="connsiteY8" fmla="*/ 182167 h 3570259"/>
              <a:gd name="connsiteX9" fmla="*/ 1049154 w 5736657"/>
              <a:gd name="connsiteY9" fmla="*/ 220668 h 3570259"/>
              <a:gd name="connsiteX10" fmla="*/ 5505650 w 5736657"/>
              <a:gd name="connsiteY10" fmla="*/ 3060120 h 3570259"/>
              <a:gd name="connsiteX11" fmla="*/ 5717406 w 5736657"/>
              <a:gd name="connsiteY11" fmla="*/ 3204499 h 3570259"/>
              <a:gd name="connsiteX12" fmla="*/ 5736657 w 5736657"/>
              <a:gd name="connsiteY12" fmla="*/ 3291127 h 3570259"/>
              <a:gd name="connsiteX13" fmla="*/ 5698156 w 5736657"/>
              <a:gd name="connsiteY13" fmla="*/ 3377754 h 3570259"/>
              <a:gd name="connsiteX14" fmla="*/ 5659655 w 5736657"/>
              <a:gd name="connsiteY14" fmla="*/ 3493257 h 3570259"/>
              <a:gd name="connsiteX15" fmla="*/ 5621154 w 5736657"/>
              <a:gd name="connsiteY15" fmla="*/ 3531758 h 3570259"/>
              <a:gd name="connsiteX16" fmla="*/ 5582653 w 5736657"/>
              <a:gd name="connsiteY16" fmla="*/ 3560634 h 3570259"/>
              <a:gd name="connsiteX17" fmla="*/ 0 w 5736657"/>
              <a:gd name="connsiteY17" fmla="*/ 3570259 h 3570259"/>
              <a:gd name="connsiteX0" fmla="*/ 0 w 5736657"/>
              <a:gd name="connsiteY0" fmla="*/ 3630730 h 3630730"/>
              <a:gd name="connsiteX1" fmla="*/ 0 w 5736657"/>
              <a:gd name="connsiteY1" fmla="*/ 310015 h 3630730"/>
              <a:gd name="connsiteX2" fmla="*/ 173255 w 5736657"/>
              <a:gd name="connsiteY2" fmla="*/ 127135 h 3630730"/>
              <a:gd name="connsiteX3" fmla="*/ 423512 w 5736657"/>
              <a:gd name="connsiteY3" fmla="*/ 88633 h 3630730"/>
              <a:gd name="connsiteX4" fmla="*/ 510139 w 5736657"/>
              <a:gd name="connsiteY4" fmla="*/ 79008 h 3630730"/>
              <a:gd name="connsiteX5" fmla="*/ 875899 w 5736657"/>
              <a:gd name="connsiteY5" fmla="*/ 107884 h 3630730"/>
              <a:gd name="connsiteX6" fmla="*/ 904775 w 5736657"/>
              <a:gd name="connsiteY6" fmla="*/ 117509 h 3630730"/>
              <a:gd name="connsiteX7" fmla="*/ 933650 w 5736657"/>
              <a:gd name="connsiteY7" fmla="*/ 136760 h 3630730"/>
              <a:gd name="connsiteX8" fmla="*/ 1029903 w 5736657"/>
              <a:gd name="connsiteY8" fmla="*/ 242638 h 3630730"/>
              <a:gd name="connsiteX9" fmla="*/ 5505650 w 5736657"/>
              <a:gd name="connsiteY9" fmla="*/ 3120591 h 3630730"/>
              <a:gd name="connsiteX10" fmla="*/ 5717406 w 5736657"/>
              <a:gd name="connsiteY10" fmla="*/ 3264970 h 3630730"/>
              <a:gd name="connsiteX11" fmla="*/ 5736657 w 5736657"/>
              <a:gd name="connsiteY11" fmla="*/ 3351598 h 3630730"/>
              <a:gd name="connsiteX12" fmla="*/ 5698156 w 5736657"/>
              <a:gd name="connsiteY12" fmla="*/ 3438225 h 3630730"/>
              <a:gd name="connsiteX13" fmla="*/ 5659655 w 5736657"/>
              <a:gd name="connsiteY13" fmla="*/ 3553728 h 3630730"/>
              <a:gd name="connsiteX14" fmla="*/ 5621154 w 5736657"/>
              <a:gd name="connsiteY14" fmla="*/ 3592229 h 3630730"/>
              <a:gd name="connsiteX15" fmla="*/ 5582653 w 5736657"/>
              <a:gd name="connsiteY15" fmla="*/ 3621105 h 3630730"/>
              <a:gd name="connsiteX16" fmla="*/ 0 w 5736657"/>
              <a:gd name="connsiteY16" fmla="*/ 3630730 h 3630730"/>
              <a:gd name="connsiteX0" fmla="*/ 0 w 5736657"/>
              <a:gd name="connsiteY0" fmla="*/ 3720333 h 3720333"/>
              <a:gd name="connsiteX1" fmla="*/ 0 w 5736657"/>
              <a:gd name="connsiteY1" fmla="*/ 399618 h 3720333"/>
              <a:gd name="connsiteX2" fmla="*/ 173255 w 5736657"/>
              <a:gd name="connsiteY2" fmla="*/ 216738 h 3720333"/>
              <a:gd name="connsiteX3" fmla="*/ 423512 w 5736657"/>
              <a:gd name="connsiteY3" fmla="*/ 178236 h 3720333"/>
              <a:gd name="connsiteX4" fmla="*/ 510139 w 5736657"/>
              <a:gd name="connsiteY4" fmla="*/ 168611 h 3720333"/>
              <a:gd name="connsiteX5" fmla="*/ 875899 w 5736657"/>
              <a:gd name="connsiteY5" fmla="*/ 197487 h 3720333"/>
              <a:gd name="connsiteX6" fmla="*/ 904775 w 5736657"/>
              <a:gd name="connsiteY6" fmla="*/ 207112 h 3720333"/>
              <a:gd name="connsiteX7" fmla="*/ 933650 w 5736657"/>
              <a:gd name="connsiteY7" fmla="*/ 226363 h 3720333"/>
              <a:gd name="connsiteX8" fmla="*/ 5505650 w 5736657"/>
              <a:gd name="connsiteY8" fmla="*/ 3210194 h 3720333"/>
              <a:gd name="connsiteX9" fmla="*/ 5717406 w 5736657"/>
              <a:gd name="connsiteY9" fmla="*/ 3354573 h 3720333"/>
              <a:gd name="connsiteX10" fmla="*/ 5736657 w 5736657"/>
              <a:gd name="connsiteY10" fmla="*/ 3441201 h 3720333"/>
              <a:gd name="connsiteX11" fmla="*/ 5698156 w 5736657"/>
              <a:gd name="connsiteY11" fmla="*/ 3527828 h 3720333"/>
              <a:gd name="connsiteX12" fmla="*/ 5659655 w 5736657"/>
              <a:gd name="connsiteY12" fmla="*/ 3643331 h 3720333"/>
              <a:gd name="connsiteX13" fmla="*/ 5621154 w 5736657"/>
              <a:gd name="connsiteY13" fmla="*/ 3681832 h 3720333"/>
              <a:gd name="connsiteX14" fmla="*/ 5582653 w 5736657"/>
              <a:gd name="connsiteY14" fmla="*/ 3710708 h 3720333"/>
              <a:gd name="connsiteX15" fmla="*/ 0 w 5736657"/>
              <a:gd name="connsiteY15" fmla="*/ 3720333 h 3720333"/>
              <a:gd name="connsiteX0" fmla="*/ 0 w 5736657"/>
              <a:gd name="connsiteY0" fmla="*/ 3738182 h 3738182"/>
              <a:gd name="connsiteX1" fmla="*/ 0 w 5736657"/>
              <a:gd name="connsiteY1" fmla="*/ 417467 h 3738182"/>
              <a:gd name="connsiteX2" fmla="*/ 173255 w 5736657"/>
              <a:gd name="connsiteY2" fmla="*/ 234587 h 3738182"/>
              <a:gd name="connsiteX3" fmla="*/ 423512 w 5736657"/>
              <a:gd name="connsiteY3" fmla="*/ 196085 h 3738182"/>
              <a:gd name="connsiteX4" fmla="*/ 510139 w 5736657"/>
              <a:gd name="connsiteY4" fmla="*/ 186460 h 3738182"/>
              <a:gd name="connsiteX5" fmla="*/ 875899 w 5736657"/>
              <a:gd name="connsiteY5" fmla="*/ 215336 h 3738182"/>
              <a:gd name="connsiteX6" fmla="*/ 904775 w 5736657"/>
              <a:gd name="connsiteY6" fmla="*/ 224961 h 3738182"/>
              <a:gd name="connsiteX7" fmla="*/ 5505650 w 5736657"/>
              <a:gd name="connsiteY7" fmla="*/ 3228043 h 3738182"/>
              <a:gd name="connsiteX8" fmla="*/ 5717406 w 5736657"/>
              <a:gd name="connsiteY8" fmla="*/ 3372422 h 3738182"/>
              <a:gd name="connsiteX9" fmla="*/ 5736657 w 5736657"/>
              <a:gd name="connsiteY9" fmla="*/ 3459050 h 3738182"/>
              <a:gd name="connsiteX10" fmla="*/ 5698156 w 5736657"/>
              <a:gd name="connsiteY10" fmla="*/ 3545677 h 3738182"/>
              <a:gd name="connsiteX11" fmla="*/ 5659655 w 5736657"/>
              <a:gd name="connsiteY11" fmla="*/ 3661180 h 3738182"/>
              <a:gd name="connsiteX12" fmla="*/ 5621154 w 5736657"/>
              <a:gd name="connsiteY12" fmla="*/ 3699681 h 3738182"/>
              <a:gd name="connsiteX13" fmla="*/ 5582653 w 5736657"/>
              <a:gd name="connsiteY13" fmla="*/ 3728557 h 3738182"/>
              <a:gd name="connsiteX14" fmla="*/ 0 w 5736657"/>
              <a:gd name="connsiteY14" fmla="*/ 3738182 h 3738182"/>
              <a:gd name="connsiteX0" fmla="*/ 0 w 5736657"/>
              <a:gd name="connsiteY0" fmla="*/ 3754666 h 3754666"/>
              <a:gd name="connsiteX1" fmla="*/ 0 w 5736657"/>
              <a:gd name="connsiteY1" fmla="*/ 433951 h 3754666"/>
              <a:gd name="connsiteX2" fmla="*/ 173255 w 5736657"/>
              <a:gd name="connsiteY2" fmla="*/ 251071 h 3754666"/>
              <a:gd name="connsiteX3" fmla="*/ 423512 w 5736657"/>
              <a:gd name="connsiteY3" fmla="*/ 212569 h 3754666"/>
              <a:gd name="connsiteX4" fmla="*/ 510139 w 5736657"/>
              <a:gd name="connsiteY4" fmla="*/ 202944 h 3754666"/>
              <a:gd name="connsiteX5" fmla="*/ 875899 w 5736657"/>
              <a:gd name="connsiteY5" fmla="*/ 231820 h 3754666"/>
              <a:gd name="connsiteX6" fmla="*/ 5505650 w 5736657"/>
              <a:gd name="connsiteY6" fmla="*/ 3244527 h 3754666"/>
              <a:gd name="connsiteX7" fmla="*/ 5717406 w 5736657"/>
              <a:gd name="connsiteY7" fmla="*/ 3388906 h 3754666"/>
              <a:gd name="connsiteX8" fmla="*/ 5736657 w 5736657"/>
              <a:gd name="connsiteY8" fmla="*/ 3475534 h 3754666"/>
              <a:gd name="connsiteX9" fmla="*/ 5698156 w 5736657"/>
              <a:gd name="connsiteY9" fmla="*/ 3562161 h 3754666"/>
              <a:gd name="connsiteX10" fmla="*/ 5659655 w 5736657"/>
              <a:gd name="connsiteY10" fmla="*/ 3677664 h 3754666"/>
              <a:gd name="connsiteX11" fmla="*/ 5621154 w 5736657"/>
              <a:gd name="connsiteY11" fmla="*/ 3716165 h 3754666"/>
              <a:gd name="connsiteX12" fmla="*/ 5582653 w 5736657"/>
              <a:gd name="connsiteY12" fmla="*/ 3745041 h 3754666"/>
              <a:gd name="connsiteX13" fmla="*/ 0 w 5736657"/>
              <a:gd name="connsiteY13" fmla="*/ 3754666 h 3754666"/>
              <a:gd name="connsiteX0" fmla="*/ 0 w 5736657"/>
              <a:gd name="connsiteY0" fmla="*/ 3569489 h 3569489"/>
              <a:gd name="connsiteX1" fmla="*/ 0 w 5736657"/>
              <a:gd name="connsiteY1" fmla="*/ 248774 h 3569489"/>
              <a:gd name="connsiteX2" fmla="*/ 173255 w 5736657"/>
              <a:gd name="connsiteY2" fmla="*/ 65894 h 3569489"/>
              <a:gd name="connsiteX3" fmla="*/ 423512 w 5736657"/>
              <a:gd name="connsiteY3" fmla="*/ 27392 h 3569489"/>
              <a:gd name="connsiteX4" fmla="*/ 510139 w 5736657"/>
              <a:gd name="connsiteY4" fmla="*/ 17767 h 3569489"/>
              <a:gd name="connsiteX5" fmla="*/ 875899 w 5736657"/>
              <a:gd name="connsiteY5" fmla="*/ 46643 h 3569489"/>
              <a:gd name="connsiteX6" fmla="*/ 5505650 w 5736657"/>
              <a:gd name="connsiteY6" fmla="*/ 3059350 h 3569489"/>
              <a:gd name="connsiteX7" fmla="*/ 5717406 w 5736657"/>
              <a:gd name="connsiteY7" fmla="*/ 3203729 h 3569489"/>
              <a:gd name="connsiteX8" fmla="*/ 5736657 w 5736657"/>
              <a:gd name="connsiteY8" fmla="*/ 3290357 h 3569489"/>
              <a:gd name="connsiteX9" fmla="*/ 5698156 w 5736657"/>
              <a:gd name="connsiteY9" fmla="*/ 3376984 h 3569489"/>
              <a:gd name="connsiteX10" fmla="*/ 5659655 w 5736657"/>
              <a:gd name="connsiteY10" fmla="*/ 3492487 h 3569489"/>
              <a:gd name="connsiteX11" fmla="*/ 5621154 w 5736657"/>
              <a:gd name="connsiteY11" fmla="*/ 3530988 h 3569489"/>
              <a:gd name="connsiteX12" fmla="*/ 5582653 w 5736657"/>
              <a:gd name="connsiteY12" fmla="*/ 3559864 h 3569489"/>
              <a:gd name="connsiteX13" fmla="*/ 0 w 5736657"/>
              <a:gd name="connsiteY13" fmla="*/ 3569489 h 3569489"/>
              <a:gd name="connsiteX0" fmla="*/ 0 w 5736657"/>
              <a:gd name="connsiteY0" fmla="*/ 3569489 h 3569489"/>
              <a:gd name="connsiteX1" fmla="*/ 0 w 5736657"/>
              <a:gd name="connsiteY1" fmla="*/ 248774 h 3569489"/>
              <a:gd name="connsiteX2" fmla="*/ 173255 w 5736657"/>
              <a:gd name="connsiteY2" fmla="*/ 65894 h 3569489"/>
              <a:gd name="connsiteX3" fmla="*/ 510139 w 5736657"/>
              <a:gd name="connsiteY3" fmla="*/ 17767 h 3569489"/>
              <a:gd name="connsiteX4" fmla="*/ 875899 w 5736657"/>
              <a:gd name="connsiteY4" fmla="*/ 46643 h 3569489"/>
              <a:gd name="connsiteX5" fmla="*/ 5505650 w 5736657"/>
              <a:gd name="connsiteY5" fmla="*/ 3059350 h 3569489"/>
              <a:gd name="connsiteX6" fmla="*/ 5717406 w 5736657"/>
              <a:gd name="connsiteY6" fmla="*/ 3203729 h 3569489"/>
              <a:gd name="connsiteX7" fmla="*/ 5736657 w 5736657"/>
              <a:gd name="connsiteY7" fmla="*/ 3290357 h 3569489"/>
              <a:gd name="connsiteX8" fmla="*/ 5698156 w 5736657"/>
              <a:gd name="connsiteY8" fmla="*/ 3376984 h 3569489"/>
              <a:gd name="connsiteX9" fmla="*/ 5659655 w 5736657"/>
              <a:gd name="connsiteY9" fmla="*/ 3492487 h 3569489"/>
              <a:gd name="connsiteX10" fmla="*/ 5621154 w 5736657"/>
              <a:gd name="connsiteY10" fmla="*/ 3530988 h 3569489"/>
              <a:gd name="connsiteX11" fmla="*/ 5582653 w 5736657"/>
              <a:gd name="connsiteY11" fmla="*/ 3559864 h 3569489"/>
              <a:gd name="connsiteX12" fmla="*/ 0 w 5736657"/>
              <a:gd name="connsiteY12" fmla="*/ 3569489 h 3569489"/>
              <a:gd name="connsiteX0" fmla="*/ 0 w 5736657"/>
              <a:gd name="connsiteY0" fmla="*/ 3522846 h 3522846"/>
              <a:gd name="connsiteX1" fmla="*/ 0 w 5736657"/>
              <a:gd name="connsiteY1" fmla="*/ 202131 h 3522846"/>
              <a:gd name="connsiteX2" fmla="*/ 173255 w 5736657"/>
              <a:gd name="connsiteY2" fmla="*/ 19251 h 3522846"/>
              <a:gd name="connsiteX3" fmla="*/ 875899 w 5736657"/>
              <a:gd name="connsiteY3" fmla="*/ 0 h 3522846"/>
              <a:gd name="connsiteX4" fmla="*/ 5505650 w 5736657"/>
              <a:gd name="connsiteY4" fmla="*/ 3012707 h 3522846"/>
              <a:gd name="connsiteX5" fmla="*/ 5717406 w 5736657"/>
              <a:gd name="connsiteY5" fmla="*/ 3157086 h 3522846"/>
              <a:gd name="connsiteX6" fmla="*/ 5736657 w 5736657"/>
              <a:gd name="connsiteY6" fmla="*/ 3243714 h 3522846"/>
              <a:gd name="connsiteX7" fmla="*/ 5698156 w 5736657"/>
              <a:gd name="connsiteY7" fmla="*/ 3330341 h 3522846"/>
              <a:gd name="connsiteX8" fmla="*/ 5659655 w 5736657"/>
              <a:gd name="connsiteY8" fmla="*/ 3445844 h 3522846"/>
              <a:gd name="connsiteX9" fmla="*/ 5621154 w 5736657"/>
              <a:gd name="connsiteY9" fmla="*/ 3484345 h 3522846"/>
              <a:gd name="connsiteX10" fmla="*/ 5582653 w 5736657"/>
              <a:gd name="connsiteY10" fmla="*/ 3513221 h 3522846"/>
              <a:gd name="connsiteX11" fmla="*/ 0 w 5736657"/>
              <a:gd name="connsiteY11" fmla="*/ 3522846 h 3522846"/>
              <a:gd name="connsiteX0" fmla="*/ 0 w 5729339"/>
              <a:gd name="connsiteY0" fmla="*/ 3522846 h 3522846"/>
              <a:gd name="connsiteX1" fmla="*/ 0 w 5729339"/>
              <a:gd name="connsiteY1" fmla="*/ 202131 h 3522846"/>
              <a:gd name="connsiteX2" fmla="*/ 173255 w 5729339"/>
              <a:gd name="connsiteY2" fmla="*/ 19251 h 3522846"/>
              <a:gd name="connsiteX3" fmla="*/ 875899 w 5729339"/>
              <a:gd name="connsiteY3" fmla="*/ 0 h 3522846"/>
              <a:gd name="connsiteX4" fmla="*/ 5505650 w 5729339"/>
              <a:gd name="connsiteY4" fmla="*/ 3012707 h 3522846"/>
              <a:gd name="connsiteX5" fmla="*/ 5717406 w 5729339"/>
              <a:gd name="connsiteY5" fmla="*/ 3157086 h 3522846"/>
              <a:gd name="connsiteX6" fmla="*/ 5698156 w 5729339"/>
              <a:gd name="connsiteY6" fmla="*/ 3330341 h 3522846"/>
              <a:gd name="connsiteX7" fmla="*/ 5659655 w 5729339"/>
              <a:gd name="connsiteY7" fmla="*/ 3445844 h 3522846"/>
              <a:gd name="connsiteX8" fmla="*/ 5621154 w 5729339"/>
              <a:gd name="connsiteY8" fmla="*/ 3484345 h 3522846"/>
              <a:gd name="connsiteX9" fmla="*/ 5582653 w 5729339"/>
              <a:gd name="connsiteY9" fmla="*/ 3513221 h 3522846"/>
              <a:gd name="connsiteX10" fmla="*/ 0 w 5729339"/>
              <a:gd name="connsiteY10" fmla="*/ 3522846 h 3522846"/>
              <a:gd name="connsiteX0" fmla="*/ 0 w 5723173"/>
              <a:gd name="connsiteY0" fmla="*/ 3522846 h 3522846"/>
              <a:gd name="connsiteX1" fmla="*/ 0 w 5723173"/>
              <a:gd name="connsiteY1" fmla="*/ 202131 h 3522846"/>
              <a:gd name="connsiteX2" fmla="*/ 173255 w 5723173"/>
              <a:gd name="connsiteY2" fmla="*/ 19251 h 3522846"/>
              <a:gd name="connsiteX3" fmla="*/ 875899 w 5723173"/>
              <a:gd name="connsiteY3" fmla="*/ 0 h 3522846"/>
              <a:gd name="connsiteX4" fmla="*/ 5505650 w 5723173"/>
              <a:gd name="connsiteY4" fmla="*/ 3012707 h 3522846"/>
              <a:gd name="connsiteX5" fmla="*/ 5717406 w 5723173"/>
              <a:gd name="connsiteY5" fmla="*/ 3157086 h 3522846"/>
              <a:gd name="connsiteX6" fmla="*/ 5659655 w 5723173"/>
              <a:gd name="connsiteY6" fmla="*/ 3445844 h 3522846"/>
              <a:gd name="connsiteX7" fmla="*/ 5621154 w 5723173"/>
              <a:gd name="connsiteY7" fmla="*/ 3484345 h 3522846"/>
              <a:gd name="connsiteX8" fmla="*/ 5582653 w 5723173"/>
              <a:gd name="connsiteY8" fmla="*/ 3513221 h 3522846"/>
              <a:gd name="connsiteX9" fmla="*/ 0 w 5723173"/>
              <a:gd name="connsiteY9" fmla="*/ 3522846 h 3522846"/>
              <a:gd name="connsiteX0" fmla="*/ 0 w 6017452"/>
              <a:gd name="connsiteY0" fmla="*/ 3522846 h 3522846"/>
              <a:gd name="connsiteX1" fmla="*/ 0 w 6017452"/>
              <a:gd name="connsiteY1" fmla="*/ 202131 h 3522846"/>
              <a:gd name="connsiteX2" fmla="*/ 173255 w 6017452"/>
              <a:gd name="connsiteY2" fmla="*/ 19251 h 3522846"/>
              <a:gd name="connsiteX3" fmla="*/ 875899 w 6017452"/>
              <a:gd name="connsiteY3" fmla="*/ 0 h 3522846"/>
              <a:gd name="connsiteX4" fmla="*/ 5505650 w 6017452"/>
              <a:gd name="connsiteY4" fmla="*/ 3012707 h 3522846"/>
              <a:gd name="connsiteX5" fmla="*/ 5717406 w 6017452"/>
              <a:gd name="connsiteY5" fmla="*/ 3157086 h 3522846"/>
              <a:gd name="connsiteX6" fmla="*/ 5659655 w 6017452"/>
              <a:gd name="connsiteY6" fmla="*/ 3445844 h 3522846"/>
              <a:gd name="connsiteX7" fmla="*/ 5582653 w 6017452"/>
              <a:gd name="connsiteY7" fmla="*/ 3513221 h 3522846"/>
              <a:gd name="connsiteX8" fmla="*/ 0 w 6017452"/>
              <a:gd name="connsiteY8" fmla="*/ 3522846 h 3522846"/>
              <a:gd name="connsiteX0" fmla="*/ 0 w 6047475"/>
              <a:gd name="connsiteY0" fmla="*/ 3522846 h 3522846"/>
              <a:gd name="connsiteX1" fmla="*/ 0 w 6047475"/>
              <a:gd name="connsiteY1" fmla="*/ 202131 h 3522846"/>
              <a:gd name="connsiteX2" fmla="*/ 173255 w 6047475"/>
              <a:gd name="connsiteY2" fmla="*/ 19251 h 3522846"/>
              <a:gd name="connsiteX3" fmla="*/ 875899 w 6047475"/>
              <a:gd name="connsiteY3" fmla="*/ 0 h 3522846"/>
              <a:gd name="connsiteX4" fmla="*/ 5505650 w 6047475"/>
              <a:gd name="connsiteY4" fmla="*/ 3012707 h 3522846"/>
              <a:gd name="connsiteX5" fmla="*/ 5717406 w 6047475"/>
              <a:gd name="connsiteY5" fmla="*/ 3157086 h 3522846"/>
              <a:gd name="connsiteX6" fmla="*/ 5582653 w 6047475"/>
              <a:gd name="connsiteY6" fmla="*/ 3513221 h 3522846"/>
              <a:gd name="connsiteX7" fmla="*/ 0 w 6047475"/>
              <a:gd name="connsiteY7" fmla="*/ 3522846 h 3522846"/>
              <a:gd name="connsiteX0" fmla="*/ 0 w 6048332"/>
              <a:gd name="connsiteY0" fmla="*/ 3522846 h 3522846"/>
              <a:gd name="connsiteX1" fmla="*/ 0 w 6048332"/>
              <a:gd name="connsiteY1" fmla="*/ 202131 h 3522846"/>
              <a:gd name="connsiteX2" fmla="*/ 173255 w 6048332"/>
              <a:gd name="connsiteY2" fmla="*/ 19251 h 3522846"/>
              <a:gd name="connsiteX3" fmla="*/ 875899 w 6048332"/>
              <a:gd name="connsiteY3" fmla="*/ 0 h 3522846"/>
              <a:gd name="connsiteX4" fmla="*/ 5505650 w 6048332"/>
              <a:gd name="connsiteY4" fmla="*/ 3012707 h 3522846"/>
              <a:gd name="connsiteX5" fmla="*/ 5717406 w 6048332"/>
              <a:gd name="connsiteY5" fmla="*/ 3157086 h 3522846"/>
              <a:gd name="connsiteX6" fmla="*/ 5582653 w 6048332"/>
              <a:gd name="connsiteY6" fmla="*/ 3513221 h 3522846"/>
              <a:gd name="connsiteX7" fmla="*/ 0 w 6048332"/>
              <a:gd name="connsiteY7" fmla="*/ 3522846 h 3522846"/>
              <a:gd name="connsiteX0" fmla="*/ 0 w 5827350"/>
              <a:gd name="connsiteY0" fmla="*/ 3522846 h 3522846"/>
              <a:gd name="connsiteX1" fmla="*/ 0 w 5827350"/>
              <a:gd name="connsiteY1" fmla="*/ 202131 h 3522846"/>
              <a:gd name="connsiteX2" fmla="*/ 173255 w 5827350"/>
              <a:gd name="connsiteY2" fmla="*/ 19251 h 3522846"/>
              <a:gd name="connsiteX3" fmla="*/ 875899 w 5827350"/>
              <a:gd name="connsiteY3" fmla="*/ 0 h 3522846"/>
              <a:gd name="connsiteX4" fmla="*/ 5505650 w 5827350"/>
              <a:gd name="connsiteY4" fmla="*/ 3012707 h 3522846"/>
              <a:gd name="connsiteX5" fmla="*/ 5717406 w 5827350"/>
              <a:gd name="connsiteY5" fmla="*/ 3157086 h 3522846"/>
              <a:gd name="connsiteX6" fmla="*/ 5582653 w 5827350"/>
              <a:gd name="connsiteY6" fmla="*/ 3513221 h 3522846"/>
              <a:gd name="connsiteX7" fmla="*/ 0 w 5827350"/>
              <a:gd name="connsiteY7" fmla="*/ 3522846 h 3522846"/>
              <a:gd name="connsiteX0" fmla="*/ 0 w 5582653"/>
              <a:gd name="connsiteY0" fmla="*/ 3522846 h 3522846"/>
              <a:gd name="connsiteX1" fmla="*/ 0 w 5582653"/>
              <a:gd name="connsiteY1" fmla="*/ 202131 h 3522846"/>
              <a:gd name="connsiteX2" fmla="*/ 173255 w 5582653"/>
              <a:gd name="connsiteY2" fmla="*/ 19251 h 3522846"/>
              <a:gd name="connsiteX3" fmla="*/ 875899 w 5582653"/>
              <a:gd name="connsiteY3" fmla="*/ 0 h 3522846"/>
              <a:gd name="connsiteX4" fmla="*/ 5505650 w 5582653"/>
              <a:gd name="connsiteY4" fmla="*/ 3012707 h 3522846"/>
              <a:gd name="connsiteX5" fmla="*/ 5582653 w 5582653"/>
              <a:gd name="connsiteY5" fmla="*/ 3513221 h 3522846"/>
              <a:gd name="connsiteX6" fmla="*/ 0 w 5582653"/>
              <a:gd name="connsiteY6" fmla="*/ 3522846 h 3522846"/>
              <a:gd name="connsiteX0" fmla="*/ 0 w 5582653"/>
              <a:gd name="connsiteY0" fmla="*/ 3522846 h 3522846"/>
              <a:gd name="connsiteX1" fmla="*/ 0 w 5582653"/>
              <a:gd name="connsiteY1" fmla="*/ 202131 h 3522846"/>
              <a:gd name="connsiteX2" fmla="*/ 173255 w 5582653"/>
              <a:gd name="connsiteY2" fmla="*/ 19251 h 3522846"/>
              <a:gd name="connsiteX3" fmla="*/ 875899 w 5582653"/>
              <a:gd name="connsiteY3" fmla="*/ 0 h 3522846"/>
              <a:gd name="connsiteX4" fmla="*/ 5505650 w 5582653"/>
              <a:gd name="connsiteY4" fmla="*/ 3012707 h 3522846"/>
              <a:gd name="connsiteX5" fmla="*/ 5582653 w 5582653"/>
              <a:gd name="connsiteY5" fmla="*/ 3513221 h 3522846"/>
              <a:gd name="connsiteX6" fmla="*/ 0 w 5582653"/>
              <a:gd name="connsiteY6" fmla="*/ 3522846 h 3522846"/>
              <a:gd name="connsiteX0" fmla="*/ 0 w 5582653"/>
              <a:gd name="connsiteY0" fmla="*/ 3522846 h 3522846"/>
              <a:gd name="connsiteX1" fmla="*/ 0 w 5582653"/>
              <a:gd name="connsiteY1" fmla="*/ 202131 h 3522846"/>
              <a:gd name="connsiteX2" fmla="*/ 173255 w 5582653"/>
              <a:gd name="connsiteY2" fmla="*/ 19251 h 3522846"/>
              <a:gd name="connsiteX3" fmla="*/ 875899 w 5582653"/>
              <a:gd name="connsiteY3" fmla="*/ 0 h 3522846"/>
              <a:gd name="connsiteX4" fmla="*/ 5505650 w 5582653"/>
              <a:gd name="connsiteY4" fmla="*/ 3012707 h 3522846"/>
              <a:gd name="connsiteX5" fmla="*/ 5582653 w 5582653"/>
              <a:gd name="connsiteY5" fmla="*/ 3513221 h 3522846"/>
              <a:gd name="connsiteX6" fmla="*/ 0 w 5582653"/>
              <a:gd name="connsiteY6" fmla="*/ 3522846 h 3522846"/>
              <a:gd name="connsiteX0" fmla="*/ 0 w 5918232"/>
              <a:gd name="connsiteY0" fmla="*/ 3522846 h 3522846"/>
              <a:gd name="connsiteX1" fmla="*/ 0 w 5918232"/>
              <a:gd name="connsiteY1" fmla="*/ 202131 h 3522846"/>
              <a:gd name="connsiteX2" fmla="*/ 173255 w 5918232"/>
              <a:gd name="connsiteY2" fmla="*/ 19251 h 3522846"/>
              <a:gd name="connsiteX3" fmla="*/ 875899 w 5918232"/>
              <a:gd name="connsiteY3" fmla="*/ 0 h 3522846"/>
              <a:gd name="connsiteX4" fmla="*/ 5505650 w 5918232"/>
              <a:gd name="connsiteY4" fmla="*/ 3012707 h 3522846"/>
              <a:gd name="connsiteX5" fmla="*/ 5582653 w 5918232"/>
              <a:gd name="connsiteY5" fmla="*/ 3513221 h 3522846"/>
              <a:gd name="connsiteX6" fmla="*/ 0 w 5918232"/>
              <a:gd name="connsiteY6" fmla="*/ 3522846 h 3522846"/>
              <a:gd name="connsiteX0" fmla="*/ 0 w 5968250"/>
              <a:gd name="connsiteY0" fmla="*/ 3522846 h 3522846"/>
              <a:gd name="connsiteX1" fmla="*/ 0 w 5968250"/>
              <a:gd name="connsiteY1" fmla="*/ 202131 h 3522846"/>
              <a:gd name="connsiteX2" fmla="*/ 173255 w 5968250"/>
              <a:gd name="connsiteY2" fmla="*/ 19251 h 3522846"/>
              <a:gd name="connsiteX3" fmla="*/ 875899 w 5968250"/>
              <a:gd name="connsiteY3" fmla="*/ 0 h 3522846"/>
              <a:gd name="connsiteX4" fmla="*/ 5505650 w 5968250"/>
              <a:gd name="connsiteY4" fmla="*/ 3012707 h 3522846"/>
              <a:gd name="connsiteX5" fmla="*/ 5582653 w 5968250"/>
              <a:gd name="connsiteY5" fmla="*/ 3513221 h 3522846"/>
              <a:gd name="connsiteX6" fmla="*/ 0 w 5968250"/>
              <a:gd name="connsiteY6" fmla="*/ 3522846 h 3522846"/>
              <a:gd name="connsiteX0" fmla="*/ 0 w 6215718"/>
              <a:gd name="connsiteY0" fmla="*/ 3522846 h 3522846"/>
              <a:gd name="connsiteX1" fmla="*/ 0 w 6215718"/>
              <a:gd name="connsiteY1" fmla="*/ 202131 h 3522846"/>
              <a:gd name="connsiteX2" fmla="*/ 173255 w 6215718"/>
              <a:gd name="connsiteY2" fmla="*/ 19251 h 3522846"/>
              <a:gd name="connsiteX3" fmla="*/ 875899 w 6215718"/>
              <a:gd name="connsiteY3" fmla="*/ 0 h 3522846"/>
              <a:gd name="connsiteX4" fmla="*/ 5505650 w 6215718"/>
              <a:gd name="connsiteY4" fmla="*/ 3012707 h 3522846"/>
              <a:gd name="connsiteX5" fmla="*/ 5582653 w 6215718"/>
              <a:gd name="connsiteY5" fmla="*/ 3513221 h 3522846"/>
              <a:gd name="connsiteX6" fmla="*/ 0 w 6215718"/>
              <a:gd name="connsiteY6" fmla="*/ 3522846 h 3522846"/>
              <a:gd name="connsiteX0" fmla="*/ 0 w 6136128"/>
              <a:gd name="connsiteY0" fmla="*/ 3522846 h 3522846"/>
              <a:gd name="connsiteX1" fmla="*/ 0 w 6136128"/>
              <a:gd name="connsiteY1" fmla="*/ 202131 h 3522846"/>
              <a:gd name="connsiteX2" fmla="*/ 173255 w 6136128"/>
              <a:gd name="connsiteY2" fmla="*/ 19251 h 3522846"/>
              <a:gd name="connsiteX3" fmla="*/ 875899 w 6136128"/>
              <a:gd name="connsiteY3" fmla="*/ 0 h 3522846"/>
              <a:gd name="connsiteX4" fmla="*/ 5505650 w 6136128"/>
              <a:gd name="connsiteY4" fmla="*/ 3012707 h 3522846"/>
              <a:gd name="connsiteX5" fmla="*/ 5582653 w 6136128"/>
              <a:gd name="connsiteY5" fmla="*/ 3513221 h 3522846"/>
              <a:gd name="connsiteX6" fmla="*/ 0 w 6136128"/>
              <a:gd name="connsiteY6" fmla="*/ 3522846 h 3522846"/>
              <a:gd name="connsiteX0" fmla="*/ 0 w 6003217"/>
              <a:gd name="connsiteY0" fmla="*/ 3522846 h 3522846"/>
              <a:gd name="connsiteX1" fmla="*/ 0 w 6003217"/>
              <a:gd name="connsiteY1" fmla="*/ 202131 h 3522846"/>
              <a:gd name="connsiteX2" fmla="*/ 173255 w 6003217"/>
              <a:gd name="connsiteY2" fmla="*/ 19251 h 3522846"/>
              <a:gd name="connsiteX3" fmla="*/ 875899 w 6003217"/>
              <a:gd name="connsiteY3" fmla="*/ 0 h 3522846"/>
              <a:gd name="connsiteX4" fmla="*/ 5505650 w 6003217"/>
              <a:gd name="connsiteY4" fmla="*/ 3012707 h 3522846"/>
              <a:gd name="connsiteX5" fmla="*/ 5582653 w 6003217"/>
              <a:gd name="connsiteY5" fmla="*/ 3513221 h 3522846"/>
              <a:gd name="connsiteX6" fmla="*/ 0 w 6003217"/>
              <a:gd name="connsiteY6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69875"/>
              <a:gd name="connsiteY0" fmla="*/ 3522846 h 3522846"/>
              <a:gd name="connsiteX1" fmla="*/ 0 w 6169875"/>
              <a:gd name="connsiteY1" fmla="*/ 202131 h 3522846"/>
              <a:gd name="connsiteX2" fmla="*/ 173255 w 6169875"/>
              <a:gd name="connsiteY2" fmla="*/ 19251 h 3522846"/>
              <a:gd name="connsiteX3" fmla="*/ 875899 w 6169875"/>
              <a:gd name="connsiteY3" fmla="*/ 0 h 3522846"/>
              <a:gd name="connsiteX4" fmla="*/ 5505650 w 6169875"/>
              <a:gd name="connsiteY4" fmla="*/ 3012707 h 3522846"/>
              <a:gd name="connsiteX5" fmla="*/ 5993530 w 6169875"/>
              <a:gd name="connsiteY5" fmla="*/ 3347720 h 3522846"/>
              <a:gd name="connsiteX6" fmla="*/ 5582653 w 6169875"/>
              <a:gd name="connsiteY6" fmla="*/ 3513221 h 3522846"/>
              <a:gd name="connsiteX7" fmla="*/ 0 w 6169875"/>
              <a:gd name="connsiteY7" fmla="*/ 3522846 h 3522846"/>
              <a:gd name="connsiteX0" fmla="*/ 0 w 6176577"/>
              <a:gd name="connsiteY0" fmla="*/ 3522846 h 3522846"/>
              <a:gd name="connsiteX1" fmla="*/ 0 w 6176577"/>
              <a:gd name="connsiteY1" fmla="*/ 202131 h 3522846"/>
              <a:gd name="connsiteX2" fmla="*/ 173255 w 6176577"/>
              <a:gd name="connsiteY2" fmla="*/ 19251 h 3522846"/>
              <a:gd name="connsiteX3" fmla="*/ 875899 w 6176577"/>
              <a:gd name="connsiteY3" fmla="*/ 0 h 3522846"/>
              <a:gd name="connsiteX4" fmla="*/ 5505650 w 6176577"/>
              <a:gd name="connsiteY4" fmla="*/ 3012707 h 3522846"/>
              <a:gd name="connsiteX5" fmla="*/ 5993530 w 6176577"/>
              <a:gd name="connsiteY5" fmla="*/ 3347720 h 3522846"/>
              <a:gd name="connsiteX6" fmla="*/ 5582653 w 6176577"/>
              <a:gd name="connsiteY6" fmla="*/ 3513221 h 3522846"/>
              <a:gd name="connsiteX7" fmla="*/ 0 w 6176577"/>
              <a:gd name="connsiteY7" fmla="*/ 3522846 h 3522846"/>
              <a:gd name="connsiteX0" fmla="*/ 0 w 6176577"/>
              <a:gd name="connsiteY0" fmla="*/ 3522846 h 3522846"/>
              <a:gd name="connsiteX1" fmla="*/ 0 w 6176577"/>
              <a:gd name="connsiteY1" fmla="*/ 202131 h 3522846"/>
              <a:gd name="connsiteX2" fmla="*/ 173255 w 6176577"/>
              <a:gd name="connsiteY2" fmla="*/ 19251 h 3522846"/>
              <a:gd name="connsiteX3" fmla="*/ 875899 w 6176577"/>
              <a:gd name="connsiteY3" fmla="*/ 0 h 3522846"/>
              <a:gd name="connsiteX4" fmla="*/ 5505650 w 6176577"/>
              <a:gd name="connsiteY4" fmla="*/ 3012707 h 3522846"/>
              <a:gd name="connsiteX5" fmla="*/ 5993530 w 6176577"/>
              <a:gd name="connsiteY5" fmla="*/ 3347720 h 3522846"/>
              <a:gd name="connsiteX6" fmla="*/ 5582653 w 6176577"/>
              <a:gd name="connsiteY6" fmla="*/ 3513221 h 3522846"/>
              <a:gd name="connsiteX7" fmla="*/ 0 w 6176577"/>
              <a:gd name="connsiteY7" fmla="*/ 3522846 h 3522846"/>
              <a:gd name="connsiteX0" fmla="*/ 0 w 6200107"/>
              <a:gd name="connsiteY0" fmla="*/ 3522846 h 3529668"/>
              <a:gd name="connsiteX1" fmla="*/ 0 w 6200107"/>
              <a:gd name="connsiteY1" fmla="*/ 202131 h 3529668"/>
              <a:gd name="connsiteX2" fmla="*/ 173255 w 6200107"/>
              <a:gd name="connsiteY2" fmla="*/ 19251 h 3529668"/>
              <a:gd name="connsiteX3" fmla="*/ 875899 w 6200107"/>
              <a:gd name="connsiteY3" fmla="*/ 0 h 3529668"/>
              <a:gd name="connsiteX4" fmla="*/ 5505650 w 6200107"/>
              <a:gd name="connsiteY4" fmla="*/ 3012707 h 3529668"/>
              <a:gd name="connsiteX5" fmla="*/ 6037980 w 6200107"/>
              <a:gd name="connsiteY5" fmla="*/ 3328670 h 3529668"/>
              <a:gd name="connsiteX6" fmla="*/ 5582653 w 6200107"/>
              <a:gd name="connsiteY6" fmla="*/ 3513221 h 3529668"/>
              <a:gd name="connsiteX7" fmla="*/ 0 w 6200107"/>
              <a:gd name="connsiteY7" fmla="*/ 3522846 h 3529668"/>
              <a:gd name="connsiteX0" fmla="*/ 0 w 6194647"/>
              <a:gd name="connsiteY0" fmla="*/ 3522846 h 3529668"/>
              <a:gd name="connsiteX1" fmla="*/ 0 w 6194647"/>
              <a:gd name="connsiteY1" fmla="*/ 202131 h 3529668"/>
              <a:gd name="connsiteX2" fmla="*/ 173255 w 6194647"/>
              <a:gd name="connsiteY2" fmla="*/ 19251 h 3529668"/>
              <a:gd name="connsiteX3" fmla="*/ 875899 w 6194647"/>
              <a:gd name="connsiteY3" fmla="*/ 0 h 3529668"/>
              <a:gd name="connsiteX4" fmla="*/ 5505650 w 6194647"/>
              <a:gd name="connsiteY4" fmla="*/ 3012707 h 3529668"/>
              <a:gd name="connsiteX5" fmla="*/ 6037980 w 6194647"/>
              <a:gd name="connsiteY5" fmla="*/ 3328670 h 3529668"/>
              <a:gd name="connsiteX6" fmla="*/ 5582653 w 6194647"/>
              <a:gd name="connsiteY6" fmla="*/ 3513221 h 3529668"/>
              <a:gd name="connsiteX7" fmla="*/ 0 w 6194647"/>
              <a:gd name="connsiteY7" fmla="*/ 3522846 h 3529668"/>
              <a:gd name="connsiteX0" fmla="*/ 0 w 6157717"/>
              <a:gd name="connsiteY0" fmla="*/ 3522846 h 3529668"/>
              <a:gd name="connsiteX1" fmla="*/ 0 w 6157717"/>
              <a:gd name="connsiteY1" fmla="*/ 202131 h 3529668"/>
              <a:gd name="connsiteX2" fmla="*/ 173255 w 6157717"/>
              <a:gd name="connsiteY2" fmla="*/ 19251 h 3529668"/>
              <a:gd name="connsiteX3" fmla="*/ 875899 w 6157717"/>
              <a:gd name="connsiteY3" fmla="*/ 0 h 3529668"/>
              <a:gd name="connsiteX4" fmla="*/ 5505650 w 6157717"/>
              <a:gd name="connsiteY4" fmla="*/ 3012707 h 3529668"/>
              <a:gd name="connsiteX5" fmla="*/ 6037980 w 6157717"/>
              <a:gd name="connsiteY5" fmla="*/ 3328670 h 3529668"/>
              <a:gd name="connsiteX6" fmla="*/ 5582653 w 6157717"/>
              <a:gd name="connsiteY6" fmla="*/ 3513221 h 3529668"/>
              <a:gd name="connsiteX7" fmla="*/ 0 w 6157717"/>
              <a:gd name="connsiteY7" fmla="*/ 3522846 h 3529668"/>
              <a:gd name="connsiteX0" fmla="*/ 0 w 6157717"/>
              <a:gd name="connsiteY0" fmla="*/ 3522846 h 3529668"/>
              <a:gd name="connsiteX1" fmla="*/ 0 w 6157717"/>
              <a:gd name="connsiteY1" fmla="*/ 202131 h 3529668"/>
              <a:gd name="connsiteX2" fmla="*/ 173255 w 6157717"/>
              <a:gd name="connsiteY2" fmla="*/ 19251 h 3529668"/>
              <a:gd name="connsiteX3" fmla="*/ 875899 w 6157717"/>
              <a:gd name="connsiteY3" fmla="*/ 0 h 3529668"/>
              <a:gd name="connsiteX4" fmla="*/ 5505650 w 6157717"/>
              <a:gd name="connsiteY4" fmla="*/ 3012707 h 3529668"/>
              <a:gd name="connsiteX5" fmla="*/ 6037980 w 6157717"/>
              <a:gd name="connsiteY5" fmla="*/ 3328670 h 3529668"/>
              <a:gd name="connsiteX6" fmla="*/ 5582653 w 6157717"/>
              <a:gd name="connsiteY6" fmla="*/ 3513221 h 3529668"/>
              <a:gd name="connsiteX7" fmla="*/ 0 w 6157717"/>
              <a:gd name="connsiteY7" fmla="*/ 3522846 h 3529668"/>
              <a:gd name="connsiteX0" fmla="*/ 0 w 6136785"/>
              <a:gd name="connsiteY0" fmla="*/ 3522846 h 3525558"/>
              <a:gd name="connsiteX1" fmla="*/ 0 w 6136785"/>
              <a:gd name="connsiteY1" fmla="*/ 202131 h 3525558"/>
              <a:gd name="connsiteX2" fmla="*/ 173255 w 6136785"/>
              <a:gd name="connsiteY2" fmla="*/ 19251 h 3525558"/>
              <a:gd name="connsiteX3" fmla="*/ 875899 w 6136785"/>
              <a:gd name="connsiteY3" fmla="*/ 0 h 3525558"/>
              <a:gd name="connsiteX4" fmla="*/ 5505650 w 6136785"/>
              <a:gd name="connsiteY4" fmla="*/ 3012707 h 3525558"/>
              <a:gd name="connsiteX5" fmla="*/ 6037980 w 6136785"/>
              <a:gd name="connsiteY5" fmla="*/ 3328670 h 3525558"/>
              <a:gd name="connsiteX6" fmla="*/ 5582653 w 6136785"/>
              <a:gd name="connsiteY6" fmla="*/ 3513221 h 3525558"/>
              <a:gd name="connsiteX7" fmla="*/ 0 w 6136785"/>
              <a:gd name="connsiteY7" fmla="*/ 3522846 h 3525558"/>
              <a:gd name="connsiteX0" fmla="*/ 0 w 6061688"/>
              <a:gd name="connsiteY0" fmla="*/ 3522846 h 3525558"/>
              <a:gd name="connsiteX1" fmla="*/ 0 w 6061688"/>
              <a:gd name="connsiteY1" fmla="*/ 202131 h 3525558"/>
              <a:gd name="connsiteX2" fmla="*/ 173255 w 6061688"/>
              <a:gd name="connsiteY2" fmla="*/ 19251 h 3525558"/>
              <a:gd name="connsiteX3" fmla="*/ 875899 w 6061688"/>
              <a:gd name="connsiteY3" fmla="*/ 0 h 3525558"/>
              <a:gd name="connsiteX4" fmla="*/ 5505650 w 6061688"/>
              <a:gd name="connsiteY4" fmla="*/ 3012707 h 3525558"/>
              <a:gd name="connsiteX5" fmla="*/ 6037980 w 6061688"/>
              <a:gd name="connsiteY5" fmla="*/ 3328670 h 3525558"/>
              <a:gd name="connsiteX6" fmla="*/ 5582653 w 6061688"/>
              <a:gd name="connsiteY6" fmla="*/ 3513221 h 3525558"/>
              <a:gd name="connsiteX7" fmla="*/ 0 w 6061688"/>
              <a:gd name="connsiteY7" fmla="*/ 3522846 h 3525558"/>
              <a:gd name="connsiteX0" fmla="*/ 0 w 6061688"/>
              <a:gd name="connsiteY0" fmla="*/ 3522846 h 3525558"/>
              <a:gd name="connsiteX1" fmla="*/ 0 w 6061688"/>
              <a:gd name="connsiteY1" fmla="*/ 202131 h 3525558"/>
              <a:gd name="connsiteX2" fmla="*/ 173255 w 6061688"/>
              <a:gd name="connsiteY2" fmla="*/ 19251 h 3525558"/>
              <a:gd name="connsiteX3" fmla="*/ 875899 w 6061688"/>
              <a:gd name="connsiteY3" fmla="*/ 0 h 3525558"/>
              <a:gd name="connsiteX4" fmla="*/ 5505650 w 6061688"/>
              <a:gd name="connsiteY4" fmla="*/ 3012707 h 3525558"/>
              <a:gd name="connsiteX5" fmla="*/ 6037980 w 6061688"/>
              <a:gd name="connsiteY5" fmla="*/ 3328670 h 3525558"/>
              <a:gd name="connsiteX6" fmla="*/ 5582653 w 6061688"/>
              <a:gd name="connsiteY6" fmla="*/ 3513221 h 3525558"/>
              <a:gd name="connsiteX7" fmla="*/ 0 w 6061688"/>
              <a:gd name="connsiteY7" fmla="*/ 3522846 h 3525558"/>
              <a:gd name="connsiteX0" fmla="*/ 0 w 6093793"/>
              <a:gd name="connsiteY0" fmla="*/ 3677132 h 3679844"/>
              <a:gd name="connsiteX1" fmla="*/ 0 w 6093793"/>
              <a:gd name="connsiteY1" fmla="*/ 356417 h 3679844"/>
              <a:gd name="connsiteX2" fmla="*/ 173255 w 6093793"/>
              <a:gd name="connsiteY2" fmla="*/ 173537 h 3679844"/>
              <a:gd name="connsiteX3" fmla="*/ 875899 w 6093793"/>
              <a:gd name="connsiteY3" fmla="*/ 154286 h 3679844"/>
              <a:gd name="connsiteX4" fmla="*/ 4432500 w 6093793"/>
              <a:gd name="connsiteY4" fmla="*/ 2303393 h 3679844"/>
              <a:gd name="connsiteX5" fmla="*/ 6037980 w 6093793"/>
              <a:gd name="connsiteY5" fmla="*/ 3482956 h 3679844"/>
              <a:gd name="connsiteX6" fmla="*/ 5582653 w 6093793"/>
              <a:gd name="connsiteY6" fmla="*/ 3667507 h 3679844"/>
              <a:gd name="connsiteX7" fmla="*/ 0 w 6093793"/>
              <a:gd name="connsiteY7" fmla="*/ 3677132 h 3679844"/>
              <a:gd name="connsiteX0" fmla="*/ 0 w 6049623"/>
              <a:gd name="connsiteY0" fmla="*/ 3718037 h 3720749"/>
              <a:gd name="connsiteX1" fmla="*/ 0 w 6049623"/>
              <a:gd name="connsiteY1" fmla="*/ 397322 h 3720749"/>
              <a:gd name="connsiteX2" fmla="*/ 173255 w 6049623"/>
              <a:gd name="connsiteY2" fmla="*/ 214442 h 3720749"/>
              <a:gd name="connsiteX3" fmla="*/ 875899 w 6049623"/>
              <a:gd name="connsiteY3" fmla="*/ 195191 h 3720749"/>
              <a:gd name="connsiteX4" fmla="*/ 5194500 w 6049623"/>
              <a:gd name="connsiteY4" fmla="*/ 2896748 h 3720749"/>
              <a:gd name="connsiteX5" fmla="*/ 6037980 w 6049623"/>
              <a:gd name="connsiteY5" fmla="*/ 3523861 h 3720749"/>
              <a:gd name="connsiteX6" fmla="*/ 5582653 w 6049623"/>
              <a:gd name="connsiteY6" fmla="*/ 3708412 h 3720749"/>
              <a:gd name="connsiteX7" fmla="*/ 0 w 6049623"/>
              <a:gd name="connsiteY7" fmla="*/ 3718037 h 3720749"/>
              <a:gd name="connsiteX0" fmla="*/ 0 w 6049623"/>
              <a:gd name="connsiteY0" fmla="*/ 3724042 h 3726754"/>
              <a:gd name="connsiteX1" fmla="*/ 0 w 6049623"/>
              <a:gd name="connsiteY1" fmla="*/ 403327 h 3726754"/>
              <a:gd name="connsiteX2" fmla="*/ 173255 w 6049623"/>
              <a:gd name="connsiteY2" fmla="*/ 220447 h 3726754"/>
              <a:gd name="connsiteX3" fmla="*/ 875899 w 6049623"/>
              <a:gd name="connsiteY3" fmla="*/ 201196 h 3726754"/>
              <a:gd name="connsiteX4" fmla="*/ 5194500 w 6049623"/>
              <a:gd name="connsiteY4" fmla="*/ 2902753 h 3726754"/>
              <a:gd name="connsiteX5" fmla="*/ 6037980 w 6049623"/>
              <a:gd name="connsiteY5" fmla="*/ 3529866 h 3726754"/>
              <a:gd name="connsiteX6" fmla="*/ 5582653 w 6049623"/>
              <a:gd name="connsiteY6" fmla="*/ 3714417 h 3726754"/>
              <a:gd name="connsiteX7" fmla="*/ 0 w 6049623"/>
              <a:gd name="connsiteY7" fmla="*/ 3724042 h 3726754"/>
              <a:gd name="connsiteX0" fmla="*/ 0 w 6049623"/>
              <a:gd name="connsiteY0" fmla="*/ 3759424 h 3762136"/>
              <a:gd name="connsiteX1" fmla="*/ 0 w 6049623"/>
              <a:gd name="connsiteY1" fmla="*/ 438709 h 3762136"/>
              <a:gd name="connsiteX2" fmla="*/ 243105 w 6049623"/>
              <a:gd name="connsiteY2" fmla="*/ 160579 h 3762136"/>
              <a:gd name="connsiteX3" fmla="*/ 875899 w 6049623"/>
              <a:gd name="connsiteY3" fmla="*/ 236578 h 3762136"/>
              <a:gd name="connsiteX4" fmla="*/ 5194500 w 6049623"/>
              <a:gd name="connsiteY4" fmla="*/ 2938135 h 3762136"/>
              <a:gd name="connsiteX5" fmla="*/ 6037980 w 6049623"/>
              <a:gd name="connsiteY5" fmla="*/ 3565248 h 3762136"/>
              <a:gd name="connsiteX6" fmla="*/ 5582653 w 6049623"/>
              <a:gd name="connsiteY6" fmla="*/ 3749799 h 3762136"/>
              <a:gd name="connsiteX7" fmla="*/ 0 w 6049623"/>
              <a:gd name="connsiteY7" fmla="*/ 3759424 h 3762136"/>
              <a:gd name="connsiteX0" fmla="*/ 60 w 6049683"/>
              <a:gd name="connsiteY0" fmla="*/ 3759424 h 3762136"/>
              <a:gd name="connsiteX1" fmla="*/ 60 w 6049683"/>
              <a:gd name="connsiteY1" fmla="*/ 438709 h 3762136"/>
              <a:gd name="connsiteX2" fmla="*/ 243165 w 6049683"/>
              <a:gd name="connsiteY2" fmla="*/ 160579 h 3762136"/>
              <a:gd name="connsiteX3" fmla="*/ 875959 w 6049683"/>
              <a:gd name="connsiteY3" fmla="*/ 236578 h 3762136"/>
              <a:gd name="connsiteX4" fmla="*/ 5194560 w 6049683"/>
              <a:gd name="connsiteY4" fmla="*/ 2938135 h 3762136"/>
              <a:gd name="connsiteX5" fmla="*/ 6038040 w 6049683"/>
              <a:gd name="connsiteY5" fmla="*/ 3565248 h 3762136"/>
              <a:gd name="connsiteX6" fmla="*/ 5582713 w 6049683"/>
              <a:gd name="connsiteY6" fmla="*/ 3749799 h 3762136"/>
              <a:gd name="connsiteX7" fmla="*/ 60 w 6049683"/>
              <a:gd name="connsiteY7" fmla="*/ 3759424 h 3762136"/>
              <a:gd name="connsiteX0" fmla="*/ 60 w 6049683"/>
              <a:gd name="connsiteY0" fmla="*/ 3628898 h 3631610"/>
              <a:gd name="connsiteX1" fmla="*/ 60 w 6049683"/>
              <a:gd name="connsiteY1" fmla="*/ 308183 h 3631610"/>
              <a:gd name="connsiteX2" fmla="*/ 243165 w 6049683"/>
              <a:gd name="connsiteY2" fmla="*/ 30053 h 3631610"/>
              <a:gd name="connsiteX3" fmla="*/ 875959 w 6049683"/>
              <a:gd name="connsiteY3" fmla="*/ 106052 h 3631610"/>
              <a:gd name="connsiteX4" fmla="*/ 5194560 w 6049683"/>
              <a:gd name="connsiteY4" fmla="*/ 2807609 h 3631610"/>
              <a:gd name="connsiteX5" fmla="*/ 6038040 w 6049683"/>
              <a:gd name="connsiteY5" fmla="*/ 3434722 h 3631610"/>
              <a:gd name="connsiteX6" fmla="*/ 5582713 w 6049683"/>
              <a:gd name="connsiteY6" fmla="*/ 3619273 h 3631610"/>
              <a:gd name="connsiteX7" fmla="*/ 60 w 6049683"/>
              <a:gd name="connsiteY7" fmla="*/ 3628898 h 3631610"/>
              <a:gd name="connsiteX0" fmla="*/ 60 w 6049683"/>
              <a:gd name="connsiteY0" fmla="*/ 3634559 h 3637271"/>
              <a:gd name="connsiteX1" fmla="*/ 60 w 6049683"/>
              <a:gd name="connsiteY1" fmla="*/ 313844 h 3637271"/>
              <a:gd name="connsiteX2" fmla="*/ 243165 w 6049683"/>
              <a:gd name="connsiteY2" fmla="*/ 35714 h 3637271"/>
              <a:gd name="connsiteX3" fmla="*/ 875959 w 6049683"/>
              <a:gd name="connsiteY3" fmla="*/ 111713 h 3637271"/>
              <a:gd name="connsiteX4" fmla="*/ 5194560 w 6049683"/>
              <a:gd name="connsiteY4" fmla="*/ 2813270 h 3637271"/>
              <a:gd name="connsiteX5" fmla="*/ 6038040 w 6049683"/>
              <a:gd name="connsiteY5" fmla="*/ 3440383 h 3637271"/>
              <a:gd name="connsiteX6" fmla="*/ 5582713 w 6049683"/>
              <a:gd name="connsiteY6" fmla="*/ 3624934 h 3637271"/>
              <a:gd name="connsiteX7" fmla="*/ 60 w 6049683"/>
              <a:gd name="connsiteY7" fmla="*/ 3634559 h 3637271"/>
              <a:gd name="connsiteX0" fmla="*/ 60 w 6049683"/>
              <a:gd name="connsiteY0" fmla="*/ 3658210 h 3660922"/>
              <a:gd name="connsiteX1" fmla="*/ 60 w 6049683"/>
              <a:gd name="connsiteY1" fmla="*/ 337495 h 3660922"/>
              <a:gd name="connsiteX2" fmla="*/ 243165 w 6049683"/>
              <a:gd name="connsiteY2" fmla="*/ 59365 h 3660922"/>
              <a:gd name="connsiteX3" fmla="*/ 875959 w 6049683"/>
              <a:gd name="connsiteY3" fmla="*/ 135364 h 3660922"/>
              <a:gd name="connsiteX4" fmla="*/ 2926540 w 6049683"/>
              <a:gd name="connsiteY4" fmla="*/ 1406636 h 3660922"/>
              <a:gd name="connsiteX5" fmla="*/ 5194560 w 6049683"/>
              <a:gd name="connsiteY5" fmla="*/ 2836921 h 3660922"/>
              <a:gd name="connsiteX6" fmla="*/ 6038040 w 6049683"/>
              <a:gd name="connsiteY6" fmla="*/ 3464034 h 3660922"/>
              <a:gd name="connsiteX7" fmla="*/ 5582713 w 6049683"/>
              <a:gd name="connsiteY7" fmla="*/ 3648585 h 3660922"/>
              <a:gd name="connsiteX8" fmla="*/ 60 w 6049683"/>
              <a:gd name="connsiteY8" fmla="*/ 3658210 h 3660922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9683"/>
              <a:gd name="connsiteY0" fmla="*/ 3639471 h 3642183"/>
              <a:gd name="connsiteX1" fmla="*/ 60 w 6049683"/>
              <a:gd name="connsiteY1" fmla="*/ 318756 h 3642183"/>
              <a:gd name="connsiteX2" fmla="*/ 243165 w 6049683"/>
              <a:gd name="connsiteY2" fmla="*/ 40626 h 3642183"/>
              <a:gd name="connsiteX3" fmla="*/ 875959 w 6049683"/>
              <a:gd name="connsiteY3" fmla="*/ 116625 h 3642183"/>
              <a:gd name="connsiteX4" fmla="*/ 3282140 w 6049683"/>
              <a:gd name="connsiteY4" fmla="*/ 1095797 h 3642183"/>
              <a:gd name="connsiteX5" fmla="*/ 5194560 w 6049683"/>
              <a:gd name="connsiteY5" fmla="*/ 2818182 h 3642183"/>
              <a:gd name="connsiteX6" fmla="*/ 6038040 w 6049683"/>
              <a:gd name="connsiteY6" fmla="*/ 3445295 h 3642183"/>
              <a:gd name="connsiteX7" fmla="*/ 5582713 w 6049683"/>
              <a:gd name="connsiteY7" fmla="*/ 3629846 h 3642183"/>
              <a:gd name="connsiteX8" fmla="*/ 60 w 6049683"/>
              <a:gd name="connsiteY8" fmla="*/ 3639471 h 3642183"/>
              <a:gd name="connsiteX0" fmla="*/ 60 w 6044444"/>
              <a:gd name="connsiteY0" fmla="*/ 3639471 h 3642183"/>
              <a:gd name="connsiteX1" fmla="*/ 60 w 6044444"/>
              <a:gd name="connsiteY1" fmla="*/ 318756 h 3642183"/>
              <a:gd name="connsiteX2" fmla="*/ 243165 w 6044444"/>
              <a:gd name="connsiteY2" fmla="*/ 40626 h 3642183"/>
              <a:gd name="connsiteX3" fmla="*/ 875959 w 6044444"/>
              <a:gd name="connsiteY3" fmla="*/ 116625 h 3642183"/>
              <a:gd name="connsiteX4" fmla="*/ 3282140 w 6044444"/>
              <a:gd name="connsiteY4" fmla="*/ 1095797 h 3642183"/>
              <a:gd name="connsiteX5" fmla="*/ 5315210 w 6044444"/>
              <a:gd name="connsiteY5" fmla="*/ 2659432 h 3642183"/>
              <a:gd name="connsiteX6" fmla="*/ 6038040 w 6044444"/>
              <a:gd name="connsiteY6" fmla="*/ 3445295 h 3642183"/>
              <a:gd name="connsiteX7" fmla="*/ 5582713 w 6044444"/>
              <a:gd name="connsiteY7" fmla="*/ 3629846 h 3642183"/>
              <a:gd name="connsiteX8" fmla="*/ 60 w 6044444"/>
              <a:gd name="connsiteY8" fmla="*/ 3639471 h 3642183"/>
              <a:gd name="connsiteX0" fmla="*/ 61 w 6044445"/>
              <a:gd name="connsiteY0" fmla="*/ 3639471 h 3642183"/>
              <a:gd name="connsiteX1" fmla="*/ 61 w 6044445"/>
              <a:gd name="connsiteY1" fmla="*/ 318756 h 3642183"/>
              <a:gd name="connsiteX2" fmla="*/ 243166 w 6044445"/>
              <a:gd name="connsiteY2" fmla="*/ 40626 h 3642183"/>
              <a:gd name="connsiteX3" fmla="*/ 875960 w 6044445"/>
              <a:gd name="connsiteY3" fmla="*/ 116625 h 3642183"/>
              <a:gd name="connsiteX4" fmla="*/ 3282141 w 6044445"/>
              <a:gd name="connsiteY4" fmla="*/ 1095797 h 3642183"/>
              <a:gd name="connsiteX5" fmla="*/ 5315211 w 6044445"/>
              <a:gd name="connsiteY5" fmla="*/ 2659432 h 3642183"/>
              <a:gd name="connsiteX6" fmla="*/ 6038041 w 6044445"/>
              <a:gd name="connsiteY6" fmla="*/ 3445295 h 3642183"/>
              <a:gd name="connsiteX7" fmla="*/ 5582714 w 6044445"/>
              <a:gd name="connsiteY7" fmla="*/ 3629846 h 3642183"/>
              <a:gd name="connsiteX8" fmla="*/ 61 w 6044445"/>
              <a:gd name="connsiteY8" fmla="*/ 3639471 h 3642183"/>
              <a:gd name="connsiteX0" fmla="*/ 249 w 6044633"/>
              <a:gd name="connsiteY0" fmla="*/ 3604759 h 3607471"/>
              <a:gd name="connsiteX1" fmla="*/ 249 w 6044633"/>
              <a:gd name="connsiteY1" fmla="*/ 284044 h 3607471"/>
              <a:gd name="connsiteX2" fmla="*/ 243354 w 6044633"/>
              <a:gd name="connsiteY2" fmla="*/ 5914 h 3607471"/>
              <a:gd name="connsiteX3" fmla="*/ 1365098 w 6044633"/>
              <a:gd name="connsiteY3" fmla="*/ 177163 h 3607471"/>
              <a:gd name="connsiteX4" fmla="*/ 3282329 w 6044633"/>
              <a:gd name="connsiteY4" fmla="*/ 1061085 h 3607471"/>
              <a:gd name="connsiteX5" fmla="*/ 5315399 w 6044633"/>
              <a:gd name="connsiteY5" fmla="*/ 2624720 h 3607471"/>
              <a:gd name="connsiteX6" fmla="*/ 6038229 w 6044633"/>
              <a:gd name="connsiteY6" fmla="*/ 3410583 h 3607471"/>
              <a:gd name="connsiteX7" fmla="*/ 5582902 w 6044633"/>
              <a:gd name="connsiteY7" fmla="*/ 3595134 h 3607471"/>
              <a:gd name="connsiteX8" fmla="*/ 249 w 6044633"/>
              <a:gd name="connsiteY8" fmla="*/ 3604759 h 3607471"/>
              <a:gd name="connsiteX0" fmla="*/ 46 w 6044430"/>
              <a:gd name="connsiteY0" fmla="*/ 3604759 h 3607471"/>
              <a:gd name="connsiteX1" fmla="*/ 46 w 6044430"/>
              <a:gd name="connsiteY1" fmla="*/ 284044 h 3607471"/>
              <a:gd name="connsiteX2" fmla="*/ 357451 w 6044430"/>
              <a:gd name="connsiteY2" fmla="*/ 5914 h 3607471"/>
              <a:gd name="connsiteX3" fmla="*/ 1364895 w 6044430"/>
              <a:gd name="connsiteY3" fmla="*/ 177163 h 3607471"/>
              <a:gd name="connsiteX4" fmla="*/ 3282126 w 6044430"/>
              <a:gd name="connsiteY4" fmla="*/ 1061085 h 3607471"/>
              <a:gd name="connsiteX5" fmla="*/ 5315196 w 6044430"/>
              <a:gd name="connsiteY5" fmla="*/ 2624720 h 3607471"/>
              <a:gd name="connsiteX6" fmla="*/ 6038026 w 6044430"/>
              <a:gd name="connsiteY6" fmla="*/ 3410583 h 3607471"/>
              <a:gd name="connsiteX7" fmla="*/ 5582699 w 6044430"/>
              <a:gd name="connsiteY7" fmla="*/ 3595134 h 3607471"/>
              <a:gd name="connsiteX8" fmla="*/ 46 w 6044430"/>
              <a:gd name="connsiteY8" fmla="*/ 3604759 h 3607471"/>
              <a:gd name="connsiteX0" fmla="*/ 63 w 6044447"/>
              <a:gd name="connsiteY0" fmla="*/ 3625063 h 3627775"/>
              <a:gd name="connsiteX1" fmla="*/ 63 w 6044447"/>
              <a:gd name="connsiteY1" fmla="*/ 304348 h 3627775"/>
              <a:gd name="connsiteX2" fmla="*/ 357468 w 6044447"/>
              <a:gd name="connsiteY2" fmla="*/ 26218 h 3627775"/>
              <a:gd name="connsiteX3" fmla="*/ 1364912 w 6044447"/>
              <a:gd name="connsiteY3" fmla="*/ 197467 h 3627775"/>
              <a:gd name="connsiteX4" fmla="*/ 3282143 w 6044447"/>
              <a:gd name="connsiteY4" fmla="*/ 1081389 h 3627775"/>
              <a:gd name="connsiteX5" fmla="*/ 5315213 w 6044447"/>
              <a:gd name="connsiteY5" fmla="*/ 2645024 h 3627775"/>
              <a:gd name="connsiteX6" fmla="*/ 6038043 w 6044447"/>
              <a:gd name="connsiteY6" fmla="*/ 3430887 h 3627775"/>
              <a:gd name="connsiteX7" fmla="*/ 5582716 w 6044447"/>
              <a:gd name="connsiteY7" fmla="*/ 3615438 h 3627775"/>
              <a:gd name="connsiteX8" fmla="*/ 63 w 6044447"/>
              <a:gd name="connsiteY8" fmla="*/ 3625063 h 3627775"/>
              <a:gd name="connsiteX0" fmla="*/ 0 w 6044384"/>
              <a:gd name="connsiteY0" fmla="*/ 3617728 h 3620440"/>
              <a:gd name="connsiteX1" fmla="*/ 6350 w 6044384"/>
              <a:gd name="connsiteY1" fmla="*/ 487513 h 3620440"/>
              <a:gd name="connsiteX2" fmla="*/ 357405 w 6044384"/>
              <a:gd name="connsiteY2" fmla="*/ 18883 h 3620440"/>
              <a:gd name="connsiteX3" fmla="*/ 1364849 w 6044384"/>
              <a:gd name="connsiteY3" fmla="*/ 190132 h 3620440"/>
              <a:gd name="connsiteX4" fmla="*/ 3282080 w 6044384"/>
              <a:gd name="connsiteY4" fmla="*/ 1074054 h 3620440"/>
              <a:gd name="connsiteX5" fmla="*/ 5315150 w 6044384"/>
              <a:gd name="connsiteY5" fmla="*/ 2637689 h 3620440"/>
              <a:gd name="connsiteX6" fmla="*/ 6037980 w 6044384"/>
              <a:gd name="connsiteY6" fmla="*/ 3423552 h 3620440"/>
              <a:gd name="connsiteX7" fmla="*/ 5582653 w 6044384"/>
              <a:gd name="connsiteY7" fmla="*/ 3608103 h 3620440"/>
              <a:gd name="connsiteX8" fmla="*/ 0 w 6044384"/>
              <a:gd name="connsiteY8" fmla="*/ 3617728 h 3620440"/>
              <a:gd name="connsiteX0" fmla="*/ 0 w 6049970"/>
              <a:gd name="connsiteY0" fmla="*/ 3617728 h 3629618"/>
              <a:gd name="connsiteX1" fmla="*/ 6350 w 6049970"/>
              <a:gd name="connsiteY1" fmla="*/ 487513 h 3629618"/>
              <a:gd name="connsiteX2" fmla="*/ 357405 w 6049970"/>
              <a:gd name="connsiteY2" fmla="*/ 18883 h 3629618"/>
              <a:gd name="connsiteX3" fmla="*/ 1364849 w 6049970"/>
              <a:gd name="connsiteY3" fmla="*/ 190132 h 3629618"/>
              <a:gd name="connsiteX4" fmla="*/ 3282080 w 6049970"/>
              <a:gd name="connsiteY4" fmla="*/ 1074054 h 3629618"/>
              <a:gd name="connsiteX5" fmla="*/ 5315150 w 6049970"/>
              <a:gd name="connsiteY5" fmla="*/ 2637689 h 3629618"/>
              <a:gd name="connsiteX6" fmla="*/ 6037980 w 6049970"/>
              <a:gd name="connsiteY6" fmla="*/ 3423552 h 3629618"/>
              <a:gd name="connsiteX7" fmla="*/ 5582653 w 6049970"/>
              <a:gd name="connsiteY7" fmla="*/ 3608103 h 3629618"/>
              <a:gd name="connsiteX8" fmla="*/ 0 w 6049970"/>
              <a:gd name="connsiteY8" fmla="*/ 3617728 h 3629618"/>
              <a:gd name="connsiteX0" fmla="*/ 0 w 6608806"/>
              <a:gd name="connsiteY0" fmla="*/ 3617728 h 3624550"/>
              <a:gd name="connsiteX1" fmla="*/ 6350 w 6608806"/>
              <a:gd name="connsiteY1" fmla="*/ 487513 h 3624550"/>
              <a:gd name="connsiteX2" fmla="*/ 357405 w 6608806"/>
              <a:gd name="connsiteY2" fmla="*/ 18883 h 3624550"/>
              <a:gd name="connsiteX3" fmla="*/ 1364849 w 6608806"/>
              <a:gd name="connsiteY3" fmla="*/ 190132 h 3624550"/>
              <a:gd name="connsiteX4" fmla="*/ 3282080 w 6608806"/>
              <a:gd name="connsiteY4" fmla="*/ 1074054 h 3624550"/>
              <a:gd name="connsiteX5" fmla="*/ 5315150 w 6608806"/>
              <a:gd name="connsiteY5" fmla="*/ 2637689 h 3624550"/>
              <a:gd name="connsiteX6" fmla="*/ 6603130 w 6608806"/>
              <a:gd name="connsiteY6" fmla="*/ 3423552 h 3624550"/>
              <a:gd name="connsiteX7" fmla="*/ 5582653 w 6608806"/>
              <a:gd name="connsiteY7" fmla="*/ 3608103 h 3624550"/>
              <a:gd name="connsiteX8" fmla="*/ 0 w 6608806"/>
              <a:gd name="connsiteY8" fmla="*/ 3617728 h 3624550"/>
              <a:gd name="connsiteX0" fmla="*/ 0 w 6608806"/>
              <a:gd name="connsiteY0" fmla="*/ 3617728 h 3627034"/>
              <a:gd name="connsiteX1" fmla="*/ 6350 w 6608806"/>
              <a:gd name="connsiteY1" fmla="*/ 487513 h 3627034"/>
              <a:gd name="connsiteX2" fmla="*/ 357405 w 6608806"/>
              <a:gd name="connsiteY2" fmla="*/ 18883 h 3627034"/>
              <a:gd name="connsiteX3" fmla="*/ 1364849 w 6608806"/>
              <a:gd name="connsiteY3" fmla="*/ 190132 h 3627034"/>
              <a:gd name="connsiteX4" fmla="*/ 3282080 w 6608806"/>
              <a:gd name="connsiteY4" fmla="*/ 1074054 h 3627034"/>
              <a:gd name="connsiteX5" fmla="*/ 5315150 w 6608806"/>
              <a:gd name="connsiteY5" fmla="*/ 2637689 h 3627034"/>
              <a:gd name="connsiteX6" fmla="*/ 6603130 w 6608806"/>
              <a:gd name="connsiteY6" fmla="*/ 3423552 h 3627034"/>
              <a:gd name="connsiteX7" fmla="*/ 5582653 w 6608806"/>
              <a:gd name="connsiteY7" fmla="*/ 3608103 h 3627034"/>
              <a:gd name="connsiteX8" fmla="*/ 0 w 6608806"/>
              <a:gd name="connsiteY8" fmla="*/ 3617728 h 3627034"/>
              <a:gd name="connsiteX0" fmla="*/ 0 w 6463658"/>
              <a:gd name="connsiteY0" fmla="*/ 3617728 h 3657076"/>
              <a:gd name="connsiteX1" fmla="*/ 6350 w 6463658"/>
              <a:gd name="connsiteY1" fmla="*/ 487513 h 3657076"/>
              <a:gd name="connsiteX2" fmla="*/ 357405 w 6463658"/>
              <a:gd name="connsiteY2" fmla="*/ 18883 h 3657076"/>
              <a:gd name="connsiteX3" fmla="*/ 1364849 w 6463658"/>
              <a:gd name="connsiteY3" fmla="*/ 190132 h 3657076"/>
              <a:gd name="connsiteX4" fmla="*/ 3282080 w 6463658"/>
              <a:gd name="connsiteY4" fmla="*/ 1074054 h 3657076"/>
              <a:gd name="connsiteX5" fmla="*/ 5315150 w 6463658"/>
              <a:gd name="connsiteY5" fmla="*/ 2637689 h 3657076"/>
              <a:gd name="connsiteX6" fmla="*/ 6457080 w 6463658"/>
              <a:gd name="connsiteY6" fmla="*/ 3487052 h 3657076"/>
              <a:gd name="connsiteX7" fmla="*/ 5582653 w 6463658"/>
              <a:gd name="connsiteY7" fmla="*/ 3608103 h 3657076"/>
              <a:gd name="connsiteX8" fmla="*/ 0 w 6463658"/>
              <a:gd name="connsiteY8" fmla="*/ 3617728 h 3657076"/>
              <a:gd name="connsiteX0" fmla="*/ 0 w 6463658"/>
              <a:gd name="connsiteY0" fmla="*/ 3617728 h 3665442"/>
              <a:gd name="connsiteX1" fmla="*/ 6350 w 6463658"/>
              <a:gd name="connsiteY1" fmla="*/ 487513 h 3665442"/>
              <a:gd name="connsiteX2" fmla="*/ 357405 w 6463658"/>
              <a:gd name="connsiteY2" fmla="*/ 18883 h 3665442"/>
              <a:gd name="connsiteX3" fmla="*/ 1364849 w 6463658"/>
              <a:gd name="connsiteY3" fmla="*/ 190132 h 3665442"/>
              <a:gd name="connsiteX4" fmla="*/ 3282080 w 6463658"/>
              <a:gd name="connsiteY4" fmla="*/ 1074054 h 3665442"/>
              <a:gd name="connsiteX5" fmla="*/ 5315150 w 6463658"/>
              <a:gd name="connsiteY5" fmla="*/ 2637689 h 3665442"/>
              <a:gd name="connsiteX6" fmla="*/ 6457080 w 6463658"/>
              <a:gd name="connsiteY6" fmla="*/ 3487052 h 3665442"/>
              <a:gd name="connsiteX7" fmla="*/ 5582653 w 6463658"/>
              <a:gd name="connsiteY7" fmla="*/ 3608103 h 3665442"/>
              <a:gd name="connsiteX8" fmla="*/ 0 w 6463658"/>
              <a:gd name="connsiteY8" fmla="*/ 3617728 h 3665442"/>
              <a:gd name="connsiteX0" fmla="*/ 0 w 6457084"/>
              <a:gd name="connsiteY0" fmla="*/ 3617728 h 3617728"/>
              <a:gd name="connsiteX1" fmla="*/ 6350 w 6457084"/>
              <a:gd name="connsiteY1" fmla="*/ 487513 h 3617728"/>
              <a:gd name="connsiteX2" fmla="*/ 357405 w 6457084"/>
              <a:gd name="connsiteY2" fmla="*/ 18883 h 3617728"/>
              <a:gd name="connsiteX3" fmla="*/ 1364849 w 6457084"/>
              <a:gd name="connsiteY3" fmla="*/ 190132 h 3617728"/>
              <a:gd name="connsiteX4" fmla="*/ 3282080 w 6457084"/>
              <a:gd name="connsiteY4" fmla="*/ 1074054 h 3617728"/>
              <a:gd name="connsiteX5" fmla="*/ 5315150 w 6457084"/>
              <a:gd name="connsiteY5" fmla="*/ 2637689 h 3617728"/>
              <a:gd name="connsiteX6" fmla="*/ 6457080 w 6457084"/>
              <a:gd name="connsiteY6" fmla="*/ 3487052 h 3617728"/>
              <a:gd name="connsiteX7" fmla="*/ 5303253 w 6457084"/>
              <a:gd name="connsiteY7" fmla="*/ 3608103 h 3617728"/>
              <a:gd name="connsiteX8" fmla="*/ 0 w 6457084"/>
              <a:gd name="connsiteY8" fmla="*/ 3617728 h 3617728"/>
              <a:gd name="connsiteX0" fmla="*/ 0 w 6255296"/>
              <a:gd name="connsiteY0" fmla="*/ 3617728 h 3624091"/>
              <a:gd name="connsiteX1" fmla="*/ 6350 w 6255296"/>
              <a:gd name="connsiteY1" fmla="*/ 487513 h 3624091"/>
              <a:gd name="connsiteX2" fmla="*/ 357405 w 6255296"/>
              <a:gd name="connsiteY2" fmla="*/ 18883 h 3624091"/>
              <a:gd name="connsiteX3" fmla="*/ 1364849 w 6255296"/>
              <a:gd name="connsiteY3" fmla="*/ 190132 h 3624091"/>
              <a:gd name="connsiteX4" fmla="*/ 3282080 w 6255296"/>
              <a:gd name="connsiteY4" fmla="*/ 1074054 h 3624091"/>
              <a:gd name="connsiteX5" fmla="*/ 5315150 w 6255296"/>
              <a:gd name="connsiteY5" fmla="*/ 2637689 h 3624091"/>
              <a:gd name="connsiteX6" fmla="*/ 6253880 w 6255296"/>
              <a:gd name="connsiteY6" fmla="*/ 3429902 h 3624091"/>
              <a:gd name="connsiteX7" fmla="*/ 5303253 w 6255296"/>
              <a:gd name="connsiteY7" fmla="*/ 3608103 h 3624091"/>
              <a:gd name="connsiteX8" fmla="*/ 0 w 6255296"/>
              <a:gd name="connsiteY8" fmla="*/ 3617728 h 3624091"/>
              <a:gd name="connsiteX0" fmla="*/ 0 w 6270837"/>
              <a:gd name="connsiteY0" fmla="*/ 3617728 h 3624091"/>
              <a:gd name="connsiteX1" fmla="*/ 6350 w 6270837"/>
              <a:gd name="connsiteY1" fmla="*/ 487513 h 3624091"/>
              <a:gd name="connsiteX2" fmla="*/ 357405 w 6270837"/>
              <a:gd name="connsiteY2" fmla="*/ 18883 h 3624091"/>
              <a:gd name="connsiteX3" fmla="*/ 1364849 w 6270837"/>
              <a:gd name="connsiteY3" fmla="*/ 190132 h 3624091"/>
              <a:gd name="connsiteX4" fmla="*/ 3282080 w 6270837"/>
              <a:gd name="connsiteY4" fmla="*/ 1074054 h 3624091"/>
              <a:gd name="connsiteX5" fmla="*/ 5315150 w 6270837"/>
              <a:gd name="connsiteY5" fmla="*/ 2637689 h 3624091"/>
              <a:gd name="connsiteX6" fmla="*/ 6253880 w 6270837"/>
              <a:gd name="connsiteY6" fmla="*/ 3429902 h 3624091"/>
              <a:gd name="connsiteX7" fmla="*/ 5303253 w 6270837"/>
              <a:gd name="connsiteY7" fmla="*/ 3608103 h 3624091"/>
              <a:gd name="connsiteX8" fmla="*/ 0 w 6270837"/>
              <a:gd name="connsiteY8" fmla="*/ 3617728 h 3624091"/>
              <a:gd name="connsiteX0" fmla="*/ 0 w 6276899"/>
              <a:gd name="connsiteY0" fmla="*/ 3617728 h 3624091"/>
              <a:gd name="connsiteX1" fmla="*/ 6350 w 6276899"/>
              <a:gd name="connsiteY1" fmla="*/ 487513 h 3624091"/>
              <a:gd name="connsiteX2" fmla="*/ 357405 w 6276899"/>
              <a:gd name="connsiteY2" fmla="*/ 18883 h 3624091"/>
              <a:gd name="connsiteX3" fmla="*/ 1364849 w 6276899"/>
              <a:gd name="connsiteY3" fmla="*/ 190132 h 3624091"/>
              <a:gd name="connsiteX4" fmla="*/ 3282080 w 6276899"/>
              <a:gd name="connsiteY4" fmla="*/ 1074054 h 3624091"/>
              <a:gd name="connsiteX5" fmla="*/ 5315150 w 6276899"/>
              <a:gd name="connsiteY5" fmla="*/ 2637689 h 3624091"/>
              <a:gd name="connsiteX6" fmla="*/ 6253880 w 6276899"/>
              <a:gd name="connsiteY6" fmla="*/ 3429902 h 3624091"/>
              <a:gd name="connsiteX7" fmla="*/ 5303253 w 6276899"/>
              <a:gd name="connsiteY7" fmla="*/ 3608103 h 3624091"/>
              <a:gd name="connsiteX8" fmla="*/ 0 w 6276899"/>
              <a:gd name="connsiteY8" fmla="*/ 3617728 h 3624091"/>
              <a:gd name="connsiteX0" fmla="*/ 0 w 6260245"/>
              <a:gd name="connsiteY0" fmla="*/ 3617728 h 3624091"/>
              <a:gd name="connsiteX1" fmla="*/ 6350 w 6260245"/>
              <a:gd name="connsiteY1" fmla="*/ 487513 h 3624091"/>
              <a:gd name="connsiteX2" fmla="*/ 357405 w 6260245"/>
              <a:gd name="connsiteY2" fmla="*/ 18883 h 3624091"/>
              <a:gd name="connsiteX3" fmla="*/ 1364849 w 6260245"/>
              <a:gd name="connsiteY3" fmla="*/ 190132 h 3624091"/>
              <a:gd name="connsiteX4" fmla="*/ 3282080 w 6260245"/>
              <a:gd name="connsiteY4" fmla="*/ 1074054 h 3624091"/>
              <a:gd name="connsiteX5" fmla="*/ 5588200 w 6260245"/>
              <a:gd name="connsiteY5" fmla="*/ 2624989 h 3624091"/>
              <a:gd name="connsiteX6" fmla="*/ 6253880 w 6260245"/>
              <a:gd name="connsiteY6" fmla="*/ 3429902 h 3624091"/>
              <a:gd name="connsiteX7" fmla="*/ 5303253 w 6260245"/>
              <a:gd name="connsiteY7" fmla="*/ 3608103 h 3624091"/>
              <a:gd name="connsiteX8" fmla="*/ 0 w 6260245"/>
              <a:gd name="connsiteY8" fmla="*/ 3617728 h 3624091"/>
              <a:gd name="connsiteX0" fmla="*/ 0 w 6260154"/>
              <a:gd name="connsiteY0" fmla="*/ 3618028 h 3624391"/>
              <a:gd name="connsiteX1" fmla="*/ 6350 w 6260154"/>
              <a:gd name="connsiteY1" fmla="*/ 487813 h 3624391"/>
              <a:gd name="connsiteX2" fmla="*/ 357405 w 6260154"/>
              <a:gd name="connsiteY2" fmla="*/ 19183 h 3624391"/>
              <a:gd name="connsiteX3" fmla="*/ 1364849 w 6260154"/>
              <a:gd name="connsiteY3" fmla="*/ 190432 h 3624391"/>
              <a:gd name="connsiteX4" fmla="*/ 3307480 w 6260154"/>
              <a:gd name="connsiteY4" fmla="*/ 1087054 h 3624391"/>
              <a:gd name="connsiteX5" fmla="*/ 5588200 w 6260154"/>
              <a:gd name="connsiteY5" fmla="*/ 2625289 h 3624391"/>
              <a:gd name="connsiteX6" fmla="*/ 6253880 w 6260154"/>
              <a:gd name="connsiteY6" fmla="*/ 3430202 h 3624391"/>
              <a:gd name="connsiteX7" fmla="*/ 5303253 w 6260154"/>
              <a:gd name="connsiteY7" fmla="*/ 3608403 h 3624391"/>
              <a:gd name="connsiteX8" fmla="*/ 0 w 6260154"/>
              <a:gd name="connsiteY8" fmla="*/ 3618028 h 3624391"/>
              <a:gd name="connsiteX0" fmla="*/ 0 w 6260154"/>
              <a:gd name="connsiteY0" fmla="*/ 3618028 h 3624391"/>
              <a:gd name="connsiteX1" fmla="*/ 6350 w 6260154"/>
              <a:gd name="connsiteY1" fmla="*/ 487813 h 3624391"/>
              <a:gd name="connsiteX2" fmla="*/ 357405 w 6260154"/>
              <a:gd name="connsiteY2" fmla="*/ 19183 h 3624391"/>
              <a:gd name="connsiteX3" fmla="*/ 1364849 w 6260154"/>
              <a:gd name="connsiteY3" fmla="*/ 190432 h 3624391"/>
              <a:gd name="connsiteX4" fmla="*/ 3307480 w 6260154"/>
              <a:gd name="connsiteY4" fmla="*/ 1087054 h 3624391"/>
              <a:gd name="connsiteX5" fmla="*/ 5588200 w 6260154"/>
              <a:gd name="connsiteY5" fmla="*/ 2625289 h 3624391"/>
              <a:gd name="connsiteX6" fmla="*/ 6253880 w 6260154"/>
              <a:gd name="connsiteY6" fmla="*/ 3430202 h 3624391"/>
              <a:gd name="connsiteX7" fmla="*/ 5303253 w 6260154"/>
              <a:gd name="connsiteY7" fmla="*/ 3608403 h 3624391"/>
              <a:gd name="connsiteX8" fmla="*/ 0 w 6260154"/>
              <a:gd name="connsiteY8" fmla="*/ 3618028 h 3624391"/>
              <a:gd name="connsiteX0" fmla="*/ 0 w 6294856"/>
              <a:gd name="connsiteY0" fmla="*/ 3618028 h 3624391"/>
              <a:gd name="connsiteX1" fmla="*/ 6350 w 6294856"/>
              <a:gd name="connsiteY1" fmla="*/ 487813 h 3624391"/>
              <a:gd name="connsiteX2" fmla="*/ 357405 w 6294856"/>
              <a:gd name="connsiteY2" fmla="*/ 19183 h 3624391"/>
              <a:gd name="connsiteX3" fmla="*/ 1364849 w 6294856"/>
              <a:gd name="connsiteY3" fmla="*/ 190432 h 3624391"/>
              <a:gd name="connsiteX4" fmla="*/ 3307480 w 6294856"/>
              <a:gd name="connsiteY4" fmla="*/ 1087054 h 3624391"/>
              <a:gd name="connsiteX5" fmla="*/ 5588200 w 6294856"/>
              <a:gd name="connsiteY5" fmla="*/ 2625289 h 3624391"/>
              <a:gd name="connsiteX6" fmla="*/ 6253880 w 6294856"/>
              <a:gd name="connsiteY6" fmla="*/ 3430202 h 3624391"/>
              <a:gd name="connsiteX7" fmla="*/ 5303253 w 6294856"/>
              <a:gd name="connsiteY7" fmla="*/ 3608403 h 3624391"/>
              <a:gd name="connsiteX8" fmla="*/ 0 w 6294856"/>
              <a:gd name="connsiteY8" fmla="*/ 3618028 h 3624391"/>
              <a:gd name="connsiteX0" fmla="*/ 0 w 6289340"/>
              <a:gd name="connsiteY0" fmla="*/ 3618028 h 3618028"/>
              <a:gd name="connsiteX1" fmla="*/ 6350 w 6289340"/>
              <a:gd name="connsiteY1" fmla="*/ 487813 h 3618028"/>
              <a:gd name="connsiteX2" fmla="*/ 357405 w 6289340"/>
              <a:gd name="connsiteY2" fmla="*/ 19183 h 3618028"/>
              <a:gd name="connsiteX3" fmla="*/ 1364849 w 6289340"/>
              <a:gd name="connsiteY3" fmla="*/ 190432 h 3618028"/>
              <a:gd name="connsiteX4" fmla="*/ 3307480 w 6289340"/>
              <a:gd name="connsiteY4" fmla="*/ 1087054 h 3618028"/>
              <a:gd name="connsiteX5" fmla="*/ 5588200 w 6289340"/>
              <a:gd name="connsiteY5" fmla="*/ 2625289 h 3618028"/>
              <a:gd name="connsiteX6" fmla="*/ 6253880 w 6289340"/>
              <a:gd name="connsiteY6" fmla="*/ 3430202 h 3618028"/>
              <a:gd name="connsiteX7" fmla="*/ 4712703 w 6289340"/>
              <a:gd name="connsiteY7" fmla="*/ 3595703 h 3618028"/>
              <a:gd name="connsiteX8" fmla="*/ 0 w 6289340"/>
              <a:gd name="connsiteY8" fmla="*/ 3618028 h 3618028"/>
              <a:gd name="connsiteX0" fmla="*/ 0 w 6289340"/>
              <a:gd name="connsiteY0" fmla="*/ 3618028 h 3618028"/>
              <a:gd name="connsiteX1" fmla="*/ 6350 w 6289340"/>
              <a:gd name="connsiteY1" fmla="*/ 487813 h 3618028"/>
              <a:gd name="connsiteX2" fmla="*/ 357405 w 6289340"/>
              <a:gd name="connsiteY2" fmla="*/ 19183 h 3618028"/>
              <a:gd name="connsiteX3" fmla="*/ 1364849 w 6289340"/>
              <a:gd name="connsiteY3" fmla="*/ 190432 h 3618028"/>
              <a:gd name="connsiteX4" fmla="*/ 3307480 w 6289340"/>
              <a:gd name="connsiteY4" fmla="*/ 1087054 h 3618028"/>
              <a:gd name="connsiteX5" fmla="*/ 5588200 w 6289340"/>
              <a:gd name="connsiteY5" fmla="*/ 2625289 h 3618028"/>
              <a:gd name="connsiteX6" fmla="*/ 6253880 w 6289340"/>
              <a:gd name="connsiteY6" fmla="*/ 3430202 h 3618028"/>
              <a:gd name="connsiteX7" fmla="*/ 4712703 w 6289340"/>
              <a:gd name="connsiteY7" fmla="*/ 3595703 h 3618028"/>
              <a:gd name="connsiteX8" fmla="*/ 0 w 6289340"/>
              <a:gd name="connsiteY8" fmla="*/ 3618028 h 3618028"/>
              <a:gd name="connsiteX0" fmla="*/ 0 w 6008546"/>
              <a:gd name="connsiteY0" fmla="*/ 3618028 h 3619456"/>
              <a:gd name="connsiteX1" fmla="*/ 6350 w 6008546"/>
              <a:gd name="connsiteY1" fmla="*/ 487813 h 3619456"/>
              <a:gd name="connsiteX2" fmla="*/ 357405 w 6008546"/>
              <a:gd name="connsiteY2" fmla="*/ 19183 h 3619456"/>
              <a:gd name="connsiteX3" fmla="*/ 1364849 w 6008546"/>
              <a:gd name="connsiteY3" fmla="*/ 190432 h 3619456"/>
              <a:gd name="connsiteX4" fmla="*/ 3307480 w 6008546"/>
              <a:gd name="connsiteY4" fmla="*/ 1087054 h 3619456"/>
              <a:gd name="connsiteX5" fmla="*/ 5588200 w 6008546"/>
              <a:gd name="connsiteY5" fmla="*/ 2625289 h 3619456"/>
              <a:gd name="connsiteX6" fmla="*/ 5936380 w 6008546"/>
              <a:gd name="connsiteY6" fmla="*/ 3398452 h 3619456"/>
              <a:gd name="connsiteX7" fmla="*/ 4712703 w 6008546"/>
              <a:gd name="connsiteY7" fmla="*/ 3595703 h 3619456"/>
              <a:gd name="connsiteX8" fmla="*/ 0 w 6008546"/>
              <a:gd name="connsiteY8" fmla="*/ 3618028 h 3619456"/>
              <a:gd name="connsiteX0" fmla="*/ 0 w 6018061"/>
              <a:gd name="connsiteY0" fmla="*/ 3618028 h 3619456"/>
              <a:gd name="connsiteX1" fmla="*/ 6350 w 6018061"/>
              <a:gd name="connsiteY1" fmla="*/ 487813 h 3619456"/>
              <a:gd name="connsiteX2" fmla="*/ 357405 w 6018061"/>
              <a:gd name="connsiteY2" fmla="*/ 19183 h 3619456"/>
              <a:gd name="connsiteX3" fmla="*/ 1364849 w 6018061"/>
              <a:gd name="connsiteY3" fmla="*/ 190432 h 3619456"/>
              <a:gd name="connsiteX4" fmla="*/ 3307480 w 6018061"/>
              <a:gd name="connsiteY4" fmla="*/ 1087054 h 3619456"/>
              <a:gd name="connsiteX5" fmla="*/ 5588200 w 6018061"/>
              <a:gd name="connsiteY5" fmla="*/ 2625289 h 3619456"/>
              <a:gd name="connsiteX6" fmla="*/ 5936380 w 6018061"/>
              <a:gd name="connsiteY6" fmla="*/ 3398452 h 3619456"/>
              <a:gd name="connsiteX7" fmla="*/ 4712703 w 6018061"/>
              <a:gd name="connsiteY7" fmla="*/ 3595703 h 3619456"/>
              <a:gd name="connsiteX8" fmla="*/ 0 w 6018061"/>
              <a:gd name="connsiteY8" fmla="*/ 3618028 h 3619456"/>
              <a:gd name="connsiteX0" fmla="*/ 0 w 6065982"/>
              <a:gd name="connsiteY0" fmla="*/ 3618028 h 3619456"/>
              <a:gd name="connsiteX1" fmla="*/ 6350 w 6065982"/>
              <a:gd name="connsiteY1" fmla="*/ 487813 h 3619456"/>
              <a:gd name="connsiteX2" fmla="*/ 357405 w 6065982"/>
              <a:gd name="connsiteY2" fmla="*/ 19183 h 3619456"/>
              <a:gd name="connsiteX3" fmla="*/ 1364849 w 6065982"/>
              <a:gd name="connsiteY3" fmla="*/ 190432 h 3619456"/>
              <a:gd name="connsiteX4" fmla="*/ 3307480 w 6065982"/>
              <a:gd name="connsiteY4" fmla="*/ 1087054 h 3619456"/>
              <a:gd name="connsiteX5" fmla="*/ 5588200 w 6065982"/>
              <a:gd name="connsiteY5" fmla="*/ 2625289 h 3619456"/>
              <a:gd name="connsiteX6" fmla="*/ 5936380 w 6065982"/>
              <a:gd name="connsiteY6" fmla="*/ 3398452 h 3619456"/>
              <a:gd name="connsiteX7" fmla="*/ 4712703 w 6065982"/>
              <a:gd name="connsiteY7" fmla="*/ 3595703 h 3619456"/>
              <a:gd name="connsiteX8" fmla="*/ 0 w 6065982"/>
              <a:gd name="connsiteY8" fmla="*/ 3618028 h 3619456"/>
              <a:gd name="connsiteX0" fmla="*/ 0 w 6065982"/>
              <a:gd name="connsiteY0" fmla="*/ 3618028 h 3618028"/>
              <a:gd name="connsiteX1" fmla="*/ 6350 w 6065982"/>
              <a:gd name="connsiteY1" fmla="*/ 487813 h 3618028"/>
              <a:gd name="connsiteX2" fmla="*/ 357405 w 6065982"/>
              <a:gd name="connsiteY2" fmla="*/ 19183 h 3618028"/>
              <a:gd name="connsiteX3" fmla="*/ 1364849 w 6065982"/>
              <a:gd name="connsiteY3" fmla="*/ 190432 h 3618028"/>
              <a:gd name="connsiteX4" fmla="*/ 3307480 w 6065982"/>
              <a:gd name="connsiteY4" fmla="*/ 1087054 h 3618028"/>
              <a:gd name="connsiteX5" fmla="*/ 5588200 w 6065982"/>
              <a:gd name="connsiteY5" fmla="*/ 2625289 h 3618028"/>
              <a:gd name="connsiteX6" fmla="*/ 5936380 w 6065982"/>
              <a:gd name="connsiteY6" fmla="*/ 3398452 h 3618028"/>
              <a:gd name="connsiteX7" fmla="*/ 4712703 w 6065982"/>
              <a:gd name="connsiteY7" fmla="*/ 3595703 h 3618028"/>
              <a:gd name="connsiteX8" fmla="*/ 0 w 6065982"/>
              <a:gd name="connsiteY8" fmla="*/ 3618028 h 361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5982" h="3618028">
                <a:moveTo>
                  <a:pt x="0" y="3618028"/>
                </a:moveTo>
                <a:cubicBezTo>
                  <a:pt x="2117" y="2574623"/>
                  <a:pt x="4233" y="1531218"/>
                  <a:pt x="6350" y="487813"/>
                </a:cubicBezTo>
                <a:cubicBezTo>
                  <a:pt x="3476" y="240431"/>
                  <a:pt x="130989" y="68746"/>
                  <a:pt x="357405" y="19183"/>
                </a:cubicBezTo>
                <a:cubicBezTo>
                  <a:pt x="583821" y="-30380"/>
                  <a:pt x="873170" y="12454"/>
                  <a:pt x="1364849" y="190432"/>
                </a:cubicBezTo>
                <a:cubicBezTo>
                  <a:pt x="1856528" y="368411"/>
                  <a:pt x="2603588" y="681245"/>
                  <a:pt x="3307480" y="1087054"/>
                </a:cubicBezTo>
                <a:cubicBezTo>
                  <a:pt x="4011372" y="1492863"/>
                  <a:pt x="5150050" y="2240056"/>
                  <a:pt x="5588200" y="2625289"/>
                </a:cubicBezTo>
                <a:cubicBezTo>
                  <a:pt x="6026350" y="3010522"/>
                  <a:pt x="6211691" y="3100274"/>
                  <a:pt x="5936380" y="3398452"/>
                </a:cubicBezTo>
                <a:cubicBezTo>
                  <a:pt x="5650558" y="3708014"/>
                  <a:pt x="5302050" y="3597207"/>
                  <a:pt x="4712703" y="3595703"/>
                </a:cubicBezTo>
                <a:lnTo>
                  <a:pt x="0" y="3618028"/>
                </a:lnTo>
                <a:close/>
              </a:path>
            </a:pathLst>
          </a:custGeom>
          <a:noFill/>
          <a:ln w="571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70EE14-FF0C-425F-9E59-B3DD28B86D13}"/>
              </a:ext>
            </a:extLst>
          </p:cNvPr>
          <p:cNvSpPr txBox="1"/>
          <p:nvPr/>
        </p:nvSpPr>
        <p:spPr>
          <a:xfrm>
            <a:off x="7090296" y="2054798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Agile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подходы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CF49E-BF51-4CA2-A04D-CC004B6C7126}"/>
              </a:ext>
            </a:extLst>
          </p:cNvPr>
          <p:cNvSpPr txBox="1"/>
          <p:nvPr/>
        </p:nvSpPr>
        <p:spPr>
          <a:xfrm>
            <a:off x="2466599" y="483370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Традиционные подходы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EFFA0-4D72-4AC9-9347-AB17DCA2086F}"/>
              </a:ext>
            </a:extLst>
          </p:cNvPr>
          <p:cNvSpPr txBox="1"/>
          <p:nvPr/>
        </p:nvSpPr>
        <p:spPr>
          <a:xfrm>
            <a:off x="4408633" y="5642234"/>
            <a:ext cx="25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Частота цикла доставки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F2C3E5-7978-4E6D-B28E-E626A9DC5366}"/>
              </a:ext>
            </a:extLst>
          </p:cNvPr>
          <p:cNvSpPr txBox="1"/>
          <p:nvPr/>
        </p:nvSpPr>
        <p:spPr>
          <a:xfrm>
            <a:off x="2879304" y="2137579"/>
            <a:ext cx="1872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Высокая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F79646"/>
                </a:solidFill>
                <a:latin typeface="Calibri"/>
              </a:rPr>
              <a:t>итеративность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7443BD-5D82-4953-8851-889BBD6B0C29}"/>
              </a:ext>
            </a:extLst>
          </p:cNvPr>
          <p:cNvSpPr txBox="1"/>
          <p:nvPr/>
        </p:nvSpPr>
        <p:spPr>
          <a:xfrm>
            <a:off x="6456040" y="4496614"/>
            <a:ext cx="2277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Высокая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err="1">
                <a:solidFill>
                  <a:srgbClr val="F79646"/>
                </a:solidFill>
                <a:latin typeface="Calibri"/>
              </a:rPr>
              <a:t>инкрементальность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D1FE8A-B885-4400-9AC3-7F51EA73F1EB}"/>
              </a:ext>
            </a:extLst>
          </p:cNvPr>
          <p:cNvSpPr txBox="1"/>
          <p:nvPr/>
        </p:nvSpPr>
        <p:spPr>
          <a:xfrm rot="16200000">
            <a:off x="1169683" y="3244333"/>
            <a:ext cx="20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Количество версий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13DE82-5085-4670-A03C-74CA81A739EC}"/>
              </a:ext>
            </a:extLst>
          </p:cNvPr>
          <p:cNvSpPr txBox="1"/>
          <p:nvPr/>
        </p:nvSpPr>
        <p:spPr>
          <a:xfrm>
            <a:off x="2543585" y="5642234"/>
            <a:ext cx="87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Низкая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892727-BB7A-4F02-AE2D-C2E1D4C3B897}"/>
              </a:ext>
            </a:extLst>
          </p:cNvPr>
          <p:cNvSpPr txBox="1"/>
          <p:nvPr/>
        </p:nvSpPr>
        <p:spPr>
          <a:xfrm>
            <a:off x="8150119" y="5642234"/>
            <a:ext cx="10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Высокая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4A1CD7-34A3-48DC-B9A4-EA4A530EB649}"/>
              </a:ext>
            </a:extLst>
          </p:cNvPr>
          <p:cNvSpPr txBox="1"/>
          <p:nvPr/>
        </p:nvSpPr>
        <p:spPr>
          <a:xfrm rot="16200000">
            <a:off x="1775842" y="4833706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Малое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47F4F0-C640-4B50-85C5-C2A2D0649CE6}"/>
              </a:ext>
            </a:extLst>
          </p:cNvPr>
          <p:cNvSpPr txBox="1"/>
          <p:nvPr/>
        </p:nvSpPr>
        <p:spPr>
          <a:xfrm rot="16200000">
            <a:off x="1670590" y="1677741"/>
            <a:ext cx="10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Большое</a:t>
            </a:r>
          </a:p>
        </p:txBody>
      </p:sp>
    </p:spTree>
    <p:extLst>
      <p:ext uri="{BB962C8B-B14F-4D97-AF65-F5344CB8AC3E}">
        <p14:creationId xmlns:p14="http://schemas.microsoft.com/office/powerpoint/2010/main" val="30911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BED23-0A99-4906-8B39-9BC3CDBA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каком уровне применять (пример)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80A19F-DE73-4C92-BE64-9B72067E2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72D79-900B-4070-BC79-CF5292C0E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A07E3B-0DD7-4D25-826C-2EBC2231943D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34D23F9-DDEA-494E-BA6D-274E75ADD806}"/>
              </a:ext>
            </a:extLst>
          </p:cNvPr>
          <p:cNvCxnSpPr>
            <a:cxnSpLocks/>
          </p:cNvCxnSpPr>
          <p:nvPr/>
        </p:nvCxnSpPr>
        <p:spPr>
          <a:xfrm>
            <a:off x="2495600" y="5517232"/>
            <a:ext cx="698477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81EEBE5-44CF-4B5D-92D4-A9901B2E0E1E}"/>
              </a:ext>
            </a:extLst>
          </p:cNvPr>
          <p:cNvCxnSpPr>
            <a:cxnSpLocks/>
          </p:cNvCxnSpPr>
          <p:nvPr/>
        </p:nvCxnSpPr>
        <p:spPr>
          <a:xfrm flipV="1">
            <a:off x="2495600" y="1417638"/>
            <a:ext cx="0" cy="409959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2892727-BB7A-4F02-AE2D-C2E1D4C3B897}"/>
              </a:ext>
            </a:extLst>
          </p:cNvPr>
          <p:cNvSpPr txBox="1"/>
          <p:nvPr/>
        </p:nvSpPr>
        <p:spPr>
          <a:xfrm>
            <a:off x="1343472" y="1417638"/>
            <a:ext cx="103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Гибкость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47F4F0-C640-4B50-85C5-C2A2D0649CE6}"/>
              </a:ext>
            </a:extLst>
          </p:cNvPr>
          <p:cNvSpPr txBox="1"/>
          <p:nvPr/>
        </p:nvSpPr>
        <p:spPr>
          <a:xfrm>
            <a:off x="8026400" y="556746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Адаптивность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D4465AD6-65E2-4734-A316-5824587990CC}"/>
              </a:ext>
            </a:extLst>
          </p:cNvPr>
          <p:cNvSpPr/>
          <p:nvPr/>
        </p:nvSpPr>
        <p:spPr>
          <a:xfrm>
            <a:off x="2464067" y="1848051"/>
            <a:ext cx="6323798" cy="3647974"/>
          </a:xfrm>
          <a:custGeom>
            <a:avLst/>
            <a:gdLst>
              <a:gd name="connsiteX0" fmla="*/ 0 w 6323798"/>
              <a:gd name="connsiteY0" fmla="*/ 3647974 h 3647974"/>
              <a:gd name="connsiteX1" fmla="*/ 6323798 w 6323798"/>
              <a:gd name="connsiteY1" fmla="*/ 0 h 3647974"/>
              <a:gd name="connsiteX0" fmla="*/ 0 w 6323798"/>
              <a:gd name="connsiteY0" fmla="*/ 3647974 h 3647974"/>
              <a:gd name="connsiteX1" fmla="*/ 3493971 w 6323798"/>
              <a:gd name="connsiteY1" fmla="*/ 1636294 h 3647974"/>
              <a:gd name="connsiteX2" fmla="*/ 6323798 w 6323798"/>
              <a:gd name="connsiteY2" fmla="*/ 0 h 3647974"/>
              <a:gd name="connsiteX0" fmla="*/ 0 w 6323798"/>
              <a:gd name="connsiteY0" fmla="*/ 3647974 h 3647974"/>
              <a:gd name="connsiteX1" fmla="*/ 3821230 w 6323798"/>
              <a:gd name="connsiteY1" fmla="*/ 2040555 h 3647974"/>
              <a:gd name="connsiteX2" fmla="*/ 6323798 w 6323798"/>
              <a:gd name="connsiteY2" fmla="*/ 0 h 3647974"/>
              <a:gd name="connsiteX0" fmla="*/ 0 w 6323798"/>
              <a:gd name="connsiteY0" fmla="*/ 3647974 h 3647974"/>
              <a:gd name="connsiteX1" fmla="*/ 3821230 w 6323798"/>
              <a:gd name="connsiteY1" fmla="*/ 2040555 h 3647974"/>
              <a:gd name="connsiteX2" fmla="*/ 6323798 w 6323798"/>
              <a:gd name="connsiteY2" fmla="*/ 0 h 3647974"/>
              <a:gd name="connsiteX0" fmla="*/ 0 w 6323798"/>
              <a:gd name="connsiteY0" fmla="*/ 3647974 h 3647974"/>
              <a:gd name="connsiteX1" fmla="*/ 2194560 w 6323798"/>
              <a:gd name="connsiteY1" fmla="*/ 2964581 h 3647974"/>
              <a:gd name="connsiteX2" fmla="*/ 6323798 w 6323798"/>
              <a:gd name="connsiteY2" fmla="*/ 0 h 3647974"/>
              <a:gd name="connsiteX0" fmla="*/ 0 w 6323798"/>
              <a:gd name="connsiteY0" fmla="*/ 3647974 h 3647974"/>
              <a:gd name="connsiteX1" fmla="*/ 2194560 w 6323798"/>
              <a:gd name="connsiteY1" fmla="*/ 2964581 h 3647974"/>
              <a:gd name="connsiteX2" fmla="*/ 4552750 w 6323798"/>
              <a:gd name="connsiteY2" fmla="*/ 1366787 h 3647974"/>
              <a:gd name="connsiteX3" fmla="*/ 6323798 w 6323798"/>
              <a:gd name="connsiteY3" fmla="*/ 0 h 3647974"/>
              <a:gd name="connsiteX0" fmla="*/ 0 w 6323798"/>
              <a:gd name="connsiteY0" fmla="*/ 3647974 h 3647974"/>
              <a:gd name="connsiteX1" fmla="*/ 2194560 w 6323798"/>
              <a:gd name="connsiteY1" fmla="*/ 2964581 h 3647974"/>
              <a:gd name="connsiteX2" fmla="*/ 4918510 w 6323798"/>
              <a:gd name="connsiteY2" fmla="*/ 1511166 h 3647974"/>
              <a:gd name="connsiteX3" fmla="*/ 6323798 w 6323798"/>
              <a:gd name="connsiteY3" fmla="*/ 0 h 3647974"/>
              <a:gd name="connsiteX0" fmla="*/ 0 w 6323798"/>
              <a:gd name="connsiteY0" fmla="*/ 3647974 h 3647974"/>
              <a:gd name="connsiteX1" fmla="*/ 2194560 w 6323798"/>
              <a:gd name="connsiteY1" fmla="*/ 2964581 h 3647974"/>
              <a:gd name="connsiteX2" fmla="*/ 4918510 w 6323798"/>
              <a:gd name="connsiteY2" fmla="*/ 1511166 h 3647974"/>
              <a:gd name="connsiteX3" fmla="*/ 6323798 w 6323798"/>
              <a:gd name="connsiteY3" fmla="*/ 0 h 3647974"/>
              <a:gd name="connsiteX0" fmla="*/ 0 w 6323798"/>
              <a:gd name="connsiteY0" fmla="*/ 3647974 h 3647974"/>
              <a:gd name="connsiteX1" fmla="*/ 2194560 w 6323798"/>
              <a:gd name="connsiteY1" fmla="*/ 2964581 h 3647974"/>
              <a:gd name="connsiteX2" fmla="*/ 4918510 w 6323798"/>
              <a:gd name="connsiteY2" fmla="*/ 1511166 h 3647974"/>
              <a:gd name="connsiteX3" fmla="*/ 6323798 w 6323798"/>
              <a:gd name="connsiteY3" fmla="*/ 0 h 3647974"/>
              <a:gd name="connsiteX0" fmla="*/ 0 w 6323798"/>
              <a:gd name="connsiteY0" fmla="*/ 3647974 h 3647974"/>
              <a:gd name="connsiteX1" fmla="*/ 2512194 w 6323798"/>
              <a:gd name="connsiteY1" fmla="*/ 2897204 h 3647974"/>
              <a:gd name="connsiteX2" fmla="*/ 4918510 w 6323798"/>
              <a:gd name="connsiteY2" fmla="*/ 1511166 h 3647974"/>
              <a:gd name="connsiteX3" fmla="*/ 6323798 w 6323798"/>
              <a:gd name="connsiteY3" fmla="*/ 0 h 3647974"/>
              <a:gd name="connsiteX0" fmla="*/ 0 w 6323798"/>
              <a:gd name="connsiteY0" fmla="*/ 3647974 h 3647974"/>
              <a:gd name="connsiteX1" fmla="*/ 2512194 w 6323798"/>
              <a:gd name="connsiteY1" fmla="*/ 2897204 h 3647974"/>
              <a:gd name="connsiteX2" fmla="*/ 4966636 w 6323798"/>
              <a:gd name="connsiteY2" fmla="*/ 1549667 h 3647974"/>
              <a:gd name="connsiteX3" fmla="*/ 6323798 w 6323798"/>
              <a:gd name="connsiteY3" fmla="*/ 0 h 364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3798" h="3647974">
                <a:moveTo>
                  <a:pt x="0" y="3647974"/>
                </a:moveTo>
                <a:cubicBezTo>
                  <a:pt x="1369995" y="3400926"/>
                  <a:pt x="1684422" y="3246922"/>
                  <a:pt x="2512194" y="2897204"/>
                </a:cubicBezTo>
                <a:cubicBezTo>
                  <a:pt x="3339966" y="2547486"/>
                  <a:pt x="4278430" y="2043764"/>
                  <a:pt x="4966636" y="1549667"/>
                </a:cubicBezTo>
                <a:cubicBezTo>
                  <a:pt x="5654842" y="1055570"/>
                  <a:pt x="6009372" y="497305"/>
                  <a:pt x="6323798" y="0"/>
                </a:cubicBezTo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C990D55-B10C-4BCC-9AD8-C7025C7E88A8}"/>
              </a:ext>
            </a:extLst>
          </p:cNvPr>
          <p:cNvSpPr/>
          <p:nvPr/>
        </p:nvSpPr>
        <p:spPr>
          <a:xfrm>
            <a:off x="2855640" y="5322989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4694DB9-5018-4471-92C8-44328BC2E991}"/>
              </a:ext>
            </a:extLst>
          </p:cNvPr>
          <p:cNvSpPr/>
          <p:nvPr/>
        </p:nvSpPr>
        <p:spPr>
          <a:xfrm>
            <a:off x="4799856" y="4678114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954A73C-F91A-4E93-AB1D-CE41D73A4BF4}"/>
              </a:ext>
            </a:extLst>
          </p:cNvPr>
          <p:cNvSpPr/>
          <p:nvPr/>
        </p:nvSpPr>
        <p:spPr>
          <a:xfrm>
            <a:off x="6822976" y="3670970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CB1F09B-CE02-4DF9-95A1-004915812D42}"/>
              </a:ext>
            </a:extLst>
          </p:cNvPr>
          <p:cNvSpPr/>
          <p:nvPr/>
        </p:nvSpPr>
        <p:spPr>
          <a:xfrm>
            <a:off x="8400256" y="227687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E97C24-20F3-4B4C-8F61-1912F6806A4A}"/>
              </a:ext>
            </a:extLst>
          </p:cNvPr>
          <p:cNvSpPr/>
          <p:nvPr/>
        </p:nvSpPr>
        <p:spPr>
          <a:xfrm>
            <a:off x="2527134" y="1438845"/>
            <a:ext cx="4792986" cy="4057180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3BF2DDB-3936-4ABB-BA2C-ECCD41B45976}"/>
              </a:ext>
            </a:extLst>
          </p:cNvPr>
          <p:cNvSpPr/>
          <p:nvPr/>
        </p:nvSpPr>
        <p:spPr>
          <a:xfrm>
            <a:off x="4544354" y="1438845"/>
            <a:ext cx="4792986" cy="4057180"/>
          </a:xfrm>
          <a:prstGeom prst="rect">
            <a:avLst/>
          </a:prstGeom>
          <a:solidFill>
            <a:srgbClr val="F79646">
              <a:alpha val="25098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3D341-E93D-4DCA-B739-964667D25BEE}"/>
              </a:ext>
            </a:extLst>
          </p:cNvPr>
          <p:cNvSpPr txBox="1"/>
          <p:nvPr/>
        </p:nvSpPr>
        <p:spPr>
          <a:xfrm>
            <a:off x="7346940" y="1492645"/>
            <a:ext cx="1237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Agile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подходы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5CB531-F372-46B9-9CD1-B73743F74AFE}"/>
              </a:ext>
            </a:extLst>
          </p:cNvPr>
          <p:cNvSpPr txBox="1"/>
          <p:nvPr/>
        </p:nvSpPr>
        <p:spPr>
          <a:xfrm>
            <a:off x="2485642" y="1492645"/>
            <a:ext cx="2031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Традиционные подходы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5D022-322E-46D8-8D90-4D3F6220DFA7}"/>
              </a:ext>
            </a:extLst>
          </p:cNvPr>
          <p:cNvSpPr txBox="1"/>
          <p:nvPr/>
        </p:nvSpPr>
        <p:spPr>
          <a:xfrm>
            <a:off x="4842950" y="1631144"/>
            <a:ext cx="219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Гибридные подходы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F42A9B91-6FD2-41B8-9FD8-F26E123C23F6}"/>
              </a:ext>
            </a:extLst>
          </p:cNvPr>
          <p:cNvSpPr/>
          <p:nvPr/>
        </p:nvSpPr>
        <p:spPr>
          <a:xfrm>
            <a:off x="2608790" y="2160264"/>
            <a:ext cx="5417610" cy="484632"/>
          </a:xfrm>
          <a:prstGeom prst="righ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Уровень команды</a:t>
            </a:r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99290626-9E71-4F88-B6E1-51A093945EEB}"/>
              </a:ext>
            </a:extLst>
          </p:cNvPr>
          <p:cNvSpPr/>
          <p:nvPr/>
        </p:nvSpPr>
        <p:spPr>
          <a:xfrm>
            <a:off x="2608790" y="3196551"/>
            <a:ext cx="3487210" cy="484632"/>
          </a:xfrm>
          <a:prstGeom prst="righ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/>
              <a:t>Уровень программы и проекта</a:t>
            </a:r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3206C2D2-6CB5-4775-AA8F-D8262CDB8B70}"/>
              </a:ext>
            </a:extLst>
          </p:cNvPr>
          <p:cNvSpPr/>
          <p:nvPr/>
        </p:nvSpPr>
        <p:spPr>
          <a:xfrm>
            <a:off x="2608790" y="4232837"/>
            <a:ext cx="1862108" cy="484632"/>
          </a:xfrm>
          <a:prstGeom prst="righ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Портфель</a:t>
            </a:r>
          </a:p>
        </p:txBody>
      </p:sp>
    </p:spTree>
    <p:extLst>
      <p:ext uri="{BB962C8B-B14F-4D97-AF65-F5344CB8AC3E}">
        <p14:creationId xmlns:p14="http://schemas.microsoft.com/office/powerpoint/2010/main" val="24384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" grpId="0" animBg="1"/>
      <p:bldP spid="6" grpId="0" animBg="1"/>
      <p:bldP spid="22" grpId="0" animBg="1"/>
      <p:bldP spid="23" grpId="0" animBg="1"/>
      <p:bldP spid="24" grpId="0" animBg="1"/>
      <p:bldP spid="7" grpId="0" animBg="1"/>
      <p:bldP spid="25" grpId="0" animBg="1"/>
      <p:bldP spid="30" grpId="0"/>
      <p:bldP spid="31" grpId="0"/>
      <p:bldP spid="37" grpId="0"/>
      <p:bldP spid="8" grpId="0" animBg="1"/>
      <p:bldP spid="38" grpId="0" animBg="1"/>
      <p:bldP spid="3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BED23-0A99-4906-8B39-9BC3CDBA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6355"/>
          </a:xfrm>
        </p:spPr>
        <p:txBody>
          <a:bodyPr/>
          <a:lstStyle/>
          <a:p>
            <a:r>
              <a:rPr lang="ru-RU" dirty="0"/>
              <a:t>Генерация подходов (общая схема)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80A19F-DE73-4C92-BE64-9B72067E2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72D79-900B-4070-BC79-CF5292C0E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A07E3B-0DD7-4D25-826C-2EBC2231943D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F42A9B91-6FD2-41B8-9FD8-F26E123C23F6}"/>
              </a:ext>
            </a:extLst>
          </p:cNvPr>
          <p:cNvSpPr/>
          <p:nvPr/>
        </p:nvSpPr>
        <p:spPr>
          <a:xfrm rot="16200000">
            <a:off x="-1113852" y="3215389"/>
            <a:ext cx="3885239" cy="484632"/>
          </a:xfrm>
          <a:prstGeom prst="righ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Увеличение </a:t>
            </a:r>
            <a:r>
              <a:rPr lang="ru-RU" dirty="0" err="1"/>
              <a:t>предиктивности</a:t>
            </a:r>
            <a:endParaRPr lang="ru-RU" dirty="0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D31A6834-3805-42DC-9C16-9570A9F45867}"/>
              </a:ext>
            </a:extLst>
          </p:cNvPr>
          <p:cNvSpPr/>
          <p:nvPr/>
        </p:nvSpPr>
        <p:spPr>
          <a:xfrm rot="5400000">
            <a:off x="8697102" y="3167001"/>
            <a:ext cx="3885239" cy="48463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Увеличение адаптивности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96F3015-E75D-4DE5-8602-14BF523836AC}"/>
              </a:ext>
            </a:extLst>
          </p:cNvPr>
          <p:cNvSpPr/>
          <p:nvPr/>
        </p:nvSpPr>
        <p:spPr>
          <a:xfrm>
            <a:off x="1559496" y="4406943"/>
            <a:ext cx="8568952" cy="1918581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200" dirty="0"/>
              <a:t>Полностью адаптивный жизненный цикл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3F643BD-E223-4880-96F7-BEC23A42D28C}"/>
              </a:ext>
            </a:extLst>
          </p:cNvPr>
          <p:cNvSpPr/>
          <p:nvPr/>
        </p:nvSpPr>
        <p:spPr>
          <a:xfrm>
            <a:off x="1559496" y="1193304"/>
            <a:ext cx="8568952" cy="77912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200" dirty="0"/>
              <a:t>Полностью предиктивный жизненный цикл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1068DA9-7E83-4BF6-8D28-8B0675BA65B1}"/>
              </a:ext>
            </a:extLst>
          </p:cNvPr>
          <p:cNvSpPr/>
          <p:nvPr/>
        </p:nvSpPr>
        <p:spPr>
          <a:xfrm>
            <a:off x="1559496" y="2060848"/>
            <a:ext cx="8568952" cy="842211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FD6D11-F617-4B59-BCAF-8216B9C42AE0}"/>
              </a:ext>
            </a:extLst>
          </p:cNvPr>
          <p:cNvSpPr/>
          <p:nvPr/>
        </p:nvSpPr>
        <p:spPr>
          <a:xfrm>
            <a:off x="1559496" y="3070944"/>
            <a:ext cx="8568952" cy="1200387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1D55455D-5761-4873-B4A7-16B43BE7CDA4}"/>
              </a:ext>
            </a:extLst>
          </p:cNvPr>
          <p:cNvSpPr/>
          <p:nvPr/>
        </p:nvSpPr>
        <p:spPr>
          <a:xfrm>
            <a:off x="4560352" y="1487796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40" name="Стрелка: пятиугольник 39">
            <a:extLst>
              <a:ext uri="{FF2B5EF4-FFF2-40B4-BE49-F238E27FC236}">
                <a16:creationId xmlns:a16="http://schemas.microsoft.com/office/drawing/2014/main" id="{3BB35A74-FC91-4BD3-8A5B-2A6714F00B75}"/>
              </a:ext>
            </a:extLst>
          </p:cNvPr>
          <p:cNvSpPr/>
          <p:nvPr/>
        </p:nvSpPr>
        <p:spPr>
          <a:xfrm>
            <a:off x="5952768" y="1487796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41" name="Стрелка: пятиугольник 40">
            <a:extLst>
              <a:ext uri="{FF2B5EF4-FFF2-40B4-BE49-F238E27FC236}">
                <a16:creationId xmlns:a16="http://schemas.microsoft.com/office/drawing/2014/main" id="{827640A5-C5CC-430A-8A6C-C3FC2F033B1B}"/>
              </a:ext>
            </a:extLst>
          </p:cNvPr>
          <p:cNvSpPr/>
          <p:nvPr/>
        </p:nvSpPr>
        <p:spPr>
          <a:xfrm>
            <a:off x="7345184" y="1487796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583777C3-9B06-4961-B966-384CD3231B40}"/>
              </a:ext>
            </a:extLst>
          </p:cNvPr>
          <p:cNvSpPr/>
          <p:nvPr/>
        </p:nvSpPr>
        <p:spPr>
          <a:xfrm>
            <a:off x="3167936" y="1487796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8992757-DEC0-4DE8-8CE0-72E540706C95}"/>
              </a:ext>
            </a:extLst>
          </p:cNvPr>
          <p:cNvSpPr/>
          <p:nvPr/>
        </p:nvSpPr>
        <p:spPr>
          <a:xfrm>
            <a:off x="8737600" y="1487796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Закрытие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906F3F8-DF06-4592-AF73-CBB0013E1976}"/>
              </a:ext>
            </a:extLst>
          </p:cNvPr>
          <p:cNvSpPr/>
          <p:nvPr/>
        </p:nvSpPr>
        <p:spPr>
          <a:xfrm>
            <a:off x="1775520" y="1487796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Старт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D24770C-F89F-4F80-816B-67AD8B3FB43B}"/>
              </a:ext>
            </a:extLst>
          </p:cNvPr>
          <p:cNvSpPr/>
          <p:nvPr/>
        </p:nvSpPr>
        <p:spPr>
          <a:xfrm>
            <a:off x="8737600" y="2305763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Закрытие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BC6BE7C-C959-4D15-9EF2-E1ECDEFD0F0C}"/>
              </a:ext>
            </a:extLst>
          </p:cNvPr>
          <p:cNvSpPr/>
          <p:nvPr/>
        </p:nvSpPr>
        <p:spPr>
          <a:xfrm>
            <a:off x="1775520" y="2305763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Старт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B85E030-B898-46D5-8412-582C9579AC56}"/>
              </a:ext>
            </a:extLst>
          </p:cNvPr>
          <p:cNvSpPr/>
          <p:nvPr/>
        </p:nvSpPr>
        <p:spPr>
          <a:xfrm>
            <a:off x="8737600" y="3237383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Закрытие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25269F3-5776-4F29-929F-6ACDE15253EB}"/>
              </a:ext>
            </a:extLst>
          </p:cNvPr>
          <p:cNvSpPr/>
          <p:nvPr/>
        </p:nvSpPr>
        <p:spPr>
          <a:xfrm>
            <a:off x="1775520" y="3237383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Старт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144C4E3-DF4F-478B-92DA-6555FEF99582}"/>
              </a:ext>
            </a:extLst>
          </p:cNvPr>
          <p:cNvSpPr/>
          <p:nvPr/>
        </p:nvSpPr>
        <p:spPr>
          <a:xfrm>
            <a:off x="8737600" y="4973156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Закрытие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D1044BD-F7AD-4020-8948-01F6320CA36B}"/>
              </a:ext>
            </a:extLst>
          </p:cNvPr>
          <p:cNvSpPr/>
          <p:nvPr/>
        </p:nvSpPr>
        <p:spPr>
          <a:xfrm>
            <a:off x="1775520" y="4973156"/>
            <a:ext cx="1152128" cy="4846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Старт</a:t>
            </a:r>
          </a:p>
        </p:txBody>
      </p:sp>
      <p:sp>
        <p:nvSpPr>
          <p:cNvPr id="50" name="Стрелка: пятиугольник 49">
            <a:extLst>
              <a:ext uri="{FF2B5EF4-FFF2-40B4-BE49-F238E27FC236}">
                <a16:creationId xmlns:a16="http://schemas.microsoft.com/office/drawing/2014/main" id="{A9473117-2F8A-45C5-92D2-AAA74A3F125F}"/>
              </a:ext>
            </a:extLst>
          </p:cNvPr>
          <p:cNvSpPr/>
          <p:nvPr/>
        </p:nvSpPr>
        <p:spPr>
          <a:xfrm>
            <a:off x="4536088" y="2305763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51" name="Стрелка: пятиугольник 50">
            <a:extLst>
              <a:ext uri="{FF2B5EF4-FFF2-40B4-BE49-F238E27FC236}">
                <a16:creationId xmlns:a16="http://schemas.microsoft.com/office/drawing/2014/main" id="{99A91D58-B0E1-47D0-B678-BD537E948A52}"/>
              </a:ext>
            </a:extLst>
          </p:cNvPr>
          <p:cNvSpPr/>
          <p:nvPr/>
        </p:nvSpPr>
        <p:spPr>
          <a:xfrm>
            <a:off x="3143672" y="2305763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52" name="Стрелка: пятиугольник 51">
            <a:extLst>
              <a:ext uri="{FF2B5EF4-FFF2-40B4-BE49-F238E27FC236}">
                <a16:creationId xmlns:a16="http://schemas.microsoft.com/office/drawing/2014/main" id="{362CC425-2363-4345-BDE1-CCAC182CF59D}"/>
              </a:ext>
            </a:extLst>
          </p:cNvPr>
          <p:cNvSpPr/>
          <p:nvPr/>
        </p:nvSpPr>
        <p:spPr>
          <a:xfrm>
            <a:off x="3143672" y="3240413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6200A028-E096-465B-A1FC-932205F8D4FD}"/>
              </a:ext>
            </a:extLst>
          </p:cNvPr>
          <p:cNvSpPr/>
          <p:nvPr/>
        </p:nvSpPr>
        <p:spPr>
          <a:xfrm>
            <a:off x="5952768" y="2075545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id="{F55024E5-2DAF-42A9-840E-384A80B79C3C}"/>
              </a:ext>
            </a:extLst>
          </p:cNvPr>
          <p:cNvSpPr/>
          <p:nvPr/>
        </p:nvSpPr>
        <p:spPr>
          <a:xfrm>
            <a:off x="6087247" y="2418427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id="{E8B74BB3-7B37-441B-903D-C886577BDED5}"/>
              </a:ext>
            </a:extLst>
          </p:cNvPr>
          <p:cNvSpPr/>
          <p:nvPr/>
        </p:nvSpPr>
        <p:spPr>
          <a:xfrm>
            <a:off x="7362912" y="2075545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56" name="Стрелка: пятиугольник 55">
            <a:extLst>
              <a:ext uri="{FF2B5EF4-FFF2-40B4-BE49-F238E27FC236}">
                <a16:creationId xmlns:a16="http://schemas.microsoft.com/office/drawing/2014/main" id="{1E3EA996-06AD-427F-A673-F604447F188B}"/>
              </a:ext>
            </a:extLst>
          </p:cNvPr>
          <p:cNvSpPr/>
          <p:nvPr/>
        </p:nvSpPr>
        <p:spPr>
          <a:xfrm>
            <a:off x="7497391" y="2418427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57" name="Стрелка: пятиугольник 56">
            <a:extLst>
              <a:ext uri="{FF2B5EF4-FFF2-40B4-BE49-F238E27FC236}">
                <a16:creationId xmlns:a16="http://schemas.microsoft.com/office/drawing/2014/main" id="{05B450B4-8527-41E6-99D5-64D3CCF1D13C}"/>
              </a:ext>
            </a:extLst>
          </p:cNvPr>
          <p:cNvSpPr/>
          <p:nvPr/>
        </p:nvSpPr>
        <p:spPr>
          <a:xfrm>
            <a:off x="4379673" y="306896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58" name="Стрелка: пятиугольник 57">
            <a:extLst>
              <a:ext uri="{FF2B5EF4-FFF2-40B4-BE49-F238E27FC236}">
                <a16:creationId xmlns:a16="http://schemas.microsoft.com/office/drawing/2014/main" id="{9ACEBED6-0CC3-4D0C-9DA4-C6C4AB7D6D77}"/>
              </a:ext>
            </a:extLst>
          </p:cNvPr>
          <p:cNvSpPr/>
          <p:nvPr/>
        </p:nvSpPr>
        <p:spPr>
          <a:xfrm>
            <a:off x="4585196" y="341299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59" name="Стрелка: пятиугольник 58">
            <a:extLst>
              <a:ext uri="{FF2B5EF4-FFF2-40B4-BE49-F238E27FC236}">
                <a16:creationId xmlns:a16="http://schemas.microsoft.com/office/drawing/2014/main" id="{ECB91C53-FF45-4151-BC51-BCEA96D8CFDF}"/>
              </a:ext>
            </a:extLst>
          </p:cNvPr>
          <p:cNvSpPr/>
          <p:nvPr/>
        </p:nvSpPr>
        <p:spPr>
          <a:xfrm>
            <a:off x="4719675" y="375587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id="{C9731031-A5B8-4C67-8860-D93C8ACDB62F}"/>
              </a:ext>
            </a:extLst>
          </p:cNvPr>
          <p:cNvSpPr/>
          <p:nvPr/>
        </p:nvSpPr>
        <p:spPr>
          <a:xfrm>
            <a:off x="5807968" y="306896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61" name="Стрелка: пятиугольник 60">
            <a:extLst>
              <a:ext uri="{FF2B5EF4-FFF2-40B4-BE49-F238E27FC236}">
                <a16:creationId xmlns:a16="http://schemas.microsoft.com/office/drawing/2014/main" id="{5552C5FA-32AB-4081-8EFF-9073C61513F8}"/>
              </a:ext>
            </a:extLst>
          </p:cNvPr>
          <p:cNvSpPr/>
          <p:nvPr/>
        </p:nvSpPr>
        <p:spPr>
          <a:xfrm>
            <a:off x="6013491" y="341299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id="{630085E6-A1ED-4D29-9E6D-E95497EF8BBE}"/>
              </a:ext>
            </a:extLst>
          </p:cNvPr>
          <p:cNvSpPr/>
          <p:nvPr/>
        </p:nvSpPr>
        <p:spPr>
          <a:xfrm>
            <a:off x="6147970" y="375587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id="{8E5EBBAE-D1A1-4571-B2D8-ED924E950EBE}"/>
              </a:ext>
            </a:extLst>
          </p:cNvPr>
          <p:cNvSpPr/>
          <p:nvPr/>
        </p:nvSpPr>
        <p:spPr>
          <a:xfrm>
            <a:off x="7248128" y="306896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64" name="Стрелка: пятиугольник 63">
            <a:extLst>
              <a:ext uri="{FF2B5EF4-FFF2-40B4-BE49-F238E27FC236}">
                <a16:creationId xmlns:a16="http://schemas.microsoft.com/office/drawing/2014/main" id="{77856E2D-4E96-4F2A-883A-B510756924C2}"/>
              </a:ext>
            </a:extLst>
          </p:cNvPr>
          <p:cNvSpPr/>
          <p:nvPr/>
        </p:nvSpPr>
        <p:spPr>
          <a:xfrm>
            <a:off x="7453651" y="341299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EA1C6AD1-8399-4927-8D66-C9FCBED9F2E2}"/>
              </a:ext>
            </a:extLst>
          </p:cNvPr>
          <p:cNvSpPr/>
          <p:nvPr/>
        </p:nvSpPr>
        <p:spPr>
          <a:xfrm>
            <a:off x="7588130" y="375587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66" name="Стрелка: пятиугольник 65">
            <a:extLst>
              <a:ext uri="{FF2B5EF4-FFF2-40B4-BE49-F238E27FC236}">
                <a16:creationId xmlns:a16="http://schemas.microsoft.com/office/drawing/2014/main" id="{DA05FFD3-9034-46E4-A375-3518183CF742}"/>
              </a:ext>
            </a:extLst>
          </p:cNvPr>
          <p:cNvSpPr/>
          <p:nvPr/>
        </p:nvSpPr>
        <p:spPr>
          <a:xfrm>
            <a:off x="2999656" y="4732859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67" name="Стрелка: пятиугольник 66">
            <a:extLst>
              <a:ext uri="{FF2B5EF4-FFF2-40B4-BE49-F238E27FC236}">
                <a16:creationId xmlns:a16="http://schemas.microsoft.com/office/drawing/2014/main" id="{F9117C54-BEE1-4F08-A259-262F2956496B}"/>
              </a:ext>
            </a:extLst>
          </p:cNvPr>
          <p:cNvSpPr/>
          <p:nvPr/>
        </p:nvSpPr>
        <p:spPr>
          <a:xfrm>
            <a:off x="3148066" y="507966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68" name="Стрелка: пятиугольник 67">
            <a:extLst>
              <a:ext uri="{FF2B5EF4-FFF2-40B4-BE49-F238E27FC236}">
                <a16:creationId xmlns:a16="http://schemas.microsoft.com/office/drawing/2014/main" id="{664D4999-1FEC-41C9-8999-294148D41954}"/>
              </a:ext>
            </a:extLst>
          </p:cNvPr>
          <p:cNvSpPr/>
          <p:nvPr/>
        </p:nvSpPr>
        <p:spPr>
          <a:xfrm>
            <a:off x="3353589" y="542369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69" name="Стрелка: пятиугольник 68">
            <a:extLst>
              <a:ext uri="{FF2B5EF4-FFF2-40B4-BE49-F238E27FC236}">
                <a16:creationId xmlns:a16="http://schemas.microsoft.com/office/drawing/2014/main" id="{8BC27369-0AD9-4E73-B1F0-F02E3DCB3434}"/>
              </a:ext>
            </a:extLst>
          </p:cNvPr>
          <p:cNvSpPr/>
          <p:nvPr/>
        </p:nvSpPr>
        <p:spPr>
          <a:xfrm>
            <a:off x="3488068" y="5766574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id="{78AA086D-A8EC-4EDA-9767-20E0FFD025D3}"/>
              </a:ext>
            </a:extLst>
          </p:cNvPr>
          <p:cNvSpPr/>
          <p:nvPr/>
        </p:nvSpPr>
        <p:spPr>
          <a:xfrm>
            <a:off x="4439816" y="4737438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id="{BC5AE2D7-F3C0-4C3D-B95A-9918173D931D}"/>
              </a:ext>
            </a:extLst>
          </p:cNvPr>
          <p:cNvSpPr/>
          <p:nvPr/>
        </p:nvSpPr>
        <p:spPr>
          <a:xfrm>
            <a:off x="4588226" y="5084241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72" name="Стрелка: пятиугольник 71">
            <a:extLst>
              <a:ext uri="{FF2B5EF4-FFF2-40B4-BE49-F238E27FC236}">
                <a16:creationId xmlns:a16="http://schemas.microsoft.com/office/drawing/2014/main" id="{29FE9925-DE4A-4757-8D4A-2E5A2A4EA0D8}"/>
              </a:ext>
            </a:extLst>
          </p:cNvPr>
          <p:cNvSpPr/>
          <p:nvPr/>
        </p:nvSpPr>
        <p:spPr>
          <a:xfrm>
            <a:off x="4793749" y="5428271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id="{0AAA5704-F332-45D8-A163-A83969454406}"/>
              </a:ext>
            </a:extLst>
          </p:cNvPr>
          <p:cNvSpPr/>
          <p:nvPr/>
        </p:nvSpPr>
        <p:spPr>
          <a:xfrm>
            <a:off x="4928228" y="5771153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74" name="Стрелка: пятиугольник 73">
            <a:extLst>
              <a:ext uri="{FF2B5EF4-FFF2-40B4-BE49-F238E27FC236}">
                <a16:creationId xmlns:a16="http://schemas.microsoft.com/office/drawing/2014/main" id="{5FB68600-6E40-4EB7-A382-8A36869CA682}"/>
              </a:ext>
            </a:extLst>
          </p:cNvPr>
          <p:cNvSpPr/>
          <p:nvPr/>
        </p:nvSpPr>
        <p:spPr>
          <a:xfrm>
            <a:off x="5879976" y="4732859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75" name="Стрелка: пятиугольник 74">
            <a:extLst>
              <a:ext uri="{FF2B5EF4-FFF2-40B4-BE49-F238E27FC236}">
                <a16:creationId xmlns:a16="http://schemas.microsoft.com/office/drawing/2014/main" id="{38BF3C5E-EA52-4C89-B693-7C7C7BEA4EE1}"/>
              </a:ext>
            </a:extLst>
          </p:cNvPr>
          <p:cNvSpPr/>
          <p:nvPr/>
        </p:nvSpPr>
        <p:spPr>
          <a:xfrm>
            <a:off x="6028386" y="507966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76" name="Стрелка: пятиугольник 75">
            <a:extLst>
              <a:ext uri="{FF2B5EF4-FFF2-40B4-BE49-F238E27FC236}">
                <a16:creationId xmlns:a16="http://schemas.microsoft.com/office/drawing/2014/main" id="{1F321C48-DA05-43D4-BA78-0E244B2C7DF0}"/>
              </a:ext>
            </a:extLst>
          </p:cNvPr>
          <p:cNvSpPr/>
          <p:nvPr/>
        </p:nvSpPr>
        <p:spPr>
          <a:xfrm>
            <a:off x="6233909" y="5423692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77" name="Стрелка: пятиугольник 76">
            <a:extLst>
              <a:ext uri="{FF2B5EF4-FFF2-40B4-BE49-F238E27FC236}">
                <a16:creationId xmlns:a16="http://schemas.microsoft.com/office/drawing/2014/main" id="{C02FA9CD-DE24-4F76-8D82-A12053F19DB2}"/>
              </a:ext>
            </a:extLst>
          </p:cNvPr>
          <p:cNvSpPr/>
          <p:nvPr/>
        </p:nvSpPr>
        <p:spPr>
          <a:xfrm>
            <a:off x="6368388" y="5766574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78" name="Стрелка: пятиугольник 77">
            <a:extLst>
              <a:ext uri="{FF2B5EF4-FFF2-40B4-BE49-F238E27FC236}">
                <a16:creationId xmlns:a16="http://schemas.microsoft.com/office/drawing/2014/main" id="{BBB304C1-A02C-4EE5-ABD3-A394C54A4654}"/>
              </a:ext>
            </a:extLst>
          </p:cNvPr>
          <p:cNvSpPr/>
          <p:nvPr/>
        </p:nvSpPr>
        <p:spPr>
          <a:xfrm>
            <a:off x="7263772" y="4725340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79" name="Стрелка: пятиугольник 78">
            <a:extLst>
              <a:ext uri="{FF2B5EF4-FFF2-40B4-BE49-F238E27FC236}">
                <a16:creationId xmlns:a16="http://schemas.microsoft.com/office/drawing/2014/main" id="{62BC67D5-8369-4ACD-9BA1-42AC13DB976A}"/>
              </a:ext>
            </a:extLst>
          </p:cNvPr>
          <p:cNvSpPr/>
          <p:nvPr/>
        </p:nvSpPr>
        <p:spPr>
          <a:xfrm>
            <a:off x="7412182" y="5072143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80" name="Стрелка: пятиугольник 79">
            <a:extLst>
              <a:ext uri="{FF2B5EF4-FFF2-40B4-BE49-F238E27FC236}">
                <a16:creationId xmlns:a16="http://schemas.microsoft.com/office/drawing/2014/main" id="{C8782772-56B1-48E9-80F9-8F0EC8B7699A}"/>
              </a:ext>
            </a:extLst>
          </p:cNvPr>
          <p:cNvSpPr/>
          <p:nvPr/>
        </p:nvSpPr>
        <p:spPr>
          <a:xfrm>
            <a:off x="7617705" y="5416173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81" name="Стрелка: пятиугольник 80">
            <a:extLst>
              <a:ext uri="{FF2B5EF4-FFF2-40B4-BE49-F238E27FC236}">
                <a16:creationId xmlns:a16="http://schemas.microsoft.com/office/drawing/2014/main" id="{CAAEDF54-B8FD-4CB5-AAC2-97D9BA33ADA7}"/>
              </a:ext>
            </a:extLst>
          </p:cNvPr>
          <p:cNvSpPr/>
          <p:nvPr/>
        </p:nvSpPr>
        <p:spPr>
          <a:xfrm>
            <a:off x="7752184" y="5759055"/>
            <a:ext cx="1152128" cy="484632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</p:spTree>
    <p:extLst>
      <p:ext uri="{BB962C8B-B14F-4D97-AF65-F5344CB8AC3E}">
        <p14:creationId xmlns:p14="http://schemas.microsoft.com/office/powerpoint/2010/main" val="171174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9" grpId="0" animBg="1"/>
      <p:bldP spid="32" grpId="0" animBg="1"/>
      <p:bldP spid="33" grpId="0" animBg="1"/>
      <p:bldP spid="35" grpId="0" animBg="1"/>
      <p:bldP spid="10" grpId="0" animBg="1"/>
      <p:bldP spid="40" grpId="0" animBg="1"/>
      <p:bldP spid="41" grpId="0" animBg="1"/>
      <p:bldP spid="42" grpId="0" animBg="1"/>
      <p:bldP spid="1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BED23-0A99-4906-8B39-9BC3CDBA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6355"/>
          </a:xfrm>
        </p:spPr>
        <p:txBody>
          <a:bodyPr/>
          <a:lstStyle/>
          <a:p>
            <a:r>
              <a:rPr lang="ru-RU" sz="4400" dirty="0"/>
              <a:t>Генерация подходов (как еще может быть)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80A19F-DE73-4C92-BE64-9B72067E28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72D79-900B-4070-BC79-CF5292C0E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A07E3B-0DD7-4D25-826C-2EBC2231943D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85" name="Стрелка: пятиугольник 84">
            <a:extLst>
              <a:ext uri="{FF2B5EF4-FFF2-40B4-BE49-F238E27FC236}">
                <a16:creationId xmlns:a16="http://schemas.microsoft.com/office/drawing/2014/main" id="{9E2AA6A8-9E53-4D09-AA94-CF130DE4379A}"/>
              </a:ext>
            </a:extLst>
          </p:cNvPr>
          <p:cNvSpPr/>
          <p:nvPr/>
        </p:nvSpPr>
        <p:spPr>
          <a:xfrm>
            <a:off x="4560352" y="1487796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86" name="Стрелка: пятиугольник 85">
            <a:extLst>
              <a:ext uri="{FF2B5EF4-FFF2-40B4-BE49-F238E27FC236}">
                <a16:creationId xmlns:a16="http://schemas.microsoft.com/office/drawing/2014/main" id="{B8DF3564-90A2-4C1E-BDA2-5F6ED52ECDD8}"/>
              </a:ext>
            </a:extLst>
          </p:cNvPr>
          <p:cNvSpPr/>
          <p:nvPr/>
        </p:nvSpPr>
        <p:spPr>
          <a:xfrm>
            <a:off x="5952768" y="1487796"/>
            <a:ext cx="115212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Создание</a:t>
            </a:r>
          </a:p>
        </p:txBody>
      </p:sp>
      <p:sp>
        <p:nvSpPr>
          <p:cNvPr id="87" name="Стрелка: пятиугольник 86">
            <a:extLst>
              <a:ext uri="{FF2B5EF4-FFF2-40B4-BE49-F238E27FC236}">
                <a16:creationId xmlns:a16="http://schemas.microsoft.com/office/drawing/2014/main" id="{B5FAA006-1B43-44AD-A028-F5C629701A34}"/>
              </a:ext>
            </a:extLst>
          </p:cNvPr>
          <p:cNvSpPr/>
          <p:nvPr/>
        </p:nvSpPr>
        <p:spPr>
          <a:xfrm>
            <a:off x="7345184" y="1487796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Приемка</a:t>
            </a:r>
          </a:p>
        </p:txBody>
      </p:sp>
      <p:sp>
        <p:nvSpPr>
          <p:cNvPr id="88" name="Стрелка: пятиугольник 87">
            <a:extLst>
              <a:ext uri="{FF2B5EF4-FFF2-40B4-BE49-F238E27FC236}">
                <a16:creationId xmlns:a16="http://schemas.microsoft.com/office/drawing/2014/main" id="{CAE71DA1-C657-43B1-967A-780C7126465D}"/>
              </a:ext>
            </a:extLst>
          </p:cNvPr>
          <p:cNvSpPr/>
          <p:nvPr/>
        </p:nvSpPr>
        <p:spPr>
          <a:xfrm>
            <a:off x="3167936" y="1487796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D2E190B-CBE1-4E3E-AFD6-45B30675BCE5}"/>
              </a:ext>
            </a:extLst>
          </p:cNvPr>
          <p:cNvSpPr/>
          <p:nvPr/>
        </p:nvSpPr>
        <p:spPr>
          <a:xfrm>
            <a:off x="8737600" y="1487796"/>
            <a:ext cx="1152128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Закрытие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975B19D-3AAD-4388-AE1A-0CFC1B0B3136}"/>
              </a:ext>
            </a:extLst>
          </p:cNvPr>
          <p:cNvSpPr/>
          <p:nvPr/>
        </p:nvSpPr>
        <p:spPr>
          <a:xfrm>
            <a:off x="1775520" y="1487796"/>
            <a:ext cx="1152128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Старт</a:t>
            </a:r>
          </a:p>
        </p:txBody>
      </p:sp>
      <p:sp>
        <p:nvSpPr>
          <p:cNvPr id="91" name="Стрелка: пятиугольник 90">
            <a:extLst>
              <a:ext uri="{FF2B5EF4-FFF2-40B4-BE49-F238E27FC236}">
                <a16:creationId xmlns:a16="http://schemas.microsoft.com/office/drawing/2014/main" id="{E014BC0D-B21C-4B29-B71A-46D51B85AD98}"/>
              </a:ext>
            </a:extLst>
          </p:cNvPr>
          <p:cNvSpPr/>
          <p:nvPr/>
        </p:nvSpPr>
        <p:spPr>
          <a:xfrm>
            <a:off x="4560352" y="2319231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92" name="Стрелка: пятиугольник 91">
            <a:extLst>
              <a:ext uri="{FF2B5EF4-FFF2-40B4-BE49-F238E27FC236}">
                <a16:creationId xmlns:a16="http://schemas.microsoft.com/office/drawing/2014/main" id="{1E8931AB-F1E4-446D-BBFC-F0AB3EEC83F6}"/>
              </a:ext>
            </a:extLst>
          </p:cNvPr>
          <p:cNvSpPr/>
          <p:nvPr/>
        </p:nvSpPr>
        <p:spPr>
          <a:xfrm>
            <a:off x="5952768" y="2319231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Создание</a:t>
            </a:r>
          </a:p>
        </p:txBody>
      </p:sp>
      <p:sp>
        <p:nvSpPr>
          <p:cNvPr id="93" name="Стрелка: пятиугольник 92">
            <a:extLst>
              <a:ext uri="{FF2B5EF4-FFF2-40B4-BE49-F238E27FC236}">
                <a16:creationId xmlns:a16="http://schemas.microsoft.com/office/drawing/2014/main" id="{3838A9E4-DDAE-43D2-A704-BED2618E3C9F}"/>
              </a:ext>
            </a:extLst>
          </p:cNvPr>
          <p:cNvSpPr/>
          <p:nvPr/>
        </p:nvSpPr>
        <p:spPr>
          <a:xfrm>
            <a:off x="7345184" y="2319231"/>
            <a:ext cx="115212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Приемка</a:t>
            </a:r>
          </a:p>
        </p:txBody>
      </p:sp>
      <p:sp>
        <p:nvSpPr>
          <p:cNvPr id="94" name="Стрелка: пятиугольник 93">
            <a:extLst>
              <a:ext uri="{FF2B5EF4-FFF2-40B4-BE49-F238E27FC236}">
                <a16:creationId xmlns:a16="http://schemas.microsoft.com/office/drawing/2014/main" id="{F59C3934-F66E-419D-AD1E-ABB5AB0E44ED}"/>
              </a:ext>
            </a:extLst>
          </p:cNvPr>
          <p:cNvSpPr/>
          <p:nvPr/>
        </p:nvSpPr>
        <p:spPr>
          <a:xfrm>
            <a:off x="3167936" y="2319231"/>
            <a:ext cx="115212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Анализ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7825A12-5852-466F-A5D5-AB0675B03F06}"/>
              </a:ext>
            </a:extLst>
          </p:cNvPr>
          <p:cNvSpPr/>
          <p:nvPr/>
        </p:nvSpPr>
        <p:spPr>
          <a:xfrm>
            <a:off x="8737600" y="2319231"/>
            <a:ext cx="1152128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Закрытие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4782F167-44D5-4EE6-950F-B2CF7F5CA0BB}"/>
              </a:ext>
            </a:extLst>
          </p:cNvPr>
          <p:cNvSpPr/>
          <p:nvPr/>
        </p:nvSpPr>
        <p:spPr>
          <a:xfrm>
            <a:off x="1775520" y="2319231"/>
            <a:ext cx="1152128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Старт</a:t>
            </a:r>
          </a:p>
        </p:txBody>
      </p:sp>
      <p:sp>
        <p:nvSpPr>
          <p:cNvPr id="97" name="Стрелка: пятиугольник 96">
            <a:extLst>
              <a:ext uri="{FF2B5EF4-FFF2-40B4-BE49-F238E27FC236}">
                <a16:creationId xmlns:a16="http://schemas.microsoft.com/office/drawing/2014/main" id="{F287C6FC-637E-4C52-B004-AD04BCFEFD04}"/>
              </a:ext>
            </a:extLst>
          </p:cNvPr>
          <p:cNvSpPr/>
          <p:nvPr/>
        </p:nvSpPr>
        <p:spPr>
          <a:xfrm>
            <a:off x="4533712" y="3140000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План</a:t>
            </a:r>
          </a:p>
        </p:txBody>
      </p:sp>
      <p:sp>
        <p:nvSpPr>
          <p:cNvPr id="98" name="Стрелка: пятиугольник 97">
            <a:extLst>
              <a:ext uri="{FF2B5EF4-FFF2-40B4-BE49-F238E27FC236}">
                <a16:creationId xmlns:a16="http://schemas.microsoft.com/office/drawing/2014/main" id="{9D87579F-1384-42F0-A9E8-68CB4B678FC6}"/>
              </a:ext>
            </a:extLst>
          </p:cNvPr>
          <p:cNvSpPr/>
          <p:nvPr/>
        </p:nvSpPr>
        <p:spPr>
          <a:xfrm>
            <a:off x="5926128" y="3140000"/>
            <a:ext cx="115212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Создание</a:t>
            </a:r>
          </a:p>
        </p:txBody>
      </p:sp>
      <p:sp>
        <p:nvSpPr>
          <p:cNvPr id="99" name="Стрелка: пятиугольник 98">
            <a:extLst>
              <a:ext uri="{FF2B5EF4-FFF2-40B4-BE49-F238E27FC236}">
                <a16:creationId xmlns:a16="http://schemas.microsoft.com/office/drawing/2014/main" id="{3ABC9605-49B7-4E44-9003-8B754BBC8490}"/>
              </a:ext>
            </a:extLst>
          </p:cNvPr>
          <p:cNvSpPr/>
          <p:nvPr/>
        </p:nvSpPr>
        <p:spPr>
          <a:xfrm>
            <a:off x="7318544" y="3140000"/>
            <a:ext cx="115212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Приемка</a:t>
            </a:r>
          </a:p>
        </p:txBody>
      </p:sp>
      <p:sp>
        <p:nvSpPr>
          <p:cNvPr id="100" name="Стрелка: пятиугольник 99">
            <a:extLst>
              <a:ext uri="{FF2B5EF4-FFF2-40B4-BE49-F238E27FC236}">
                <a16:creationId xmlns:a16="http://schemas.microsoft.com/office/drawing/2014/main" id="{4B787B2D-9D07-4284-B624-673E230D89D9}"/>
              </a:ext>
            </a:extLst>
          </p:cNvPr>
          <p:cNvSpPr/>
          <p:nvPr/>
        </p:nvSpPr>
        <p:spPr>
          <a:xfrm>
            <a:off x="3141296" y="3140000"/>
            <a:ext cx="1152128" cy="4846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Анализ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8D39CFA-3507-4908-86FA-4600AC993018}"/>
              </a:ext>
            </a:extLst>
          </p:cNvPr>
          <p:cNvSpPr/>
          <p:nvPr/>
        </p:nvSpPr>
        <p:spPr>
          <a:xfrm>
            <a:off x="8710960" y="3140000"/>
            <a:ext cx="1152128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Закрытие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9BB6736D-078E-40A0-8580-7B141EF31C02}"/>
              </a:ext>
            </a:extLst>
          </p:cNvPr>
          <p:cNvSpPr/>
          <p:nvPr/>
        </p:nvSpPr>
        <p:spPr>
          <a:xfrm>
            <a:off x="1748880" y="3140000"/>
            <a:ext cx="1152128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Старт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78F072-A4FC-4B30-8CCA-2940359A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4259637"/>
            <a:ext cx="2547730" cy="14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7DA4B5-EBA8-4FB8-9055-F498BDBE691B}"/>
              </a:ext>
            </a:extLst>
          </p:cNvPr>
          <p:cNvSpPr txBox="1"/>
          <p:nvPr/>
        </p:nvSpPr>
        <p:spPr>
          <a:xfrm>
            <a:off x="2309764" y="3872712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P3Express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61D8AC-202C-412E-ACE3-C55F7F30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476" y="4259637"/>
            <a:ext cx="2207431" cy="1656294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76C77F2-A43D-432F-A7E1-333ED81CD72E}"/>
              </a:ext>
            </a:extLst>
          </p:cNvPr>
          <p:cNvSpPr txBox="1"/>
          <p:nvPr/>
        </p:nvSpPr>
        <p:spPr>
          <a:xfrm>
            <a:off x="5561056" y="3847673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scrum fall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C20B6A-1183-48DA-AAA0-B6C87D70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163" y="5033723"/>
            <a:ext cx="3227129" cy="42163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34B0DC21-C886-451E-A806-54D4CAC3DCAE}"/>
              </a:ext>
            </a:extLst>
          </p:cNvPr>
          <p:cNvSpPr txBox="1"/>
          <p:nvPr/>
        </p:nvSpPr>
        <p:spPr>
          <a:xfrm>
            <a:off x="8431358" y="4156293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Параллельное применение</a:t>
            </a:r>
          </a:p>
        </p:txBody>
      </p:sp>
    </p:spTree>
    <p:extLst>
      <p:ext uri="{BB962C8B-B14F-4D97-AF65-F5344CB8AC3E}">
        <p14:creationId xmlns:p14="http://schemas.microsoft.com/office/powerpoint/2010/main" val="41564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6" grpId="1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92" grpId="0" animBg="1"/>
      <p:bldP spid="92" grpId="1" animBg="1"/>
      <p:bldP spid="93" grpId="0" animBg="1"/>
      <p:bldP spid="94" grpId="0" animBg="1"/>
      <p:bldP spid="95" grpId="0" animBg="1"/>
      <p:bldP spid="96" grpId="0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7" grpId="0"/>
      <p:bldP spid="109" grpId="0"/>
      <p:bldP spid="1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-images-1.medium.com/max/1200/1*jfJgrW5L6jpiKivCbr8fQA.jpeg">
            <a:extLst>
              <a:ext uri="{FF2B5EF4-FFF2-40B4-BE49-F238E27FC236}">
                <a16:creationId xmlns:a16="http://schemas.microsoft.com/office/drawing/2014/main" id="{D997FDCE-1788-4A63-A010-3DA2B6F839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1"/>
            <a:ext cx="9180512" cy="68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BC544-11C1-41E0-9DA0-DC87E9E8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120" y="188640"/>
            <a:ext cx="3491880" cy="274042"/>
          </a:xfrm>
        </p:spPr>
        <p:txBody>
          <a:bodyPr/>
          <a:lstStyle/>
          <a:p>
            <a:r>
              <a:rPr lang="en-US" sz="1050" dirty="0">
                <a:hlinkClick r:id="rId3"/>
              </a:rPr>
              <a:t>http://blog.deloitte.com.au/navigating-the-agile-landscape/</a:t>
            </a:r>
            <a:r>
              <a:rPr lang="en-US" sz="1050" dirty="0"/>
              <a:t> </a:t>
            </a:r>
            <a:endParaRPr lang="ru-RU" sz="180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5503A4D-0E7E-4DF5-8C07-613756F55F6A}"/>
              </a:ext>
            </a:extLst>
          </p:cNvPr>
          <p:cNvSpPr/>
          <p:nvPr/>
        </p:nvSpPr>
        <p:spPr>
          <a:xfrm>
            <a:off x="5717704" y="4149080"/>
            <a:ext cx="720080" cy="688134"/>
          </a:xfrm>
          <a:prstGeom prst="ellipse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5">
            <a:extLst>
              <a:ext uri="{FF2B5EF4-FFF2-40B4-BE49-F238E27FC236}">
                <a16:creationId xmlns:a16="http://schemas.microsoft.com/office/drawing/2014/main" id="{8A57C229-9FB0-4FB6-A2BD-A37AF1F6594A}"/>
              </a:ext>
            </a:extLst>
          </p:cNvPr>
          <p:cNvSpPr/>
          <p:nvPr/>
        </p:nvSpPr>
        <p:spPr>
          <a:xfrm>
            <a:off x="3827748" y="3140969"/>
            <a:ext cx="2160240" cy="835965"/>
          </a:xfrm>
          <a:prstGeom prst="wedgeRoundRectCallout">
            <a:avLst>
              <a:gd name="adj1" fmla="val 55161"/>
              <a:gd name="adj2" fmla="val 11011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Scrum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3C7FC4-0C8F-43F8-A8B8-BD5B90907924}"/>
              </a:ext>
            </a:extLst>
          </p:cNvPr>
          <p:cNvSpPr/>
          <p:nvPr/>
        </p:nvSpPr>
        <p:spPr>
          <a:xfrm>
            <a:off x="6600056" y="2230217"/>
            <a:ext cx="2664296" cy="1008112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ая прямоугольная выноска 5">
            <a:extLst>
              <a:ext uri="{FF2B5EF4-FFF2-40B4-BE49-F238E27FC236}">
                <a16:creationId xmlns:a16="http://schemas.microsoft.com/office/drawing/2014/main" id="{A5EDE424-1E9C-4AE4-8257-542FFA726DE3}"/>
              </a:ext>
            </a:extLst>
          </p:cNvPr>
          <p:cNvSpPr/>
          <p:nvPr/>
        </p:nvSpPr>
        <p:spPr>
          <a:xfrm>
            <a:off x="7968208" y="3446996"/>
            <a:ext cx="2160240" cy="835965"/>
          </a:xfrm>
          <a:prstGeom prst="wedgeRoundRectCallout">
            <a:avLst>
              <a:gd name="adj1" fmla="val -44290"/>
              <a:gd name="adj2" fmla="val -11714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Kanban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CFA40-EB6E-4E9A-906B-DE849878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</a:t>
            </a:r>
            <a:r>
              <a:rPr lang="ru-RU" dirty="0"/>
              <a:t> – это образ мышления</a:t>
            </a:r>
            <a:br>
              <a:rPr lang="ru-RU" dirty="0"/>
            </a:br>
            <a:r>
              <a:rPr lang="en-US" sz="2000" dirty="0">
                <a:hlinkClick r:id="rId2"/>
              </a:rPr>
              <a:t>http://agilemanifesto.org/iso/ru/manifesto.html</a:t>
            </a:r>
            <a:br>
              <a:rPr lang="ru-RU" sz="2000" dirty="0"/>
            </a:br>
            <a:r>
              <a:rPr lang="en-US" sz="2000" dirty="0">
                <a:hlinkClick r:id="rId3"/>
              </a:rPr>
              <a:t>http://agilemanifesto.org/iso/ru/principles.html</a:t>
            </a:r>
            <a:br>
              <a:rPr lang="ru-RU" sz="2000" dirty="0"/>
            </a:b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B1E07F1-B024-4DB0-B790-492609518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2249479"/>
            <a:ext cx="8229600" cy="3227404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DFF717-B908-4B93-8FFC-5A1975983B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>
              <a:defRPr/>
            </a:pPr>
            <a:r>
              <a:rPr lang="ru-RU">
                <a:solidFill>
                  <a:prstClr val="black"/>
                </a:solidFill>
              </a:rPr>
              <a:t>ВШУП НИУ ВШЭ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2AE60D-6403-49B0-959B-9A336B3AE9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C11D3BC1-B8D8-456D-962A-9D61833DF057}" type="slidenum">
              <a:rPr lang="en-US" altLang="ru-RU" smtClean="0">
                <a:solidFill>
                  <a:prstClr val="black"/>
                </a:solidFill>
                <a:ea typeface="ＭＳ Ｐゴシック" charset="-128"/>
              </a:rPr>
              <a:pPr defTabSz="457200"/>
              <a:t>47</a:t>
            </a:fld>
            <a:endParaRPr lang="en-US" altLang="ru-RU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6579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dirty="0">
                <a:cs typeface="Arial" panose="020B0604020202020204" pitchFamily="34" charset="0"/>
              </a:rPr>
              <a:t>Agile-</a:t>
            </a:r>
            <a:r>
              <a:rPr lang="ru-RU" altLang="ru-RU" dirty="0">
                <a:cs typeface="Arial" panose="020B0604020202020204" pitchFamily="34" charset="0"/>
              </a:rPr>
              <a:t>манифест (2001 г.)</a:t>
            </a:r>
            <a:endParaRPr lang="en-US" altLang="ru-RU" dirty="0">
              <a:cs typeface="Arial" panose="020B0604020202020204" pitchFamily="34" charset="0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2400" dirty="0">
                <a:cs typeface="Arial" panose="020B0604020202020204" pitchFamily="34" charset="0"/>
              </a:rPr>
              <a:t>Мы постоянно открываем для себя более совершенные методы разработки </a:t>
            </a:r>
            <a:br>
              <a:rPr lang="ru-RU" altLang="ru-RU" sz="2400" dirty="0">
                <a:cs typeface="Arial" panose="020B0604020202020204" pitchFamily="34" charset="0"/>
              </a:rPr>
            </a:br>
            <a:r>
              <a:rPr lang="ru-RU" altLang="ru-RU" sz="2400" dirty="0">
                <a:cs typeface="Arial" panose="020B0604020202020204" pitchFamily="34" charset="0"/>
              </a:rPr>
              <a:t>программного обеспечения, занимаясь разработкой непосредственно и помогая </a:t>
            </a:r>
            <a:br>
              <a:rPr lang="ru-RU" altLang="ru-RU" sz="2400" dirty="0">
                <a:cs typeface="Arial" panose="020B0604020202020204" pitchFamily="34" charset="0"/>
              </a:rPr>
            </a:br>
            <a:r>
              <a:rPr lang="ru-RU" altLang="ru-RU" sz="2400" dirty="0">
                <a:cs typeface="Arial" panose="020B0604020202020204" pitchFamily="34" charset="0"/>
              </a:rPr>
              <a:t>в этом другим. Благодаря проделанной работе мы смогли осознать, что: </a:t>
            </a:r>
          </a:p>
          <a:p>
            <a:pPr marL="0" indent="0" algn="ctr">
              <a:lnSpc>
                <a:spcPct val="80000"/>
              </a:lnSpc>
              <a:buNone/>
            </a:pPr>
            <a:br>
              <a:rPr lang="ru-RU" altLang="ru-RU" sz="2400" dirty="0"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B050"/>
                </a:solidFill>
                <a:cs typeface="Arial" panose="020B0604020202020204" pitchFamily="34" charset="0"/>
              </a:rPr>
              <a:t>Люди и взаимодействие</a:t>
            </a:r>
            <a:r>
              <a:rPr lang="ru-RU" altLang="ru-RU" sz="2400" dirty="0">
                <a:cs typeface="Arial" panose="020B0604020202020204" pitchFamily="34" charset="0"/>
              </a:rPr>
              <a:t> важнее </a:t>
            </a:r>
            <a:r>
              <a:rPr lang="ru-RU" altLang="ru-RU" sz="2400" b="1" dirty="0">
                <a:solidFill>
                  <a:srgbClr val="7030A0"/>
                </a:solidFill>
                <a:cs typeface="Arial" panose="020B0604020202020204" pitchFamily="34" charset="0"/>
              </a:rPr>
              <a:t>процессов и инструментов</a:t>
            </a:r>
            <a:br>
              <a:rPr lang="ru-RU" altLang="ru-RU" sz="2400" dirty="0">
                <a:solidFill>
                  <a:srgbClr val="7030A0"/>
                </a:solidFill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B050"/>
                </a:solidFill>
                <a:cs typeface="Arial" panose="020B0604020202020204" pitchFamily="34" charset="0"/>
              </a:rPr>
              <a:t>Работающий продукт</a:t>
            </a:r>
            <a:r>
              <a:rPr lang="ru-RU" altLang="ru-RU" sz="2400" dirty="0">
                <a:cs typeface="Arial" panose="020B0604020202020204" pitchFamily="34" charset="0"/>
              </a:rPr>
              <a:t> важнее </a:t>
            </a:r>
            <a:r>
              <a:rPr lang="ru-RU" altLang="ru-RU" sz="2400" b="1" dirty="0">
                <a:solidFill>
                  <a:srgbClr val="7030A0"/>
                </a:solidFill>
                <a:cs typeface="Arial" panose="020B0604020202020204" pitchFamily="34" charset="0"/>
              </a:rPr>
              <a:t>исчерпывающей документации</a:t>
            </a:r>
            <a:br>
              <a:rPr lang="ru-RU" altLang="ru-RU" sz="2400" dirty="0">
                <a:solidFill>
                  <a:srgbClr val="7030A0"/>
                </a:solidFill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B050"/>
                </a:solidFill>
                <a:cs typeface="Arial" panose="020B0604020202020204" pitchFamily="34" charset="0"/>
              </a:rPr>
              <a:t>Сотрудничество с заказчиком</a:t>
            </a:r>
            <a:r>
              <a:rPr lang="ru-RU" altLang="ru-RU" sz="2400" dirty="0">
                <a:cs typeface="Arial" panose="020B0604020202020204" pitchFamily="34" charset="0"/>
              </a:rPr>
              <a:t> важнее </a:t>
            </a:r>
            <a:r>
              <a:rPr lang="ru-RU" altLang="ru-RU" sz="2400" b="1" dirty="0">
                <a:solidFill>
                  <a:srgbClr val="7030A0"/>
                </a:solidFill>
                <a:cs typeface="Arial" panose="020B0604020202020204" pitchFamily="34" charset="0"/>
              </a:rPr>
              <a:t>согласования условий контракта</a:t>
            </a:r>
            <a:br>
              <a:rPr lang="ru-RU" altLang="ru-RU" sz="2400" dirty="0">
                <a:solidFill>
                  <a:srgbClr val="7030A0"/>
                </a:solidFill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B050"/>
                </a:solidFill>
                <a:cs typeface="Arial" panose="020B0604020202020204" pitchFamily="34" charset="0"/>
              </a:rPr>
              <a:t>Готовность к изменениям</a:t>
            </a:r>
            <a:r>
              <a:rPr lang="ru-RU" altLang="ru-RU" sz="2400" dirty="0">
                <a:cs typeface="Arial" panose="020B0604020202020204" pitchFamily="34" charset="0"/>
              </a:rPr>
              <a:t> важнее </a:t>
            </a:r>
            <a:r>
              <a:rPr lang="ru-RU" altLang="ru-RU" sz="2400" b="1" dirty="0">
                <a:solidFill>
                  <a:srgbClr val="7030A0"/>
                </a:solidFill>
                <a:cs typeface="Arial" panose="020B0604020202020204" pitchFamily="34" charset="0"/>
              </a:rPr>
              <a:t>следования первоначальному плану</a:t>
            </a:r>
            <a:r>
              <a:rPr lang="ru-RU" altLang="ru-RU" sz="1800" dirty="0">
                <a:solidFill>
                  <a:srgbClr val="7030A0"/>
                </a:solidFill>
                <a:cs typeface="Arial" panose="020B0604020202020204" pitchFamily="34" charset="0"/>
              </a:rPr>
              <a:t> </a:t>
            </a:r>
            <a:br>
              <a:rPr lang="ru-RU" altLang="ru-RU" sz="1800" dirty="0">
                <a:solidFill>
                  <a:srgbClr val="7030A0"/>
                </a:solidFill>
                <a:cs typeface="Arial" panose="020B0604020202020204" pitchFamily="34" charset="0"/>
              </a:rPr>
            </a:br>
            <a:endParaRPr lang="ru-RU" altLang="ru-RU" sz="24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dirty="0">
                <a:cs typeface="Arial" panose="020B0604020202020204" pitchFamily="34" charset="0"/>
              </a:rPr>
              <a:t>То есть, не отрицая важности того, что справа, </a:t>
            </a:r>
            <a:br>
              <a:rPr lang="ru-RU" altLang="ru-RU" sz="2400" dirty="0">
                <a:cs typeface="Arial" panose="020B0604020202020204" pitchFamily="34" charset="0"/>
              </a:rPr>
            </a:br>
            <a:r>
              <a:rPr lang="ru-RU" altLang="ru-RU" sz="2400" dirty="0">
                <a:cs typeface="Arial" panose="020B0604020202020204" pitchFamily="34" charset="0"/>
              </a:rPr>
              <a:t>мы всё-таки больше ценим то, что слева.</a:t>
            </a:r>
          </a:p>
        </p:txBody>
      </p:sp>
      <p:sp>
        <p:nvSpPr>
          <p:cNvPr id="21508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1509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7833B44-397D-4408-9ECE-57A7A2097D2F}" type="slidenum">
              <a:rPr lang="en-US" altLang="ru-RU"/>
              <a:pPr/>
              <a:t>48</a:t>
            </a:fld>
            <a:endParaRPr lang="en-US" alt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F5C19-9990-41BD-A2AB-345332CA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</a:t>
            </a:r>
            <a:r>
              <a:rPr lang="en-US" dirty="0"/>
              <a:t>Agile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7E662-2262-4503-BB53-5AF090D4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sz="2800" dirty="0"/>
              <a:t>Наивысшим приоритетом для нас является удовлетворение потребностей заказчика, благодаря регулярной и ранней поставке ценного программного обеспечения.</a:t>
            </a:r>
          </a:p>
          <a:p>
            <a:r>
              <a:rPr lang="ru-RU" sz="2800" dirty="0"/>
              <a:t>Изменение требований приветствуется, даже на поздних стадиях разработки. </a:t>
            </a:r>
            <a:r>
              <a:rPr lang="en-US" sz="2800" dirty="0"/>
              <a:t> </a:t>
            </a:r>
            <a:r>
              <a:rPr lang="ru-RU" sz="2800" dirty="0" err="1"/>
              <a:t>Agile</a:t>
            </a:r>
            <a:r>
              <a:rPr lang="ru-RU" sz="2800" dirty="0"/>
              <a:t>-процессы позволяют использовать изменения для обеспечения заказчику</a:t>
            </a:r>
            <a:r>
              <a:rPr lang="en-US" sz="2800" dirty="0"/>
              <a:t> </a:t>
            </a:r>
            <a:r>
              <a:rPr lang="ru-RU" sz="2800" dirty="0"/>
              <a:t>конкурентного преимущества.</a:t>
            </a:r>
          </a:p>
          <a:p>
            <a:r>
              <a:rPr lang="ru-RU" sz="2800" dirty="0"/>
              <a:t>Работающий продукт следует выпускать как можно чаще, с периодичностью </a:t>
            </a:r>
            <a:r>
              <a:rPr lang="en-US" sz="2800" dirty="0"/>
              <a:t> </a:t>
            </a:r>
            <a:r>
              <a:rPr lang="ru-RU" sz="2800" dirty="0"/>
              <a:t>от пары недель до пары месяцев.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E0BC50-533D-49E1-93A7-2347758E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029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Тема 1. П</a:t>
            </a:r>
            <a:r>
              <a:rPr lang="ru-RU" altLang="ru-RU" sz="4400" dirty="0">
                <a:cs typeface="Arial" panose="020B0604020202020204" pitchFamily="34" charset="0"/>
              </a:rPr>
              <a:t>редпосылки</a:t>
            </a:r>
            <a:endParaRPr lang="en-US" alt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F5C19-9990-41BD-A2AB-345332CA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</a:t>
            </a:r>
            <a:r>
              <a:rPr lang="en-US" dirty="0"/>
              <a:t>Agile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7E662-2262-4503-BB53-5AF090D4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sz="2800" dirty="0"/>
              <a:t>На протяжении всего проекта разработчики и представители бизнеса должны ежедневно работать вместе.</a:t>
            </a:r>
          </a:p>
          <a:p>
            <a:r>
              <a:rPr lang="ru-RU" sz="2800" dirty="0"/>
              <a:t>Над проектом должны работать мотивированные профессионалы. Чтобы работа была сделана, создайте условия, обеспечьте поддержку и полностью доверьтесь им.</a:t>
            </a:r>
          </a:p>
          <a:p>
            <a:r>
              <a:rPr lang="ru-RU" sz="2800" dirty="0"/>
              <a:t>Непосредственное общение является наиболее практичным и эффективным способом обмена информацией как с самой командой, так и внутри команды.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E0BC50-533D-49E1-93A7-2347758E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3254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F5C19-9990-41BD-A2AB-345332CA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</a:t>
            </a:r>
            <a:r>
              <a:rPr lang="en-US" dirty="0"/>
              <a:t>Agile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7E662-2262-4503-BB53-5AF090D4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sz="2800" dirty="0"/>
              <a:t>Работающий продукт — основной показатель прогресса.</a:t>
            </a:r>
          </a:p>
          <a:p>
            <a:r>
              <a:rPr lang="ru-RU" sz="2800" dirty="0"/>
              <a:t>Инвесторы, разработчики и пользователи должны иметь возможность поддерживать постоянный ритм бесконечно. </a:t>
            </a:r>
            <a:r>
              <a:rPr lang="ru-RU" sz="2800" dirty="0" err="1"/>
              <a:t>Agile</a:t>
            </a:r>
            <a:r>
              <a:rPr lang="ru-RU" sz="2800" dirty="0"/>
              <a:t> помогает наладить такой устойчивый процесс разработки.</a:t>
            </a:r>
          </a:p>
          <a:p>
            <a:r>
              <a:rPr lang="ru-RU" sz="2800" dirty="0"/>
              <a:t>Постоянное внимание к техническому совершенству и качеству </a:t>
            </a:r>
            <a:br>
              <a:rPr lang="ru-RU" sz="2800" dirty="0"/>
            </a:br>
            <a:r>
              <a:rPr lang="ru-RU" sz="2800" dirty="0"/>
              <a:t>проектирования повышает гибкость проекта.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E0BC50-533D-49E1-93A7-2347758E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3940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F5C19-9990-41BD-A2AB-345332CA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</a:t>
            </a:r>
            <a:r>
              <a:rPr lang="en-US" dirty="0"/>
              <a:t>Agile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7E662-2262-4503-BB53-5AF090D4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sz="2800" dirty="0"/>
              <a:t>Простота — искусство минимизации лишней работы — крайне необходима.</a:t>
            </a:r>
          </a:p>
          <a:p>
            <a:r>
              <a:rPr lang="ru-RU" sz="2800" dirty="0"/>
              <a:t>Самые лучшие требования, архитектурные и технические решения рождаются у самоорганизующихся команд.</a:t>
            </a:r>
          </a:p>
          <a:p>
            <a:r>
              <a:rPr lang="ru-RU" sz="2800" dirty="0"/>
              <a:t>Команда должна систематически анализировать возможные способы улучшения эффективности и соответственно корректировать </a:t>
            </a:r>
            <a:br>
              <a:rPr lang="ru-RU" sz="2800" dirty="0"/>
            </a:br>
            <a:r>
              <a:rPr lang="ru-RU" sz="2800" dirty="0"/>
              <a:t>стиль своей работы.</a:t>
            </a:r>
          </a:p>
          <a:p>
            <a:endParaRPr lang="ru-RU" sz="2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E0BC50-533D-49E1-93A7-2347758E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7120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</a:t>
            </a:r>
            <a:r>
              <a:rPr lang="en-US" dirty="0"/>
              <a:t>Agile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Если мы говорим о процессах, документах, встречах, организационных моментах, то это </a:t>
            </a:r>
            <a:r>
              <a:rPr lang="ru-RU" sz="3200" b="1" u="sng" dirty="0"/>
              <a:t>НЕ</a:t>
            </a:r>
            <a:r>
              <a:rPr lang="ru-RU" sz="3200" dirty="0"/>
              <a:t> </a:t>
            </a:r>
            <a:r>
              <a:rPr lang="en-US" sz="3200" dirty="0"/>
              <a:t>Agile</a:t>
            </a:r>
          </a:p>
          <a:p>
            <a:r>
              <a:rPr lang="ru-RU" sz="3200" dirty="0"/>
              <a:t>Если мы говорим о людях, о фильтрах информации на вход и выход, об «информационном радиаторе», о «тихой гавани»,</a:t>
            </a:r>
            <a:r>
              <a:rPr lang="en-US" sz="3200" dirty="0"/>
              <a:t> </a:t>
            </a:r>
            <a:r>
              <a:rPr lang="ru-RU" sz="3200" dirty="0"/>
              <a:t>о заказчике, то это </a:t>
            </a:r>
            <a:r>
              <a:rPr lang="en-US" sz="3200" dirty="0"/>
              <a:t>Agile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252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976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4000">
                <a:cs typeface="Arial" panose="020B0604020202020204" pitchFamily="34" charset="0"/>
              </a:rPr>
              <a:t>Традиционный и гибкий подходы</a:t>
            </a:r>
            <a:endParaRPr lang="en-US" altLang="ru-RU" sz="4000"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04898"/>
              </p:ext>
            </p:extLst>
          </p:nvPr>
        </p:nvGraphicFramePr>
        <p:xfrm>
          <a:off x="563067" y="1371672"/>
          <a:ext cx="11065865" cy="41146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88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8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8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Традиционный подход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Гибкий подход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0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Метафора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Эстафета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Регби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Фазы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Выполняются последовательно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Перекрываются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0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Планирование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Детальное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Гибкое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5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Вовлечение заказчика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Частичное, преимущественно на этапе концептуализации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Полное, в течение всего проекта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Процессы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Стандартизованы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Постоянно пересматриваются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Роли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Четко определенные роли и ответственность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Гибкие роли, делегирование ответственности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0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Документация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Полная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По необходимости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Обеспечение качества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Контроль для исправления ошибок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Сбор метрик для улучшения процессов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741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9742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318CE56-3AC0-45AC-AD08-F9B808A18AA2}" type="slidenum">
              <a:rPr lang="en-US" altLang="ru-RU"/>
              <a:pPr/>
              <a:t>54</a:t>
            </a:fld>
            <a:endParaRPr lang="en-US" alt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Тема 3. Организационная гибкость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Организационная гибкость (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Organizational Agility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Организационная гибкость – способность организации выживать и развиваться в условиях постоянных и непредсказуемых изменений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200">
                <a:latin typeface="Arial" panose="020B0604020202020204" pitchFamily="34" charset="0"/>
                <a:cs typeface="Arial" panose="020B0604020202020204" pitchFamily="34" charset="0"/>
              </a:rPr>
              <a:t>Потребность в организационной гибкости</a:t>
            </a:r>
            <a:endParaRPr lang="en-US" altLang="ru-RU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Интенсификация глобальной конкуренции (организация конкурирует с большим числом продуктов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Сокращение сроков разработки и жизненного цикла продуктов (требуются иные структуры, ориентированные на потребителя, инновации, быстрое реагирование, высокое качество при более низких затратах)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Диверсификация спроса (означает не только больший выбор, но и то, что потребители ожидают получить именно то, что они хотят)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Новые технологии не являются главным двигателем создания конкурентного преимущества. Фокус на новых технологиях, понимании новых технологий и правильном использовании новых технологий.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Признаки гибкой организации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Постоянно производит измерения эффективности работы персонала, а также ценности продуктов и услуг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Реагирует на постоянные изменения в потребностях клиентов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Обучается новому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Готова реагировать на внезапные изменения и события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Использует передовые технологии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Использует новые возможности для улучшения прибыльности и производительности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Составляющие организационной гибкости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Продукты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Люди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Операции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Организационная структура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7A90CEF5-6B26-4514-806B-AC93E5BA2FAF}"/>
              </a:ext>
            </a:extLst>
          </p:cNvPr>
          <p:cNvCxnSpPr>
            <a:cxnSpLocks/>
          </p:cNvCxnSpPr>
          <p:nvPr/>
        </p:nvCxnSpPr>
        <p:spPr>
          <a:xfrm>
            <a:off x="10006870" y="3583048"/>
            <a:ext cx="1705754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409402" y="2346926"/>
            <a:ext cx="0" cy="1551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26" idx="0"/>
          </p:cNvCxnSpPr>
          <p:nvPr/>
        </p:nvCxnSpPr>
        <p:spPr>
          <a:xfrm flipH="1">
            <a:off x="6083963" y="4588457"/>
            <a:ext cx="2462" cy="2888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cxnSpLocks/>
          </p:cNvCxnSpPr>
          <p:nvPr/>
        </p:nvCxnSpPr>
        <p:spPr>
          <a:xfrm>
            <a:off x="2872898" y="3505421"/>
            <a:ext cx="0" cy="140930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720770" y="4258272"/>
            <a:ext cx="0" cy="1551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953018" y="4228420"/>
            <a:ext cx="0" cy="1551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827042" y="2716249"/>
            <a:ext cx="0" cy="18722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</p:cNvCxnSpPr>
          <p:nvPr/>
        </p:nvCxnSpPr>
        <p:spPr>
          <a:xfrm>
            <a:off x="6827045" y="2716249"/>
            <a:ext cx="31798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Исторические очерки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19754" y="6291674"/>
            <a:ext cx="4114800" cy="365125"/>
          </a:xfrm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063104" y="6291674"/>
            <a:ext cx="2057400" cy="365125"/>
          </a:xfrm>
          <a:prstGeom prst="rect">
            <a:avLst/>
          </a:prstGeom>
        </p:spPr>
        <p:txBody>
          <a:bodyPr/>
          <a:lstStyle/>
          <a:p>
            <a:fld id="{99DDD7AA-3110-49A0-B33B-4B8553D73883}" type="slidenum">
              <a:rPr lang="en-US" altLang="ru-RU" smtClean="0"/>
              <a:pPr/>
              <a:t>6</a:t>
            </a:fld>
            <a:endParaRPr lang="en-US" alt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1233804" y="4588457"/>
            <a:ext cx="877306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233804" y="4383285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1902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83463" y="4383285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1908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33122" y="4383285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1927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39048" y="4383285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1950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44975" y="4383536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1960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30740" y="2479962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1970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04" y="2895354"/>
            <a:ext cx="923870" cy="14042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68845" y="6098524"/>
            <a:ext cx="91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Генри Форд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0126" y="1339030"/>
            <a:ext cx="2066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Arial" panose="020B0604020202020204" pitchFamily="34" charset="0"/>
              </a:rPr>
              <a:t>Проблема производительности рабочих по сравнению со станками 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159" y="4888880"/>
            <a:ext cx="914400" cy="122124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44093" y="4914728"/>
            <a:ext cx="19453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</a:rPr>
              <a:t>Массовое производство вместо индивидуальной раб. силы, унификация 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229923" y="2224084"/>
            <a:ext cx="91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Уинслоу</a:t>
            </a:r>
            <a:r>
              <a:rPr lang="ru-RU" sz="1600" dirty="0"/>
              <a:t> Тейлор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l="7825" r="13008" b="-5438"/>
          <a:stretch/>
        </p:blipFill>
        <p:spPr>
          <a:xfrm>
            <a:off x="3533122" y="2895357"/>
            <a:ext cx="911080" cy="14404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65816" y="6085589"/>
            <a:ext cx="10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Эдвардс</a:t>
            </a:r>
          </a:p>
          <a:p>
            <a:pPr algn="ctr"/>
            <a:r>
              <a:rPr lang="ru-RU" sz="1600" dirty="0" err="1"/>
              <a:t>Деминг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708533" y="3776415"/>
            <a:ext cx="1375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</a:rPr>
              <a:t>Повышение производи-</a:t>
            </a:r>
            <a:r>
              <a:rPr lang="ru-RU" sz="1400" dirty="0" err="1">
                <a:latin typeface="Arial" panose="020B0604020202020204" pitchFamily="34" charset="0"/>
              </a:rPr>
              <a:t>ти</a:t>
            </a:r>
            <a:endParaRPr lang="ru-RU" sz="14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368" y="4877282"/>
            <a:ext cx="971190" cy="123284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615095" y="5124368"/>
            <a:ext cx="1817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</a:rPr>
              <a:t>Методы статистического контроля качества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930740" y="3583048"/>
            <a:ext cx="16302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</a:rPr>
              <a:t>ИТ и улучшение системы планирования </a:t>
            </a:r>
            <a:endParaRPr lang="ru-RU" sz="1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060" y="1067821"/>
            <a:ext cx="911080" cy="13612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849289" y="1072150"/>
            <a:ext cx="10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Тайити</a:t>
            </a:r>
            <a:endParaRPr lang="ru-RU" sz="1600" dirty="0"/>
          </a:p>
          <a:p>
            <a:r>
              <a:rPr lang="ru-RU" sz="1600" dirty="0"/>
              <a:t>Оно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444205" y="1328882"/>
            <a:ext cx="2457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Arial" panose="020B0604020202020204" pitchFamily="34" charset="0"/>
              </a:rPr>
              <a:t>Производство большого количества номенклатуры в смешанном потоке 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8242430" y="4383536"/>
            <a:ext cx="1014309" cy="4103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США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202961" y="2491969"/>
            <a:ext cx="1014309" cy="4103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Япония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4387" y="3336156"/>
            <a:ext cx="678157" cy="62548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56806" y="2250212"/>
            <a:ext cx="106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Альфред </a:t>
            </a:r>
            <a:r>
              <a:rPr lang="ru-RU" sz="1600" dirty="0" err="1"/>
              <a:t>Слоун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E67B87-6248-40B4-8E31-1254BF7F2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463" y="2396688"/>
            <a:ext cx="914400" cy="14042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05E24AF-C259-4A6B-9931-4CACD8CCC623}"/>
              </a:ext>
            </a:extLst>
          </p:cNvPr>
          <p:cNvSpPr txBox="1"/>
          <p:nvPr/>
        </p:nvSpPr>
        <p:spPr>
          <a:xfrm>
            <a:off x="2307146" y="1839710"/>
            <a:ext cx="106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Алексей</a:t>
            </a:r>
          </a:p>
          <a:p>
            <a:pPr algn="ctr"/>
            <a:r>
              <a:rPr lang="ru-RU" sz="1600" dirty="0" err="1"/>
              <a:t>Гастев</a:t>
            </a:r>
            <a:endParaRPr lang="ru-RU" sz="16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398E013-53DC-4AAB-BFDD-783CF566841C}"/>
              </a:ext>
            </a:extLst>
          </p:cNvPr>
          <p:cNvSpPr/>
          <p:nvPr/>
        </p:nvSpPr>
        <p:spPr>
          <a:xfrm>
            <a:off x="2219581" y="926601"/>
            <a:ext cx="1300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</a:rPr>
              <a:t>Вопросы организации рабочего процесса</a:t>
            </a:r>
            <a:endParaRPr lang="ru-RU" sz="1400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BE76325-53EC-4B5F-9A71-E1A140DC1EDC}"/>
              </a:ext>
            </a:extLst>
          </p:cNvPr>
          <p:cNvSpPr/>
          <p:nvPr/>
        </p:nvSpPr>
        <p:spPr>
          <a:xfrm>
            <a:off x="2383464" y="3882752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СССР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7B68406-164D-4422-A7B3-B3E5142E3DC8}"/>
              </a:ext>
            </a:extLst>
          </p:cNvPr>
          <p:cNvSpPr/>
          <p:nvPr/>
        </p:nvSpPr>
        <p:spPr>
          <a:xfrm>
            <a:off x="409744" y="4908543"/>
            <a:ext cx="19453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Arial" panose="020B0604020202020204" pitchFamily="34" charset="0"/>
              </a:rPr>
              <a:t>Ритмичность производства и повышение производительности труда</a:t>
            </a:r>
            <a:endParaRPr lang="ru-RU" sz="1400" dirty="0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2D2B9E94-61BC-4B03-899B-1A2A52FFC3C3}"/>
              </a:ext>
            </a:extLst>
          </p:cNvPr>
          <p:cNvCxnSpPr/>
          <p:nvPr/>
        </p:nvCxnSpPr>
        <p:spPr>
          <a:xfrm>
            <a:off x="10006870" y="2716249"/>
            <a:ext cx="0" cy="18722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DC89EE4-6EBB-4270-8F4F-E72B4DFE14AF}"/>
              </a:ext>
            </a:extLst>
          </p:cNvPr>
          <p:cNvSpPr/>
          <p:nvPr/>
        </p:nvSpPr>
        <p:spPr>
          <a:xfrm>
            <a:off x="9549670" y="3377876"/>
            <a:ext cx="914400" cy="4103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2000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C0277D7-3497-41A9-8ABC-C77159D60269}"/>
              </a:ext>
            </a:extLst>
          </p:cNvPr>
          <p:cNvSpPr/>
          <p:nvPr/>
        </p:nvSpPr>
        <p:spPr>
          <a:xfrm>
            <a:off x="10147386" y="2890306"/>
            <a:ext cx="1817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</a:rPr>
              <a:t>Создание ценности в продуктах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26061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Гибкость продуктов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Конфигурируемые продукты (возможность производить максимальное число конфигураций при минимальном числе различных  компонентов)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Приспосабливаемые продукты (возможность использовать альтернативные компоненты при возникновении проблем с производством или поставками)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Гибкость процессов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Разнообразие процессов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Устойчивость процессов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Инновации в процессах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Возможность адаптации процессов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7831E5F6-F87F-4D21-AC27-E537F078AAAE}"/>
              </a:ext>
            </a:extLst>
          </p:cNvPr>
          <p:cNvCxnSpPr/>
          <p:nvPr/>
        </p:nvCxnSpPr>
        <p:spPr>
          <a:xfrm flipV="1">
            <a:off x="6832820" y="1365616"/>
            <a:ext cx="0" cy="548449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3B239614-B6AC-49BB-A8D0-253FE3B4A54E}"/>
              </a:ext>
            </a:extLst>
          </p:cNvPr>
          <p:cNvCxnSpPr/>
          <p:nvPr/>
        </p:nvCxnSpPr>
        <p:spPr>
          <a:xfrm flipV="1">
            <a:off x="3494213" y="1393583"/>
            <a:ext cx="0" cy="548449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F7D51FB8-F58F-4A9B-B136-E0A31A83F72E}"/>
              </a:ext>
            </a:extLst>
          </p:cNvPr>
          <p:cNvCxnSpPr/>
          <p:nvPr/>
        </p:nvCxnSpPr>
        <p:spPr>
          <a:xfrm flipV="1">
            <a:off x="9108486" y="1373509"/>
            <a:ext cx="0" cy="548449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B8154-D1BF-49B4-965E-0CC05D92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ru-RU" dirty="0" err="1"/>
              <a:t>Бойда</a:t>
            </a:r>
            <a:r>
              <a:rPr lang="ru-RU" dirty="0"/>
              <a:t> (</a:t>
            </a:r>
            <a:r>
              <a:rPr lang="en-US" dirty="0"/>
              <a:t>OODA, </a:t>
            </a:r>
            <a:r>
              <a:rPr lang="ru-RU" dirty="0"/>
              <a:t>НОРД)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9B4838E-0AA2-4BFE-B867-934B926CB1C1}"/>
              </a:ext>
            </a:extLst>
          </p:cNvPr>
          <p:cNvSpPr/>
          <p:nvPr/>
        </p:nvSpPr>
        <p:spPr>
          <a:xfrm>
            <a:off x="3625670" y="2536148"/>
            <a:ext cx="3094793" cy="30947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49B111E-4C2E-4440-9EF3-167F614215AA}"/>
              </a:ext>
            </a:extLst>
          </p:cNvPr>
          <p:cNvCxnSpPr/>
          <p:nvPr/>
        </p:nvCxnSpPr>
        <p:spPr>
          <a:xfrm>
            <a:off x="4324945" y="4135829"/>
            <a:ext cx="192755" cy="5011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C0F0FB8-C91A-4B63-9A77-3EE15FFE743F}"/>
              </a:ext>
            </a:extLst>
          </p:cNvPr>
          <p:cNvCxnSpPr/>
          <p:nvPr/>
        </p:nvCxnSpPr>
        <p:spPr>
          <a:xfrm flipH="1">
            <a:off x="5866985" y="4107862"/>
            <a:ext cx="192755" cy="529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5BA979C-FDA1-4571-9192-D55619235E31}"/>
              </a:ext>
            </a:extLst>
          </p:cNvPr>
          <p:cNvCxnSpPr/>
          <p:nvPr/>
        </p:nvCxnSpPr>
        <p:spPr>
          <a:xfrm>
            <a:off x="5449440" y="3266908"/>
            <a:ext cx="610299" cy="473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FACD076-E29C-410D-A3D0-AD7186839E64}"/>
              </a:ext>
            </a:extLst>
          </p:cNvPr>
          <p:cNvCxnSpPr/>
          <p:nvPr/>
        </p:nvCxnSpPr>
        <p:spPr>
          <a:xfrm flipV="1">
            <a:off x="4324945" y="3078749"/>
            <a:ext cx="848122" cy="621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E01AB72-CE58-47D6-985D-7F5F1335E749}"/>
              </a:ext>
            </a:extLst>
          </p:cNvPr>
          <p:cNvCxnSpPr/>
          <p:nvPr/>
        </p:nvCxnSpPr>
        <p:spPr>
          <a:xfrm>
            <a:off x="4601416" y="4930739"/>
            <a:ext cx="11742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A4198AD-A9D8-41FF-9F02-D9CA5B06C7A1}"/>
              </a:ext>
            </a:extLst>
          </p:cNvPr>
          <p:cNvCxnSpPr/>
          <p:nvPr/>
        </p:nvCxnSpPr>
        <p:spPr>
          <a:xfrm>
            <a:off x="4200267" y="3740180"/>
            <a:ext cx="1575398" cy="1190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1E30558-C44D-4FF8-82F6-E34D41BFCDEC}"/>
              </a:ext>
            </a:extLst>
          </p:cNvPr>
          <p:cNvCxnSpPr/>
          <p:nvPr/>
        </p:nvCxnSpPr>
        <p:spPr>
          <a:xfrm>
            <a:off x="4200267" y="3740180"/>
            <a:ext cx="19765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4DF132-0512-49CF-A867-86D22A7E78E7}"/>
              </a:ext>
            </a:extLst>
          </p:cNvPr>
          <p:cNvCxnSpPr/>
          <p:nvPr/>
        </p:nvCxnSpPr>
        <p:spPr>
          <a:xfrm flipH="1">
            <a:off x="4601416" y="3740180"/>
            <a:ext cx="1575398" cy="1190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040F07E-715F-485A-B3E7-0CA566323083}"/>
              </a:ext>
            </a:extLst>
          </p:cNvPr>
          <p:cNvCxnSpPr/>
          <p:nvPr/>
        </p:nvCxnSpPr>
        <p:spPr>
          <a:xfrm>
            <a:off x="5173067" y="3104799"/>
            <a:ext cx="602598" cy="1825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C27D868-F27B-4E23-B402-3D121053BA3A}"/>
              </a:ext>
            </a:extLst>
          </p:cNvPr>
          <p:cNvCxnSpPr/>
          <p:nvPr/>
        </p:nvCxnSpPr>
        <p:spPr>
          <a:xfrm flipH="1">
            <a:off x="4609020" y="3078749"/>
            <a:ext cx="564047" cy="1851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D604AA05-E021-4DA6-9A38-28584D11C1A5}"/>
              </a:ext>
            </a:extLst>
          </p:cNvPr>
          <p:cNvSpPr/>
          <p:nvPr/>
        </p:nvSpPr>
        <p:spPr>
          <a:xfrm>
            <a:off x="4772768" y="2677601"/>
            <a:ext cx="802297" cy="802296"/>
          </a:xfrm>
          <a:custGeom>
            <a:avLst/>
            <a:gdLst>
              <a:gd name="connsiteX0" fmla="*/ 0 w 1498581"/>
              <a:gd name="connsiteY0" fmla="*/ 749291 h 1498581"/>
              <a:gd name="connsiteX1" fmla="*/ 749291 w 1498581"/>
              <a:gd name="connsiteY1" fmla="*/ 0 h 1498581"/>
              <a:gd name="connsiteX2" fmla="*/ 1498582 w 1498581"/>
              <a:gd name="connsiteY2" fmla="*/ 749291 h 1498581"/>
              <a:gd name="connsiteX3" fmla="*/ 749291 w 1498581"/>
              <a:gd name="connsiteY3" fmla="*/ 1498582 h 1498581"/>
              <a:gd name="connsiteX4" fmla="*/ 0 w 1498581"/>
              <a:gd name="connsiteY4" fmla="*/ 749291 h 14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581" h="1498581">
                <a:moveTo>
                  <a:pt x="0" y="749291"/>
                </a:moveTo>
                <a:cubicBezTo>
                  <a:pt x="0" y="335469"/>
                  <a:pt x="335469" y="0"/>
                  <a:pt x="749291" y="0"/>
                </a:cubicBezTo>
                <a:cubicBezTo>
                  <a:pt x="1163113" y="0"/>
                  <a:pt x="1498582" y="335469"/>
                  <a:pt x="1498582" y="749291"/>
                </a:cubicBezTo>
                <a:cubicBezTo>
                  <a:pt x="1498582" y="1163113"/>
                  <a:pt x="1163113" y="1498582"/>
                  <a:pt x="749291" y="1498582"/>
                </a:cubicBezTo>
                <a:cubicBezTo>
                  <a:pt x="335469" y="1498582"/>
                  <a:pt x="0" y="1163113"/>
                  <a:pt x="0" y="7492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242" tIns="237242" rIns="237242" bIns="23724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050" kern="1200" dirty="0"/>
              <a:t>Культура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866C443-9E7E-4330-92AC-52C53B24C7C2}"/>
              </a:ext>
            </a:extLst>
          </p:cNvPr>
          <p:cNvSpPr/>
          <p:nvPr/>
        </p:nvSpPr>
        <p:spPr>
          <a:xfrm>
            <a:off x="5746417" y="3384999"/>
            <a:ext cx="802297" cy="802296"/>
          </a:xfrm>
          <a:custGeom>
            <a:avLst/>
            <a:gdLst>
              <a:gd name="connsiteX0" fmla="*/ 0 w 1498581"/>
              <a:gd name="connsiteY0" fmla="*/ 749291 h 1498581"/>
              <a:gd name="connsiteX1" fmla="*/ 749291 w 1498581"/>
              <a:gd name="connsiteY1" fmla="*/ 0 h 1498581"/>
              <a:gd name="connsiteX2" fmla="*/ 1498582 w 1498581"/>
              <a:gd name="connsiteY2" fmla="*/ 749291 h 1498581"/>
              <a:gd name="connsiteX3" fmla="*/ 749291 w 1498581"/>
              <a:gd name="connsiteY3" fmla="*/ 1498582 h 1498581"/>
              <a:gd name="connsiteX4" fmla="*/ 0 w 1498581"/>
              <a:gd name="connsiteY4" fmla="*/ 749291 h 14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581" h="1498581">
                <a:moveTo>
                  <a:pt x="0" y="749291"/>
                </a:moveTo>
                <a:cubicBezTo>
                  <a:pt x="0" y="335469"/>
                  <a:pt x="335469" y="0"/>
                  <a:pt x="749291" y="0"/>
                </a:cubicBezTo>
                <a:cubicBezTo>
                  <a:pt x="1163113" y="0"/>
                  <a:pt x="1498582" y="335469"/>
                  <a:pt x="1498582" y="749291"/>
                </a:cubicBezTo>
                <a:cubicBezTo>
                  <a:pt x="1498582" y="1163113"/>
                  <a:pt x="1163113" y="1498582"/>
                  <a:pt x="749291" y="1498582"/>
                </a:cubicBezTo>
                <a:cubicBezTo>
                  <a:pt x="335469" y="1498582"/>
                  <a:pt x="0" y="1163113"/>
                  <a:pt x="0" y="7492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242" tIns="237242" rIns="237242" bIns="23724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050" kern="1200" dirty="0"/>
              <a:t>Наследие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640E5A7F-1846-4D0E-BF71-F56F9AA858E2}"/>
              </a:ext>
            </a:extLst>
          </p:cNvPr>
          <p:cNvSpPr/>
          <p:nvPr/>
        </p:nvSpPr>
        <p:spPr>
          <a:xfrm>
            <a:off x="5374517" y="4529592"/>
            <a:ext cx="802297" cy="802296"/>
          </a:xfrm>
          <a:custGeom>
            <a:avLst/>
            <a:gdLst>
              <a:gd name="connsiteX0" fmla="*/ 0 w 1498581"/>
              <a:gd name="connsiteY0" fmla="*/ 749291 h 1498581"/>
              <a:gd name="connsiteX1" fmla="*/ 749291 w 1498581"/>
              <a:gd name="connsiteY1" fmla="*/ 0 h 1498581"/>
              <a:gd name="connsiteX2" fmla="*/ 1498582 w 1498581"/>
              <a:gd name="connsiteY2" fmla="*/ 749291 h 1498581"/>
              <a:gd name="connsiteX3" fmla="*/ 749291 w 1498581"/>
              <a:gd name="connsiteY3" fmla="*/ 1498582 h 1498581"/>
              <a:gd name="connsiteX4" fmla="*/ 0 w 1498581"/>
              <a:gd name="connsiteY4" fmla="*/ 749291 h 14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581" h="1498581">
                <a:moveTo>
                  <a:pt x="0" y="749291"/>
                </a:moveTo>
                <a:cubicBezTo>
                  <a:pt x="0" y="335469"/>
                  <a:pt x="335469" y="0"/>
                  <a:pt x="749291" y="0"/>
                </a:cubicBezTo>
                <a:cubicBezTo>
                  <a:pt x="1163113" y="0"/>
                  <a:pt x="1498582" y="335469"/>
                  <a:pt x="1498582" y="749291"/>
                </a:cubicBezTo>
                <a:cubicBezTo>
                  <a:pt x="1498582" y="1163113"/>
                  <a:pt x="1163113" y="1498582"/>
                  <a:pt x="749291" y="1498582"/>
                </a:cubicBezTo>
                <a:cubicBezTo>
                  <a:pt x="335469" y="1498582"/>
                  <a:pt x="0" y="1163113"/>
                  <a:pt x="0" y="7492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242" tIns="237242" rIns="237242" bIns="23724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050" kern="1200" dirty="0"/>
              <a:t>Опыт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43B6ACED-8674-4F95-9413-93BDD6F6E0AC}"/>
              </a:ext>
            </a:extLst>
          </p:cNvPr>
          <p:cNvSpPr/>
          <p:nvPr/>
        </p:nvSpPr>
        <p:spPr>
          <a:xfrm>
            <a:off x="4171020" y="4529592"/>
            <a:ext cx="802297" cy="802296"/>
          </a:xfrm>
          <a:custGeom>
            <a:avLst/>
            <a:gdLst>
              <a:gd name="connsiteX0" fmla="*/ 0 w 1498581"/>
              <a:gd name="connsiteY0" fmla="*/ 749291 h 1498581"/>
              <a:gd name="connsiteX1" fmla="*/ 749291 w 1498581"/>
              <a:gd name="connsiteY1" fmla="*/ 0 h 1498581"/>
              <a:gd name="connsiteX2" fmla="*/ 1498582 w 1498581"/>
              <a:gd name="connsiteY2" fmla="*/ 749291 h 1498581"/>
              <a:gd name="connsiteX3" fmla="*/ 749291 w 1498581"/>
              <a:gd name="connsiteY3" fmla="*/ 1498582 h 1498581"/>
              <a:gd name="connsiteX4" fmla="*/ 0 w 1498581"/>
              <a:gd name="connsiteY4" fmla="*/ 749291 h 14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581" h="1498581">
                <a:moveTo>
                  <a:pt x="0" y="749291"/>
                </a:moveTo>
                <a:cubicBezTo>
                  <a:pt x="0" y="335469"/>
                  <a:pt x="335469" y="0"/>
                  <a:pt x="749291" y="0"/>
                </a:cubicBezTo>
                <a:cubicBezTo>
                  <a:pt x="1163113" y="0"/>
                  <a:pt x="1498582" y="335469"/>
                  <a:pt x="1498582" y="749291"/>
                </a:cubicBezTo>
                <a:cubicBezTo>
                  <a:pt x="1498582" y="1163113"/>
                  <a:pt x="1163113" y="1498582"/>
                  <a:pt x="749291" y="1498582"/>
                </a:cubicBezTo>
                <a:cubicBezTo>
                  <a:pt x="335469" y="1498582"/>
                  <a:pt x="0" y="1163113"/>
                  <a:pt x="0" y="7492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242" tIns="237242" rIns="237242" bIns="23724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050" kern="1200" dirty="0"/>
              <a:t>Новая информация</a:t>
            </a: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7D252CF6-77FC-40F6-96C8-5F8603324D57}"/>
              </a:ext>
            </a:extLst>
          </p:cNvPr>
          <p:cNvSpPr/>
          <p:nvPr/>
        </p:nvSpPr>
        <p:spPr>
          <a:xfrm>
            <a:off x="3799119" y="3384999"/>
            <a:ext cx="802297" cy="802296"/>
          </a:xfrm>
          <a:custGeom>
            <a:avLst/>
            <a:gdLst>
              <a:gd name="connsiteX0" fmla="*/ 0 w 1498581"/>
              <a:gd name="connsiteY0" fmla="*/ 749291 h 1498581"/>
              <a:gd name="connsiteX1" fmla="*/ 749291 w 1498581"/>
              <a:gd name="connsiteY1" fmla="*/ 0 h 1498581"/>
              <a:gd name="connsiteX2" fmla="*/ 1498582 w 1498581"/>
              <a:gd name="connsiteY2" fmla="*/ 749291 h 1498581"/>
              <a:gd name="connsiteX3" fmla="*/ 749291 w 1498581"/>
              <a:gd name="connsiteY3" fmla="*/ 1498582 h 1498581"/>
              <a:gd name="connsiteX4" fmla="*/ 0 w 1498581"/>
              <a:gd name="connsiteY4" fmla="*/ 749291 h 14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581" h="1498581">
                <a:moveTo>
                  <a:pt x="0" y="749291"/>
                </a:moveTo>
                <a:cubicBezTo>
                  <a:pt x="0" y="335469"/>
                  <a:pt x="335469" y="0"/>
                  <a:pt x="749291" y="0"/>
                </a:cubicBezTo>
                <a:cubicBezTo>
                  <a:pt x="1163113" y="0"/>
                  <a:pt x="1498582" y="335469"/>
                  <a:pt x="1498582" y="749291"/>
                </a:cubicBezTo>
                <a:cubicBezTo>
                  <a:pt x="1498582" y="1163113"/>
                  <a:pt x="1163113" y="1498582"/>
                  <a:pt x="749291" y="1498582"/>
                </a:cubicBezTo>
                <a:cubicBezTo>
                  <a:pt x="335469" y="1498582"/>
                  <a:pt x="0" y="1163113"/>
                  <a:pt x="0" y="7492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242" tIns="237242" rIns="237242" bIns="23724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050" kern="1200" dirty="0"/>
              <a:t>Анализ и синтез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D333D55-6604-466D-AB5D-45743D183127}"/>
              </a:ext>
            </a:extLst>
          </p:cNvPr>
          <p:cNvSpPr/>
          <p:nvPr/>
        </p:nvSpPr>
        <p:spPr>
          <a:xfrm>
            <a:off x="1516914" y="3529271"/>
            <a:ext cx="1845843" cy="11085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Наблюдения</a:t>
            </a:r>
          </a:p>
        </p:txBody>
      </p:sp>
      <p:sp>
        <p:nvSpPr>
          <p:cNvPr id="39" name="Ромб 38">
            <a:extLst>
              <a:ext uri="{FF2B5EF4-FFF2-40B4-BE49-F238E27FC236}">
                <a16:creationId xmlns:a16="http://schemas.microsoft.com/office/drawing/2014/main" id="{A6B5454C-1F5A-477F-B2BD-3C74FAD7CA99}"/>
              </a:ext>
            </a:extLst>
          </p:cNvPr>
          <p:cNvSpPr/>
          <p:nvPr/>
        </p:nvSpPr>
        <p:spPr>
          <a:xfrm>
            <a:off x="6927708" y="3362417"/>
            <a:ext cx="2069321" cy="144225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Принятие решений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6135A60-39BE-4DE1-8255-0AD6EE14094D}"/>
              </a:ext>
            </a:extLst>
          </p:cNvPr>
          <p:cNvSpPr/>
          <p:nvPr/>
        </p:nvSpPr>
        <p:spPr>
          <a:xfrm>
            <a:off x="9292933" y="3715862"/>
            <a:ext cx="1818494" cy="7353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Действия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2562F002-903E-4283-AC99-2495D9CE55C8}"/>
              </a:ext>
            </a:extLst>
          </p:cNvPr>
          <p:cNvCxnSpPr>
            <a:stCxn id="38" idx="6"/>
            <a:endCxn id="37" idx="2"/>
          </p:cNvCxnSpPr>
          <p:nvPr/>
        </p:nvCxnSpPr>
        <p:spPr>
          <a:xfrm>
            <a:off x="3362757" y="4083545"/>
            <a:ext cx="2629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7306B5C9-DCE5-4207-B225-17AA44E33B00}"/>
              </a:ext>
            </a:extLst>
          </p:cNvPr>
          <p:cNvCxnSpPr>
            <a:stCxn id="37" idx="6"/>
            <a:endCxn id="39" idx="1"/>
          </p:cNvCxnSpPr>
          <p:nvPr/>
        </p:nvCxnSpPr>
        <p:spPr>
          <a:xfrm flipV="1">
            <a:off x="6720462" y="4083544"/>
            <a:ext cx="20724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3F2207EB-B24E-4A27-A394-5C759D698801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>
            <a:off x="8997029" y="4083544"/>
            <a:ext cx="2959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ADBF8DA7-C8F6-43F8-9390-162FEE18DD31}"/>
              </a:ext>
            </a:extLst>
          </p:cNvPr>
          <p:cNvCxnSpPr>
            <a:cxnSpLocks/>
            <a:stCxn id="39" idx="2"/>
            <a:endCxn id="38" idx="5"/>
          </p:cNvCxnSpPr>
          <p:nvPr/>
        </p:nvCxnSpPr>
        <p:spPr>
          <a:xfrm rot="5400000" flipH="1">
            <a:off x="5362806" y="2205108"/>
            <a:ext cx="329196" cy="4869930"/>
          </a:xfrm>
          <a:prstGeom prst="bentConnector3">
            <a:avLst>
              <a:gd name="adj1" fmla="val -30520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DDA5BA2E-AE2B-4D67-96C4-167D48D3695B}"/>
              </a:ext>
            </a:extLst>
          </p:cNvPr>
          <p:cNvCxnSpPr>
            <a:cxnSpLocks/>
            <a:endCxn id="38" idx="4"/>
          </p:cNvCxnSpPr>
          <p:nvPr/>
        </p:nvCxnSpPr>
        <p:spPr>
          <a:xfrm rot="10800000" flipV="1">
            <a:off x="2439835" y="4461309"/>
            <a:ext cx="7292045" cy="176508"/>
          </a:xfrm>
          <a:prstGeom prst="bentConnector4">
            <a:avLst>
              <a:gd name="adj1" fmla="val -393"/>
              <a:gd name="adj2" fmla="val 88682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: уступ 63">
            <a:extLst>
              <a:ext uri="{FF2B5EF4-FFF2-40B4-BE49-F238E27FC236}">
                <a16:creationId xmlns:a16="http://schemas.microsoft.com/office/drawing/2014/main" id="{57EAED90-F33F-4372-8ABE-7DF4B8021087}"/>
              </a:ext>
            </a:extLst>
          </p:cNvPr>
          <p:cNvCxnSpPr>
            <a:endCxn id="38" idx="3"/>
          </p:cNvCxnSpPr>
          <p:nvPr/>
        </p:nvCxnSpPr>
        <p:spPr>
          <a:xfrm rot="10800000" flipV="1">
            <a:off x="1787232" y="4451225"/>
            <a:ext cx="8947956" cy="24249"/>
          </a:xfrm>
          <a:prstGeom prst="bentConnector4">
            <a:avLst>
              <a:gd name="adj1" fmla="val 156"/>
              <a:gd name="adj2" fmla="val 753984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CFD7385-F107-4C56-BDC4-02956848C6E6}"/>
              </a:ext>
            </a:extLst>
          </p:cNvPr>
          <p:cNvSpPr txBox="1"/>
          <p:nvPr/>
        </p:nvSpPr>
        <p:spPr>
          <a:xfrm>
            <a:off x="4457519" y="5630941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Обратная связь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41219C9-2686-4E2E-82D7-B18CC2F11E13}"/>
              </a:ext>
            </a:extLst>
          </p:cNvPr>
          <p:cNvSpPr txBox="1"/>
          <p:nvPr/>
        </p:nvSpPr>
        <p:spPr>
          <a:xfrm>
            <a:off x="5775665" y="5852356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Обратная связь</a:t>
            </a:r>
          </a:p>
        </p:txBody>
      </p:sp>
      <p:cxnSp>
        <p:nvCxnSpPr>
          <p:cNvPr id="72" name="Соединитель: уступ 71">
            <a:extLst>
              <a:ext uri="{FF2B5EF4-FFF2-40B4-BE49-F238E27FC236}">
                <a16:creationId xmlns:a16="http://schemas.microsoft.com/office/drawing/2014/main" id="{13C4B1A4-8FFE-4072-899B-779F80315D2D}"/>
              </a:ext>
            </a:extLst>
          </p:cNvPr>
          <p:cNvCxnSpPr>
            <a:stCxn id="37" idx="7"/>
            <a:endCxn id="40" idx="0"/>
          </p:cNvCxnSpPr>
          <p:nvPr/>
        </p:nvCxnSpPr>
        <p:spPr>
          <a:xfrm rot="16200000" flipH="1">
            <a:off x="7871464" y="1385146"/>
            <a:ext cx="726492" cy="3934940"/>
          </a:xfrm>
          <a:prstGeom prst="bentConnector3">
            <a:avLst>
              <a:gd name="adj1" fmla="val -8978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97154C31-665C-4431-8E02-1570B528BC69}"/>
              </a:ext>
            </a:extLst>
          </p:cNvPr>
          <p:cNvCxnSpPr>
            <a:stCxn id="37" idx="1"/>
            <a:endCxn id="38" idx="7"/>
          </p:cNvCxnSpPr>
          <p:nvPr/>
        </p:nvCxnSpPr>
        <p:spPr>
          <a:xfrm rot="16200000" flipH="1" flipV="1">
            <a:off x="3234544" y="2847266"/>
            <a:ext cx="702244" cy="986453"/>
          </a:xfrm>
          <a:prstGeom prst="bentConnector3">
            <a:avLst>
              <a:gd name="adj1" fmla="val -9288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8216B23-B575-4708-B630-26B69FE06C3A}"/>
              </a:ext>
            </a:extLst>
          </p:cNvPr>
          <p:cNvSpPr txBox="1"/>
          <p:nvPr/>
        </p:nvSpPr>
        <p:spPr>
          <a:xfrm>
            <a:off x="7059577" y="2143264"/>
            <a:ext cx="231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Неявное воздействие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6E09B-1E09-4B92-B151-46B05E751304}"/>
              </a:ext>
            </a:extLst>
          </p:cNvPr>
          <p:cNvSpPr txBox="1"/>
          <p:nvPr/>
        </p:nvSpPr>
        <p:spPr>
          <a:xfrm>
            <a:off x="2876594" y="2086554"/>
            <a:ext cx="141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Неявное </a:t>
            </a:r>
          </a:p>
          <a:p>
            <a:pPr algn="ctr"/>
            <a:r>
              <a:rPr lang="ru-RU" sz="1800" dirty="0"/>
              <a:t>воздействие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538FEA0-6B04-4403-95CD-4F15FFAD935E}"/>
              </a:ext>
            </a:extLst>
          </p:cNvPr>
          <p:cNvSpPr txBox="1"/>
          <p:nvPr/>
        </p:nvSpPr>
        <p:spPr>
          <a:xfrm>
            <a:off x="7298949" y="6073771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Воздействие на окружающий мир</a:t>
            </a:r>
          </a:p>
        </p:txBody>
      </p: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85A4C9CB-FC73-40FF-874A-4C676F33A3E7}"/>
              </a:ext>
            </a:extLst>
          </p:cNvPr>
          <p:cNvCxnSpPr>
            <a:cxnSpLocks/>
            <a:stCxn id="82" idx="2"/>
            <a:endCxn id="38" idx="0"/>
          </p:cNvCxnSpPr>
          <p:nvPr/>
        </p:nvCxnSpPr>
        <p:spPr>
          <a:xfrm flipH="1">
            <a:off x="2439835" y="2138489"/>
            <a:ext cx="248298" cy="1390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4FF66F1B-91BE-4ADF-B404-2499443B29F2}"/>
              </a:ext>
            </a:extLst>
          </p:cNvPr>
          <p:cNvCxnSpPr>
            <a:cxnSpLocks/>
            <a:stCxn id="85" idx="2"/>
            <a:endCxn id="38" idx="1"/>
          </p:cNvCxnSpPr>
          <p:nvPr/>
        </p:nvCxnSpPr>
        <p:spPr>
          <a:xfrm>
            <a:off x="1676461" y="3128413"/>
            <a:ext cx="110770" cy="563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FC0E666-9927-4855-8C6E-9A17799B9981}"/>
              </a:ext>
            </a:extLst>
          </p:cNvPr>
          <p:cNvSpPr txBox="1"/>
          <p:nvPr/>
        </p:nvSpPr>
        <p:spPr>
          <a:xfrm>
            <a:off x="1373734" y="1769157"/>
            <a:ext cx="262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Внешние обстоятельства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9687BCE-CCB0-4635-A994-0693DD395631}"/>
              </a:ext>
            </a:extLst>
          </p:cNvPr>
          <p:cNvSpPr txBox="1"/>
          <p:nvPr/>
        </p:nvSpPr>
        <p:spPr>
          <a:xfrm>
            <a:off x="763775" y="2482082"/>
            <a:ext cx="182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/>
              <a:t>Дополнительная</a:t>
            </a:r>
          </a:p>
          <a:p>
            <a:pPr algn="ctr"/>
            <a:r>
              <a:rPr lang="ru-RU" sz="1800" dirty="0"/>
              <a:t>информация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283DE8CB-8551-4F61-B7F2-5F69C5DE7911}"/>
              </a:ext>
            </a:extLst>
          </p:cNvPr>
          <p:cNvSpPr/>
          <p:nvPr/>
        </p:nvSpPr>
        <p:spPr>
          <a:xfrm>
            <a:off x="1018841" y="915966"/>
            <a:ext cx="1863700" cy="73013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Observe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(наблюдение)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4902229-A3AF-4F35-9DFE-530497F8BB61}"/>
              </a:ext>
            </a:extLst>
          </p:cNvPr>
          <p:cNvSpPr/>
          <p:nvPr/>
        </p:nvSpPr>
        <p:spPr>
          <a:xfrm>
            <a:off x="4321704" y="915966"/>
            <a:ext cx="1863700" cy="73013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Orient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(ориентация)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E2622A43-1555-4AD0-B479-EE08C09080E4}"/>
              </a:ext>
            </a:extLst>
          </p:cNvPr>
          <p:cNvSpPr/>
          <p:nvPr/>
        </p:nvSpPr>
        <p:spPr>
          <a:xfrm>
            <a:off x="7047088" y="915966"/>
            <a:ext cx="1863700" cy="7301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Decide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(решение)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B737C162-BA6F-4EFB-B2DE-2C7B83628246}"/>
              </a:ext>
            </a:extLst>
          </p:cNvPr>
          <p:cNvSpPr/>
          <p:nvPr/>
        </p:nvSpPr>
        <p:spPr>
          <a:xfrm>
            <a:off x="9520452" y="915966"/>
            <a:ext cx="1863700" cy="73013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(действие)</a:t>
            </a:r>
          </a:p>
        </p:txBody>
      </p:sp>
    </p:spTree>
    <p:extLst>
      <p:ext uri="{BB962C8B-B14F-4D97-AF65-F5344CB8AC3E}">
        <p14:creationId xmlns:p14="http://schemas.microsoft.com/office/powerpoint/2010/main" val="233279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 animBg="1"/>
      <p:bldP spid="8" grpId="0" animBg="1"/>
      <p:bldP spid="10" grpId="0" animBg="1"/>
      <p:bldP spid="12" grpId="0" animBg="1"/>
      <p:bldP spid="14" grpId="0" animBg="1"/>
      <p:bldP spid="38" grpId="0" animBg="1"/>
      <p:bldP spid="39" grpId="0" animBg="1"/>
      <p:bldP spid="40" grpId="0" animBg="1"/>
      <p:bldP spid="67" grpId="0"/>
      <p:bldP spid="68" grpId="0"/>
      <p:bldP spid="75" grpId="0"/>
      <p:bldP spid="76" grpId="0"/>
      <p:bldP spid="77" grpId="0"/>
      <p:bldP spid="82" grpId="0"/>
      <p:bldP spid="85" grpId="0"/>
      <p:bldP spid="96" grpId="0" animBg="1"/>
      <p:bldP spid="97" grpId="0" animBg="1"/>
      <p:bldP spid="98" grpId="0" animBg="1"/>
      <p:bldP spid="9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CF6D5-DBA8-4A0C-90AC-4030D3450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Деминга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2BAD7D6-02C5-4905-A053-46D71B3C5E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391135"/>
              </p:ext>
            </p:extLst>
          </p:nvPr>
        </p:nvGraphicFramePr>
        <p:xfrm>
          <a:off x="547688" y="1352550"/>
          <a:ext cx="11099800" cy="49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44040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63753" y="4856166"/>
            <a:ext cx="8353425" cy="1800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2063753" y="1989138"/>
            <a:ext cx="8353425" cy="2419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cs typeface="Arial" panose="020B0604020202020204" pitchFamily="34" charset="0"/>
              </a:rPr>
              <a:t>Жизненный цикл разработки систем (</a:t>
            </a:r>
            <a:r>
              <a:rPr lang="en-US" altLang="ru-RU" dirty="0">
                <a:cs typeface="Arial" panose="020B0604020202020204" pitchFamily="34" charset="0"/>
              </a:rPr>
              <a:t>SDLC</a:t>
            </a:r>
            <a:r>
              <a:rPr lang="ru-RU" altLang="ru-RU" dirty="0">
                <a:cs typeface="Arial" panose="020B0604020202020204" pitchFamily="34" charset="0"/>
              </a:rPr>
              <a:t>)</a:t>
            </a:r>
            <a:endParaRPr lang="en-US" altLang="ru-RU" dirty="0">
              <a:cs typeface="Arial" panose="020B0604020202020204" pitchFamily="34" charset="0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2152650" y="1993903"/>
            <a:ext cx="2141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Проект разработки</a:t>
            </a:r>
            <a:endParaRPr lang="en-US" altLang="ru-RU"/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2178050" y="4856166"/>
            <a:ext cx="2141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Операционная деятельность</a:t>
            </a:r>
            <a:endParaRPr lang="en-US" alt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993343"/>
              </p:ext>
            </p:extLst>
          </p:nvPr>
        </p:nvGraphicFramePr>
        <p:xfrm>
          <a:off x="2351584" y="2057310"/>
          <a:ext cx="8316416" cy="459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4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24585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E5BDA38-F186-4567-B448-CAF633C5B0E5}" type="slidenum">
              <a:rPr lang="en-US" altLang="ru-RU"/>
              <a:pPr/>
              <a:t>64</a:t>
            </a:fld>
            <a:endParaRPr lang="en-US" alt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Операционная чувствительность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Чувствительность технической поддержки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Чувствительность производства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Чувствительность закупок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Чувствительность продвижения новых продуктов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Гибкость человеческих ресурсов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Персонал с широким спектром навыков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Готовность к изменениям в зонах ответственности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Эффективное использование навыков людей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Гибкость организационной структуры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Стратегическая гибкость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Эффективность коммуникаций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Гибкость человеческих ресурсов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Возможность адаптации структуры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организации</a:t>
            </a:r>
            <a:br>
              <a:rPr lang="ru-RU" dirty="0"/>
            </a:br>
            <a:r>
              <a:rPr lang="ru-RU" sz="1800" dirty="0"/>
              <a:t>Г. </a:t>
            </a:r>
            <a:r>
              <a:rPr lang="ru-RU" sz="1800" dirty="0" err="1"/>
              <a:t>Минцберг</a:t>
            </a:r>
            <a:r>
              <a:rPr lang="ru-RU" sz="1800" dirty="0"/>
              <a:t>, «Структура в кулаке»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4437" y="2300291"/>
            <a:ext cx="3163126" cy="31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69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627" y="548680"/>
            <a:ext cx="6976007" cy="994172"/>
          </a:xfrm>
        </p:spPr>
        <p:txBody>
          <a:bodyPr/>
          <a:lstStyle/>
          <a:p>
            <a:r>
              <a:rPr lang="ru-RU" sz="3600" dirty="0"/>
              <a:t>Основные типы организационных структур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712" y="2041570"/>
            <a:ext cx="3163126" cy="318968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464313" y="2346713"/>
            <a:ext cx="1778422" cy="47202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Простая</a:t>
            </a:r>
          </a:p>
        </p:txBody>
      </p:sp>
      <p:sp>
        <p:nvSpPr>
          <p:cNvPr id="7" name="Овал 6"/>
          <p:cNvSpPr/>
          <p:nvPr/>
        </p:nvSpPr>
        <p:spPr>
          <a:xfrm>
            <a:off x="8464314" y="2873558"/>
            <a:ext cx="1778422" cy="47202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Механистическая</a:t>
            </a:r>
          </a:p>
        </p:txBody>
      </p:sp>
      <p:sp>
        <p:nvSpPr>
          <p:cNvPr id="8" name="Овал 7"/>
          <p:cNvSpPr/>
          <p:nvPr/>
        </p:nvSpPr>
        <p:spPr>
          <a:xfrm>
            <a:off x="8464314" y="3400402"/>
            <a:ext cx="1778422" cy="47202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Профессиональная</a:t>
            </a:r>
          </a:p>
        </p:txBody>
      </p:sp>
      <p:sp>
        <p:nvSpPr>
          <p:cNvPr id="9" name="Овал 8"/>
          <p:cNvSpPr/>
          <p:nvPr/>
        </p:nvSpPr>
        <p:spPr>
          <a:xfrm>
            <a:off x="8464314" y="3927246"/>
            <a:ext cx="1778422" cy="47202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err="1"/>
              <a:t>Адхократия</a:t>
            </a:r>
            <a:endParaRPr lang="ru-RU" sz="1000" dirty="0"/>
          </a:p>
        </p:txBody>
      </p:sp>
      <p:sp>
        <p:nvSpPr>
          <p:cNvPr id="10" name="Овал 9"/>
          <p:cNvSpPr/>
          <p:nvPr/>
        </p:nvSpPr>
        <p:spPr>
          <a:xfrm>
            <a:off x="8464314" y="4980935"/>
            <a:ext cx="1778422" cy="4720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Миссионерская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8464314" y="4454090"/>
            <a:ext cx="1778422" cy="4720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Дивизионная</a:t>
            </a:r>
          </a:p>
        </p:txBody>
      </p:sp>
    </p:spTree>
    <p:extLst>
      <p:ext uri="{BB962C8B-B14F-4D97-AF65-F5344CB8AC3E}">
        <p14:creationId xmlns:p14="http://schemas.microsoft.com/office/powerpoint/2010/main" val="15378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-0.35807 0.0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48984 0.14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22891 0.04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5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31328 -0.02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30677 -0.03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35859 -0.50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0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0E94B-6826-4630-8029-CD5A78D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Другими словами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CBF8EC-EBB4-431A-8C18-1FB08C96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 осознания проблем в управленческих процессов, через стандартизацию, оптимизацию, проектный подход, статистическое управление и т.д., мы подходим к управлению продуктами и созданию в них ценности</a:t>
            </a:r>
          </a:p>
          <a:p>
            <a:r>
              <a:rPr lang="ru-RU" dirty="0"/>
              <a:t>ГМУП – это о том, как делать продукты, создавать дополнительную ценность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06B608-517E-4734-BF03-068B6352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5498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определить, где мы?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645339"/>
              </p:ext>
            </p:extLst>
          </p:nvPr>
        </p:nvGraphicFramePr>
        <p:xfrm>
          <a:off x="551384" y="1412777"/>
          <a:ext cx="11089235" cy="492125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26396">
                  <a:extLst>
                    <a:ext uri="{9D8B030D-6E8A-4147-A177-3AD203B41FA5}">
                      <a16:colId xmlns:a16="http://schemas.microsoft.com/office/drawing/2014/main" val="2950642937"/>
                    </a:ext>
                  </a:extLst>
                </a:gridCol>
                <a:gridCol w="2137320">
                  <a:extLst>
                    <a:ext uri="{9D8B030D-6E8A-4147-A177-3AD203B41FA5}">
                      <a16:colId xmlns:a16="http://schemas.microsoft.com/office/drawing/2014/main" val="361647700"/>
                    </a:ext>
                  </a:extLst>
                </a:gridCol>
                <a:gridCol w="2135083">
                  <a:extLst>
                    <a:ext uri="{9D8B030D-6E8A-4147-A177-3AD203B41FA5}">
                      <a16:colId xmlns:a16="http://schemas.microsoft.com/office/drawing/2014/main" val="2095376411"/>
                    </a:ext>
                  </a:extLst>
                </a:gridCol>
                <a:gridCol w="2495218">
                  <a:extLst>
                    <a:ext uri="{9D8B030D-6E8A-4147-A177-3AD203B41FA5}">
                      <a16:colId xmlns:a16="http://schemas.microsoft.com/office/drawing/2014/main" val="3337173694"/>
                    </a:ext>
                  </a:extLst>
                </a:gridCol>
                <a:gridCol w="2495218">
                  <a:extLst>
                    <a:ext uri="{9D8B030D-6E8A-4147-A177-3AD203B41FA5}">
                      <a16:colId xmlns:a16="http://schemas.microsoft.com/office/drawing/2014/main" val="3484553543"/>
                    </a:ext>
                  </a:extLst>
                </a:gridCol>
              </a:tblGrid>
              <a:tr h="106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Конфигурация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Простая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Механистическая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Профессиональная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Адхократия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38110"/>
                  </a:ext>
                </a:extLst>
              </a:tr>
              <a:tr h="63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Масштаб проекта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Локальный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Локальный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Общекорпоративный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Общекорпоративный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3531054893"/>
                  </a:ext>
                </a:extLst>
              </a:tr>
              <a:tr h="197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Статус спонсора проекта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функционального бизнес подразделения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Руководитель функционального бизнес подразделения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Руководитель из числа первых лиц бизнеса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Руководитель из числа первых лиц бизнеса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3377345261"/>
                  </a:ext>
                </a:extLst>
              </a:tr>
              <a:tr h="264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Тип лидерства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Один лидер, работа по его прямым поручениям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Работа по четким процедурам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Координация профессионалов с очень высокой квалификацией, профессиональное искусство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Поиск технических решений в условиях жесткой неопределенности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937894579"/>
                  </a:ext>
                </a:extLst>
              </a:tr>
              <a:tr h="3069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Лояльность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Высокая группе и лидеру, чувствительность с изменениям персонального состава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Низкая, доминируют личные интересы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Профессиональный индивидуализм, приверженность профессиональным стандартам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Командный дух, приверженность целям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1555873366"/>
                  </a:ext>
                </a:extLst>
              </a:tr>
              <a:tr h="63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Роль менеджера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Политик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Администратор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Профессионал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Партнер-предприниматель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4204428548"/>
                  </a:ext>
                </a:extLst>
              </a:tr>
              <a:tr h="130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Рядовые сотрудники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Исполнитель-разработчик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Исполнитель-настройщик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Профессионал-аналитик/ консультант/ архитектор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Команда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2504506307"/>
                  </a:ext>
                </a:extLst>
              </a:tr>
              <a:tr h="12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Команда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Сплоченная, семья, друзья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Машина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Группа профессионалов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Первопроходцы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769214854"/>
                  </a:ext>
                </a:extLst>
              </a:tr>
              <a:tr h="130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Тип коммуникаций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Неформальные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Формальные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Формальные внешние и неформальные внутренние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Неформальные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2433458761"/>
                  </a:ext>
                </a:extLst>
              </a:tr>
              <a:tr h="197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Передача знаний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Слабая отчуждаемость (давление контекста отношений)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Документирован­ность и формализация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Оппортунизм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Использование и создание НТЗ (хорошая отчуждаемость)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57" marR="32957" marT="0" marB="0"/>
                </a:tc>
                <a:extLst>
                  <a:ext uri="{0D108BD9-81ED-4DB2-BD59-A6C34878D82A}">
                    <a16:rowId xmlns:a16="http://schemas.microsoft.com/office/drawing/2014/main" val="2832306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140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у нас проблемы?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406203"/>
              </p:ext>
            </p:extLst>
          </p:nvPr>
        </p:nvGraphicFramePr>
        <p:xfrm>
          <a:off x="548481" y="1340769"/>
          <a:ext cx="11089238" cy="44848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94847">
                  <a:extLst>
                    <a:ext uri="{9D8B030D-6E8A-4147-A177-3AD203B41FA5}">
                      <a16:colId xmlns:a16="http://schemas.microsoft.com/office/drawing/2014/main" val="3466299776"/>
                    </a:ext>
                  </a:extLst>
                </a:gridCol>
                <a:gridCol w="2134364">
                  <a:extLst>
                    <a:ext uri="{9D8B030D-6E8A-4147-A177-3AD203B41FA5}">
                      <a16:colId xmlns:a16="http://schemas.microsoft.com/office/drawing/2014/main" val="3765989325"/>
                    </a:ext>
                  </a:extLst>
                </a:gridCol>
                <a:gridCol w="2406643">
                  <a:extLst>
                    <a:ext uri="{9D8B030D-6E8A-4147-A177-3AD203B41FA5}">
                      <a16:colId xmlns:a16="http://schemas.microsoft.com/office/drawing/2014/main" val="2723564414"/>
                    </a:ext>
                  </a:extLst>
                </a:gridCol>
                <a:gridCol w="2402143">
                  <a:extLst>
                    <a:ext uri="{9D8B030D-6E8A-4147-A177-3AD203B41FA5}">
                      <a16:colId xmlns:a16="http://schemas.microsoft.com/office/drawing/2014/main" val="3555642596"/>
                    </a:ext>
                  </a:extLst>
                </a:gridCol>
                <a:gridCol w="2151241">
                  <a:extLst>
                    <a:ext uri="{9D8B030D-6E8A-4147-A177-3AD203B41FA5}">
                      <a16:colId xmlns:a16="http://schemas.microsoft.com/office/drawing/2014/main" val="58486184"/>
                    </a:ext>
                  </a:extLst>
                </a:gridCol>
              </a:tblGrid>
              <a:tr h="214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Конфигурация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Простая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Механистическая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Профессиональная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Адхократия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28013"/>
                  </a:ext>
                </a:extLst>
              </a:tr>
              <a:tr h="488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Выявление проблем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Выявление проблем связано с лояльностью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Проблема находит своего адресата путем согласования документов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Проблема находит своего адресата путем согласования документов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Проблема находит своего адресата в результате проявления инициативы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2810099795"/>
                  </a:ext>
                </a:extLst>
              </a:tr>
              <a:tr h="615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Решение проблем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Решение проблем: прямые поручения лидера и инициатива требует санкции лидера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Решение проблем требует согласования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Решение проблем требует согласования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Решение проблем требует согласования, но оно может быть и неформальным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1591890353"/>
                  </a:ext>
                </a:extLst>
              </a:tr>
              <a:tr h="30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Узкое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Перенапряжение лидера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Формализованность</a:t>
                      </a:r>
                      <a:r>
                        <a:rPr lang="ru-RU" sz="1400" dirty="0">
                          <a:effectLst/>
                        </a:rPr>
                        <a:t> отношений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“Навешивание ярлыков”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Большой объем коммуникаций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3060414864"/>
                  </a:ext>
                </a:extLst>
              </a:tr>
              <a:tr h="30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Отличительная проблема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Примадонны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Медленные решения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Медленные решения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Большой объем коммуникаций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2279567556"/>
                  </a:ext>
                </a:extLst>
              </a:tr>
              <a:tr h="4265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Проблемы информации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Информационная непрозрачность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Горизонтальные связи нелегитимны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Только через “профессиональные центры”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“Изобретение велосипеда”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3216360550"/>
                  </a:ext>
                </a:extLst>
              </a:tr>
              <a:tr h="459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Пути инноваций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Инновации приходит через лидера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Инновации приходят через техноструктуру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Инновации приходят извне (профессиональное сообщество)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Инновации рождаются в операционном ядре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3818837994"/>
                  </a:ext>
                </a:extLst>
              </a:tr>
              <a:tr h="570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Отношение к оценке эффекта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 обеих сторон нет стимулов к поиску реальных бизнес эффектов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 снижения затрат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лучшем случае сравнения с метриками образцов “лучшей практики”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Сильны стимулы к поиску реальных бизнес эффектов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52" marR="36952" marT="0" marB="0"/>
                </a:tc>
                <a:extLst>
                  <a:ext uri="{0D108BD9-81ED-4DB2-BD59-A6C34878D82A}">
                    <a16:rowId xmlns:a16="http://schemas.microsoft.com/office/drawing/2014/main" val="3722354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732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необходимо понимать?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Например, если мы оказались в простой организации, то необходимо не только уговорить ключевых сотрудников, но и получить санкцию лидера на проведение тех или иных изменений без его непосредственного участия, иначе его можно просто перегреть.</a:t>
            </a:r>
          </a:p>
          <a:p>
            <a:r>
              <a:rPr lang="ru-RU" sz="2400" dirty="0"/>
              <a:t>Другими словами, нужно понимать, где мы находимся, чтобы решать действительно имеющиеся проблемы, и не бороться с несуществующими.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8238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CE13C-ED32-4460-9B00-4D7EE023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5" y="2636912"/>
            <a:ext cx="10515600" cy="1325563"/>
          </a:xfrm>
        </p:spPr>
        <p:txBody>
          <a:bodyPr/>
          <a:lstStyle/>
          <a:p>
            <a:r>
              <a:rPr lang="ru-RU" dirty="0"/>
              <a:t>Что еще важно?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149B06-DC0E-4045-AB43-43830388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13058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76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600">
                <a:cs typeface="Arial" panose="020B0604020202020204" pitchFamily="34" charset="0"/>
              </a:rPr>
              <a:t>Стоимость и сила изменений</a:t>
            </a:r>
            <a:endParaRPr lang="en-US" altLang="ru-RU" sz="3600">
              <a:cs typeface="Arial" panose="020B0604020202020204" pitchFamily="34" charset="0"/>
            </a:endParaRPr>
          </a:p>
        </p:txBody>
      </p:sp>
      <p:grpSp>
        <p:nvGrpSpPr>
          <p:cNvPr id="32771" name="Группа 22"/>
          <p:cNvGrpSpPr>
            <a:grpSpLocks/>
          </p:cNvGrpSpPr>
          <p:nvPr/>
        </p:nvGrpSpPr>
        <p:grpSpPr bwMode="auto">
          <a:xfrm>
            <a:off x="2855916" y="1055688"/>
            <a:ext cx="6872287" cy="5162550"/>
            <a:chOff x="2032264" y="1844824"/>
            <a:chExt cx="5132024" cy="3854989"/>
          </a:xfrm>
        </p:grpSpPr>
        <p:cxnSp>
          <p:nvCxnSpPr>
            <p:cNvPr id="7" name="Прямая со стрелкой 6"/>
            <p:cNvCxnSpPr/>
            <p:nvPr/>
          </p:nvCxnSpPr>
          <p:spPr>
            <a:xfrm>
              <a:off x="2051232" y="5301512"/>
              <a:ext cx="51130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V="1">
              <a:off x="2055974" y="1844824"/>
              <a:ext cx="0" cy="34566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4610724" y="2022637"/>
              <a:ext cx="0" cy="328598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777" name="TextBox 18"/>
            <p:cNvSpPr txBox="1">
              <a:spLocks noChangeArrowheads="1"/>
            </p:cNvSpPr>
            <p:nvPr/>
          </p:nvSpPr>
          <p:spPr bwMode="auto">
            <a:xfrm>
              <a:off x="2071174" y="2174474"/>
              <a:ext cx="1113578" cy="39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2800"/>
                <a:t>Влияние</a:t>
              </a:r>
            </a:p>
          </p:txBody>
        </p:sp>
        <p:sp>
          <p:nvSpPr>
            <p:cNvPr id="32778" name="TextBox 23"/>
            <p:cNvSpPr txBox="1">
              <a:spLocks noChangeArrowheads="1"/>
            </p:cNvSpPr>
            <p:nvPr/>
          </p:nvSpPr>
          <p:spPr bwMode="auto">
            <a:xfrm>
              <a:off x="5841452" y="2174474"/>
              <a:ext cx="711627" cy="39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2800"/>
                <a:t>Цена</a:t>
              </a:r>
            </a:p>
          </p:txBody>
        </p:sp>
        <p:grpSp>
          <p:nvGrpSpPr>
            <p:cNvPr id="32779" name="Группа 16"/>
            <p:cNvGrpSpPr>
              <a:grpSpLocks/>
            </p:cNvGrpSpPr>
            <p:nvPr/>
          </p:nvGrpSpPr>
          <p:grpSpPr bwMode="auto">
            <a:xfrm>
              <a:off x="2071174" y="2588636"/>
              <a:ext cx="4505992" cy="2580042"/>
              <a:chOff x="2071175" y="2623569"/>
              <a:chExt cx="2504634" cy="1899973"/>
            </a:xfrm>
          </p:grpSpPr>
          <p:sp>
            <p:nvSpPr>
              <p:cNvPr id="16" name="Полилиния 15"/>
              <p:cNvSpPr/>
              <p:nvPr/>
            </p:nvSpPr>
            <p:spPr>
              <a:xfrm>
                <a:off x="2071292" y="2623162"/>
                <a:ext cx="1252671" cy="945414"/>
              </a:xfrm>
              <a:custGeom>
                <a:avLst/>
                <a:gdLst>
                  <a:gd name="connsiteX0" fmla="*/ 0 w 1248507"/>
                  <a:gd name="connsiteY0" fmla="*/ 17766 h 932166"/>
                  <a:gd name="connsiteX1" fmla="*/ 395653 w 1248507"/>
                  <a:gd name="connsiteY1" fmla="*/ 17766 h 932166"/>
                  <a:gd name="connsiteX2" fmla="*/ 738553 w 1248507"/>
                  <a:gd name="connsiteY2" fmla="*/ 202405 h 932166"/>
                  <a:gd name="connsiteX3" fmla="*/ 1037492 w 1248507"/>
                  <a:gd name="connsiteY3" fmla="*/ 598059 h 932166"/>
                  <a:gd name="connsiteX4" fmla="*/ 1248507 w 1248507"/>
                  <a:gd name="connsiteY4" fmla="*/ 932166 h 932166"/>
                  <a:gd name="connsiteX0" fmla="*/ 0 w 1252317"/>
                  <a:gd name="connsiteY0" fmla="*/ 6978 h 951858"/>
                  <a:gd name="connsiteX1" fmla="*/ 399463 w 1252317"/>
                  <a:gd name="connsiteY1" fmla="*/ 37458 h 951858"/>
                  <a:gd name="connsiteX2" fmla="*/ 742363 w 1252317"/>
                  <a:gd name="connsiteY2" fmla="*/ 222097 h 951858"/>
                  <a:gd name="connsiteX3" fmla="*/ 1041302 w 1252317"/>
                  <a:gd name="connsiteY3" fmla="*/ 617751 h 951858"/>
                  <a:gd name="connsiteX4" fmla="*/ 1252317 w 1252317"/>
                  <a:gd name="connsiteY4" fmla="*/ 951858 h 951858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17" h="945227">
                    <a:moveTo>
                      <a:pt x="0" y="347"/>
                    </a:moveTo>
                    <a:cubicBezTo>
                      <a:pt x="138185" y="200"/>
                      <a:pt x="275736" y="-5026"/>
                      <a:pt x="399463" y="30827"/>
                    </a:cubicBezTo>
                    <a:cubicBezTo>
                      <a:pt x="523190" y="66680"/>
                      <a:pt x="635390" y="118751"/>
                      <a:pt x="742363" y="215466"/>
                    </a:cubicBezTo>
                    <a:cubicBezTo>
                      <a:pt x="849336" y="312181"/>
                      <a:pt x="956310" y="489493"/>
                      <a:pt x="1041302" y="611120"/>
                    </a:cubicBezTo>
                    <a:cubicBezTo>
                      <a:pt x="1126294" y="732747"/>
                      <a:pt x="1147249" y="777587"/>
                      <a:pt x="1252317" y="945227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800"/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 rot="10800000">
                <a:off x="3323964" y="3578177"/>
                <a:ext cx="1252012" cy="945414"/>
              </a:xfrm>
              <a:custGeom>
                <a:avLst/>
                <a:gdLst>
                  <a:gd name="connsiteX0" fmla="*/ 0 w 1248507"/>
                  <a:gd name="connsiteY0" fmla="*/ 17766 h 932166"/>
                  <a:gd name="connsiteX1" fmla="*/ 395653 w 1248507"/>
                  <a:gd name="connsiteY1" fmla="*/ 17766 h 932166"/>
                  <a:gd name="connsiteX2" fmla="*/ 738553 w 1248507"/>
                  <a:gd name="connsiteY2" fmla="*/ 202405 h 932166"/>
                  <a:gd name="connsiteX3" fmla="*/ 1037492 w 1248507"/>
                  <a:gd name="connsiteY3" fmla="*/ 598059 h 932166"/>
                  <a:gd name="connsiteX4" fmla="*/ 1248507 w 1248507"/>
                  <a:gd name="connsiteY4" fmla="*/ 932166 h 932166"/>
                  <a:gd name="connsiteX0" fmla="*/ 0 w 1252317"/>
                  <a:gd name="connsiteY0" fmla="*/ 6978 h 951858"/>
                  <a:gd name="connsiteX1" fmla="*/ 399463 w 1252317"/>
                  <a:gd name="connsiteY1" fmla="*/ 37458 h 951858"/>
                  <a:gd name="connsiteX2" fmla="*/ 742363 w 1252317"/>
                  <a:gd name="connsiteY2" fmla="*/ 222097 h 951858"/>
                  <a:gd name="connsiteX3" fmla="*/ 1041302 w 1252317"/>
                  <a:gd name="connsiteY3" fmla="*/ 617751 h 951858"/>
                  <a:gd name="connsiteX4" fmla="*/ 1252317 w 1252317"/>
                  <a:gd name="connsiteY4" fmla="*/ 951858 h 951858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17" h="945227">
                    <a:moveTo>
                      <a:pt x="0" y="347"/>
                    </a:moveTo>
                    <a:cubicBezTo>
                      <a:pt x="138185" y="200"/>
                      <a:pt x="275736" y="-5026"/>
                      <a:pt x="399463" y="30827"/>
                    </a:cubicBezTo>
                    <a:cubicBezTo>
                      <a:pt x="523190" y="66680"/>
                      <a:pt x="635390" y="118751"/>
                      <a:pt x="742363" y="215466"/>
                    </a:cubicBezTo>
                    <a:cubicBezTo>
                      <a:pt x="849336" y="312181"/>
                      <a:pt x="956310" y="489493"/>
                      <a:pt x="1041302" y="611120"/>
                    </a:cubicBezTo>
                    <a:cubicBezTo>
                      <a:pt x="1126294" y="732747"/>
                      <a:pt x="1147249" y="777587"/>
                      <a:pt x="1252317" y="945227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800"/>
              </a:p>
            </p:txBody>
          </p:sp>
        </p:grpSp>
        <p:grpSp>
          <p:nvGrpSpPr>
            <p:cNvPr id="32780" name="Группа 19"/>
            <p:cNvGrpSpPr>
              <a:grpSpLocks/>
            </p:cNvGrpSpPr>
            <p:nvPr/>
          </p:nvGrpSpPr>
          <p:grpSpPr bwMode="auto">
            <a:xfrm flipH="1">
              <a:off x="2032264" y="2596493"/>
              <a:ext cx="4555959" cy="2580042"/>
              <a:chOff x="2071175" y="2623569"/>
              <a:chExt cx="2504634" cy="1899973"/>
            </a:xfrm>
          </p:grpSpPr>
          <p:sp>
            <p:nvSpPr>
              <p:cNvPr id="21" name="Полилиния 20"/>
              <p:cNvSpPr/>
              <p:nvPr/>
            </p:nvSpPr>
            <p:spPr>
              <a:xfrm>
                <a:off x="2071223" y="2623487"/>
                <a:ext cx="1251967" cy="945413"/>
              </a:xfrm>
              <a:custGeom>
                <a:avLst/>
                <a:gdLst>
                  <a:gd name="connsiteX0" fmla="*/ 0 w 1248507"/>
                  <a:gd name="connsiteY0" fmla="*/ 17766 h 932166"/>
                  <a:gd name="connsiteX1" fmla="*/ 395653 w 1248507"/>
                  <a:gd name="connsiteY1" fmla="*/ 17766 h 932166"/>
                  <a:gd name="connsiteX2" fmla="*/ 738553 w 1248507"/>
                  <a:gd name="connsiteY2" fmla="*/ 202405 h 932166"/>
                  <a:gd name="connsiteX3" fmla="*/ 1037492 w 1248507"/>
                  <a:gd name="connsiteY3" fmla="*/ 598059 h 932166"/>
                  <a:gd name="connsiteX4" fmla="*/ 1248507 w 1248507"/>
                  <a:gd name="connsiteY4" fmla="*/ 932166 h 932166"/>
                  <a:gd name="connsiteX0" fmla="*/ 0 w 1252317"/>
                  <a:gd name="connsiteY0" fmla="*/ 6978 h 951858"/>
                  <a:gd name="connsiteX1" fmla="*/ 399463 w 1252317"/>
                  <a:gd name="connsiteY1" fmla="*/ 37458 h 951858"/>
                  <a:gd name="connsiteX2" fmla="*/ 742363 w 1252317"/>
                  <a:gd name="connsiteY2" fmla="*/ 222097 h 951858"/>
                  <a:gd name="connsiteX3" fmla="*/ 1041302 w 1252317"/>
                  <a:gd name="connsiteY3" fmla="*/ 617751 h 951858"/>
                  <a:gd name="connsiteX4" fmla="*/ 1252317 w 1252317"/>
                  <a:gd name="connsiteY4" fmla="*/ 951858 h 951858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17" h="945227">
                    <a:moveTo>
                      <a:pt x="0" y="347"/>
                    </a:moveTo>
                    <a:cubicBezTo>
                      <a:pt x="138185" y="200"/>
                      <a:pt x="275736" y="-5026"/>
                      <a:pt x="399463" y="30827"/>
                    </a:cubicBezTo>
                    <a:cubicBezTo>
                      <a:pt x="523190" y="66680"/>
                      <a:pt x="635390" y="118751"/>
                      <a:pt x="742363" y="215466"/>
                    </a:cubicBezTo>
                    <a:cubicBezTo>
                      <a:pt x="849336" y="312181"/>
                      <a:pt x="956310" y="489493"/>
                      <a:pt x="1041302" y="611120"/>
                    </a:cubicBezTo>
                    <a:cubicBezTo>
                      <a:pt x="1126294" y="732747"/>
                      <a:pt x="1147249" y="777587"/>
                      <a:pt x="1252317" y="945227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800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 rot="10800000">
                <a:off x="3323190" y="3578502"/>
                <a:ext cx="1252619" cy="945413"/>
              </a:xfrm>
              <a:custGeom>
                <a:avLst/>
                <a:gdLst>
                  <a:gd name="connsiteX0" fmla="*/ 0 w 1248507"/>
                  <a:gd name="connsiteY0" fmla="*/ 17766 h 932166"/>
                  <a:gd name="connsiteX1" fmla="*/ 395653 w 1248507"/>
                  <a:gd name="connsiteY1" fmla="*/ 17766 h 932166"/>
                  <a:gd name="connsiteX2" fmla="*/ 738553 w 1248507"/>
                  <a:gd name="connsiteY2" fmla="*/ 202405 h 932166"/>
                  <a:gd name="connsiteX3" fmla="*/ 1037492 w 1248507"/>
                  <a:gd name="connsiteY3" fmla="*/ 598059 h 932166"/>
                  <a:gd name="connsiteX4" fmla="*/ 1248507 w 1248507"/>
                  <a:gd name="connsiteY4" fmla="*/ 932166 h 932166"/>
                  <a:gd name="connsiteX0" fmla="*/ 0 w 1252317"/>
                  <a:gd name="connsiteY0" fmla="*/ 6978 h 951858"/>
                  <a:gd name="connsiteX1" fmla="*/ 399463 w 1252317"/>
                  <a:gd name="connsiteY1" fmla="*/ 37458 h 951858"/>
                  <a:gd name="connsiteX2" fmla="*/ 742363 w 1252317"/>
                  <a:gd name="connsiteY2" fmla="*/ 222097 h 951858"/>
                  <a:gd name="connsiteX3" fmla="*/ 1041302 w 1252317"/>
                  <a:gd name="connsiteY3" fmla="*/ 617751 h 951858"/>
                  <a:gd name="connsiteX4" fmla="*/ 1252317 w 1252317"/>
                  <a:gd name="connsiteY4" fmla="*/ 951858 h 951858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  <a:gd name="connsiteX0" fmla="*/ 0 w 1252317"/>
                  <a:gd name="connsiteY0" fmla="*/ 347 h 945227"/>
                  <a:gd name="connsiteX1" fmla="*/ 399463 w 1252317"/>
                  <a:gd name="connsiteY1" fmla="*/ 30827 h 945227"/>
                  <a:gd name="connsiteX2" fmla="*/ 742363 w 1252317"/>
                  <a:gd name="connsiteY2" fmla="*/ 215466 h 945227"/>
                  <a:gd name="connsiteX3" fmla="*/ 1041302 w 1252317"/>
                  <a:gd name="connsiteY3" fmla="*/ 611120 h 945227"/>
                  <a:gd name="connsiteX4" fmla="*/ 1252317 w 1252317"/>
                  <a:gd name="connsiteY4" fmla="*/ 945227 h 9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17" h="945227">
                    <a:moveTo>
                      <a:pt x="0" y="347"/>
                    </a:moveTo>
                    <a:cubicBezTo>
                      <a:pt x="138185" y="200"/>
                      <a:pt x="275736" y="-5026"/>
                      <a:pt x="399463" y="30827"/>
                    </a:cubicBezTo>
                    <a:cubicBezTo>
                      <a:pt x="523190" y="66680"/>
                      <a:pt x="635390" y="118751"/>
                      <a:pt x="742363" y="215466"/>
                    </a:cubicBezTo>
                    <a:cubicBezTo>
                      <a:pt x="849336" y="312181"/>
                      <a:pt x="956310" y="489493"/>
                      <a:pt x="1041302" y="611120"/>
                    </a:cubicBezTo>
                    <a:cubicBezTo>
                      <a:pt x="1126294" y="732747"/>
                      <a:pt x="1147249" y="777587"/>
                      <a:pt x="1252317" y="945227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800"/>
              </a:p>
            </p:txBody>
          </p:sp>
        </p:grpSp>
        <p:sp>
          <p:nvSpPr>
            <p:cNvPr id="32781" name="TextBox 24"/>
            <p:cNvSpPr txBox="1">
              <a:spLocks noChangeArrowheads="1"/>
            </p:cNvSpPr>
            <p:nvPr/>
          </p:nvSpPr>
          <p:spPr bwMode="auto">
            <a:xfrm>
              <a:off x="2399043" y="5309067"/>
              <a:ext cx="2053331" cy="39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2800"/>
                <a:t>Проектирование</a:t>
              </a:r>
            </a:p>
          </p:txBody>
        </p:sp>
        <p:sp>
          <p:nvSpPr>
            <p:cNvPr id="32782" name="TextBox 25"/>
            <p:cNvSpPr txBox="1">
              <a:spLocks noChangeArrowheads="1"/>
            </p:cNvSpPr>
            <p:nvPr/>
          </p:nvSpPr>
          <p:spPr bwMode="auto">
            <a:xfrm>
              <a:off x="4828629" y="5309067"/>
              <a:ext cx="2148144" cy="39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2800"/>
                <a:t>Конструирование</a:t>
              </a:r>
            </a:p>
          </p:txBody>
        </p:sp>
      </p:grpSp>
      <p:sp>
        <p:nvSpPr>
          <p:cNvPr id="3277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2773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BBA13C3-AD92-4A2A-A7B2-C81226C0AC53}" type="slidenum">
              <a:rPr lang="en-US" altLang="ru-RU"/>
              <a:pPr/>
              <a:t>74</a:t>
            </a:fld>
            <a:endParaRPr lang="en-US" altLang="ru-RU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Почему маленькие команды?</a:t>
            </a:r>
            <a:endParaRPr lang="en-US" altLang="ru-RU"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989224"/>
              </p:ext>
            </p:extLst>
          </p:nvPr>
        </p:nvGraphicFramePr>
        <p:xfrm>
          <a:off x="2152650" y="1989138"/>
          <a:ext cx="7886700" cy="26860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Размер команды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Число коммуникационных связей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7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5111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5111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45731" marB="4573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8" name="TextBox 5"/>
          <p:cNvSpPr txBox="1">
            <a:spLocks noChangeArrowheads="1"/>
          </p:cNvSpPr>
          <p:nvPr/>
        </p:nvSpPr>
        <p:spPr bwMode="auto">
          <a:xfrm>
            <a:off x="2152650" y="4984750"/>
            <a:ext cx="7886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В больших командах появляется иерархия, усложняется процесс принятия решений, теряется гибкость</a:t>
            </a:r>
            <a:endParaRPr lang="en-US" altLang="ru-RU"/>
          </a:p>
        </p:txBody>
      </p:sp>
      <p:sp>
        <p:nvSpPr>
          <p:cNvPr id="33819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3820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F8BF4B-7BAA-42C4-9D60-E1D54FB4B294}" type="slidenum">
              <a:rPr lang="en-US" altLang="ru-RU"/>
              <a:pPr/>
              <a:t>75</a:t>
            </a:fld>
            <a:endParaRPr lang="en-US" altLang="ru-RU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4000">
                <a:cs typeface="Arial" panose="020B0604020202020204" pitchFamily="34" charset="0"/>
              </a:rPr>
              <a:t>Расширение гибких практик для крупных компаний</a:t>
            </a:r>
            <a:endParaRPr lang="en-US" altLang="ru-RU" sz="4000">
              <a:cs typeface="Arial" panose="020B0604020202020204" pitchFamily="34" charset="0"/>
            </a:endParaRP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ru-RU" altLang="ru-RU" sz="2800">
                <a:cs typeface="Arial" panose="020B0604020202020204" pitchFamily="34" charset="0"/>
              </a:rPr>
              <a:t>Оценка готовности (</a:t>
            </a:r>
            <a:r>
              <a:rPr lang="en-US" altLang="ru-RU" sz="2800">
                <a:cs typeface="Arial" panose="020B0604020202020204" pitchFamily="34" charset="0"/>
              </a:rPr>
              <a:t>Readiness Assessment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800">
                <a:cs typeface="Arial" panose="020B0604020202020204" pitchFamily="34" charset="0"/>
              </a:rPr>
              <a:t>Проектное сообщество (</a:t>
            </a:r>
            <a:r>
              <a:rPr lang="en-US" altLang="ru-RU" sz="2800">
                <a:cs typeface="Arial" panose="020B0604020202020204" pitchFamily="34" charset="0"/>
              </a:rPr>
              <a:t>Project Community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800">
                <a:cs typeface="Arial" panose="020B0604020202020204" pitchFamily="34" charset="0"/>
              </a:rPr>
              <a:t>Разработка устава проекта (</a:t>
            </a:r>
            <a:r>
              <a:rPr lang="en-US" altLang="ru-RU" sz="2800">
                <a:cs typeface="Arial" panose="020B0604020202020204" pitchFamily="34" charset="0"/>
              </a:rPr>
              <a:t>Project Chartering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800">
                <a:cs typeface="Arial" panose="020B0604020202020204" pitchFamily="34" charset="0"/>
              </a:rPr>
              <a:t>Менеджмент через тестирование (</a:t>
            </a:r>
            <a:r>
              <a:rPr lang="en-US" altLang="ru-RU" sz="2800">
                <a:cs typeface="Arial" panose="020B0604020202020204" pitchFamily="34" charset="0"/>
              </a:rPr>
              <a:t>Test driven management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800">
                <a:cs typeface="Arial" panose="020B0604020202020204" pitchFamily="34" charset="0"/>
              </a:rPr>
              <a:t>Ретроспективы (</a:t>
            </a:r>
            <a:r>
              <a:rPr lang="en-US" altLang="ru-RU" sz="2800">
                <a:cs typeface="Arial" panose="020B0604020202020204" pitchFamily="34" charset="0"/>
              </a:rPr>
              <a:t>Retrospectives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800">
                <a:cs typeface="Arial" panose="020B0604020202020204" pitchFamily="34" charset="0"/>
              </a:rPr>
              <a:t>Непрерывное обучение (</a:t>
            </a:r>
            <a:r>
              <a:rPr lang="en-US" altLang="ru-RU" sz="2800">
                <a:cs typeface="Arial" panose="020B0604020202020204" pitchFamily="34" charset="0"/>
              </a:rPr>
              <a:t>Continuous learning</a:t>
            </a:r>
            <a:r>
              <a:rPr lang="ru-RU" altLang="ru-RU" sz="280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en-US" altLang="ru-RU" sz="2800">
              <a:cs typeface="Arial" panose="020B0604020202020204" pitchFamily="34" charset="0"/>
            </a:endParaRPr>
          </a:p>
        </p:txBody>
      </p:sp>
      <p:sp>
        <p:nvSpPr>
          <p:cNvPr id="34820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4821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4BCEA75-1BCA-4191-AE4F-9B7AB27D3ABB}" type="slidenum">
              <a:rPr lang="en-US" altLang="ru-RU"/>
              <a:pPr/>
              <a:t>76</a:t>
            </a:fld>
            <a:endParaRPr lang="en-US" altLang="ru-R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Оценка готовности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ru-RU" altLang="ru-RU" sz="3100">
                <a:cs typeface="Arial" panose="020B0604020202020204" pitchFamily="34" charset="0"/>
              </a:rPr>
              <a:t>Готовность инфраструктуры</a:t>
            </a:r>
          </a:p>
          <a:p>
            <a:pPr>
              <a:lnSpc>
                <a:spcPct val="80000"/>
              </a:lnSpc>
            </a:pPr>
            <a:r>
              <a:rPr lang="ru-RU" altLang="ru-RU" sz="3100">
                <a:cs typeface="Arial" panose="020B0604020202020204" pitchFamily="34" charset="0"/>
              </a:rPr>
              <a:t>Доступность экспертов</a:t>
            </a:r>
          </a:p>
          <a:p>
            <a:pPr>
              <a:lnSpc>
                <a:spcPct val="80000"/>
              </a:lnSpc>
            </a:pPr>
            <a:r>
              <a:rPr lang="ru-RU" altLang="ru-RU" sz="3100">
                <a:cs typeface="Arial" panose="020B0604020202020204" pitchFamily="34" charset="0"/>
              </a:rPr>
              <a:t>Приверженность непрерывному улучшению, </a:t>
            </a:r>
          </a:p>
          <a:p>
            <a:pPr>
              <a:lnSpc>
                <a:spcPct val="80000"/>
              </a:lnSpc>
            </a:pPr>
            <a:r>
              <a:rPr lang="ru-RU" altLang="ru-RU" sz="3100">
                <a:cs typeface="Arial" panose="020B0604020202020204" pitchFamily="34" charset="0"/>
              </a:rPr>
              <a:t>Организационная культура и организационная структура, поддерживающая изменения и не устанавливающая барьеров для изменений</a:t>
            </a:r>
          </a:p>
          <a:p>
            <a:pPr>
              <a:lnSpc>
                <a:spcPct val="80000"/>
              </a:lnSpc>
            </a:pPr>
            <a:r>
              <a:rPr lang="ru-RU" altLang="ru-RU" sz="3100">
                <a:cs typeface="Arial" panose="020B0604020202020204" pitchFamily="34" charset="0"/>
              </a:rPr>
              <a:t>Готовность людей</a:t>
            </a:r>
            <a:endParaRPr lang="en-US" altLang="ru-RU" sz="3100">
              <a:cs typeface="Arial" panose="020B0604020202020204" pitchFamily="34" charset="0"/>
            </a:endParaRPr>
          </a:p>
        </p:txBody>
      </p:sp>
      <p:sp>
        <p:nvSpPr>
          <p:cNvPr id="35844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5845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F6E292B-BBCF-459B-81B3-875F2D970062}" type="slidenum">
              <a:rPr lang="en-US" altLang="ru-RU"/>
              <a:pPr/>
              <a:t>77</a:t>
            </a:fld>
            <a:endParaRPr lang="en-US" altLang="ru-RU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Проектное сообщество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Заинтересованные стороны проекта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Активные люди в центре и на периферии разработки, которые могут оказать на нее влияние</a:t>
            </a:r>
          </a:p>
          <a:p>
            <a:r>
              <a:rPr lang="ru-RU" altLang="ru-RU">
                <a:cs typeface="Arial" panose="020B0604020202020204" pitchFamily="34" charset="0"/>
              </a:rPr>
              <a:t>Проектное сообщество всегда больше, чем вы думаете</a:t>
            </a:r>
          </a:p>
          <a:p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6868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6869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718F497-4641-4586-96C0-A6C58DAA1419}" type="slidenum">
              <a:rPr lang="en-US" altLang="ru-RU"/>
              <a:pPr/>
              <a:t>78</a:t>
            </a:fld>
            <a:endParaRPr lang="en-US" altLang="ru-RU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Разработка устава проекта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Видение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Миссия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Проектное сообщество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Ценности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Критерии успеха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Ключевые события</a:t>
            </a:r>
            <a:endParaRPr lang="en-US" altLang="ru-RU">
              <a:cs typeface="Arial" panose="020B0604020202020204" pitchFamily="34" charset="0"/>
            </a:endParaRPr>
          </a:p>
          <a:p>
            <a:r>
              <a:rPr lang="ru-RU" altLang="ru-RU">
                <a:cs typeface="Arial" panose="020B0604020202020204" pitchFamily="34" charset="0"/>
              </a:rPr>
              <a:t>Предварительные соглашения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789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7893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387625E-EC6A-4391-8D91-BD08DDE6773A}" type="slidenum">
              <a:rPr lang="en-US" altLang="ru-RU"/>
              <a:pPr/>
              <a:t>79</a:t>
            </a:fld>
            <a:endParaRPr lang="en-US" alt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Что такое создавать ценность в продукте?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Создание любого продукта – это не вещь в себе, это не работа ради работы, это не технологические операции сами по себе</a:t>
            </a:r>
          </a:p>
          <a:p>
            <a:r>
              <a:rPr lang="ru-RU" dirty="0"/>
              <a:t>Это удовлетворение потребности в чем-то.</a:t>
            </a:r>
          </a:p>
          <a:p>
            <a:pPr lvl="1"/>
            <a:r>
              <a:rPr lang="ru-RU" dirty="0"/>
              <a:t>В быстрой езде</a:t>
            </a:r>
          </a:p>
          <a:p>
            <a:pPr lvl="1"/>
            <a:r>
              <a:rPr lang="ru-RU" dirty="0"/>
              <a:t>В точных расчетах</a:t>
            </a:r>
          </a:p>
          <a:p>
            <a:pPr lvl="1"/>
            <a:r>
              <a:rPr lang="ru-RU" dirty="0"/>
              <a:t>Во вкусной еде</a:t>
            </a:r>
          </a:p>
          <a:p>
            <a:pPr lvl="1"/>
            <a:r>
              <a:rPr lang="ru-RU" dirty="0"/>
              <a:t>В защите данных</a:t>
            </a:r>
          </a:p>
          <a:p>
            <a:pPr lvl="1"/>
            <a:r>
              <a:rPr lang="ru-RU" dirty="0"/>
              <a:t>…</a:t>
            </a:r>
          </a:p>
          <a:p>
            <a:r>
              <a:rPr lang="ru-RU" dirty="0"/>
              <a:t>Это продукт, совокупность процессов и артефактов вокруг этого продукта, направленные на удовлетворение той или иной потребности потребителя этого продукта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Менеджмент через тестирование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Определение критериев успеха при инициировании проекта</a:t>
            </a:r>
          </a:p>
          <a:p>
            <a:r>
              <a:rPr lang="ru-RU" altLang="ru-RU">
                <a:cs typeface="Arial" panose="020B0604020202020204" pitchFamily="34" charset="0"/>
              </a:rPr>
              <a:t>Тестируемые критерии успеха должны находиться за границами проекта</a:t>
            </a:r>
          </a:p>
          <a:p>
            <a:r>
              <a:rPr lang="ru-RU" altLang="ru-RU">
                <a:cs typeface="Arial" panose="020B0604020202020204" pitchFamily="34" charset="0"/>
              </a:rPr>
              <a:t>Следует тестировать достижение целей, а не способы их достижения</a:t>
            </a:r>
          </a:p>
        </p:txBody>
      </p:sp>
      <p:sp>
        <p:nvSpPr>
          <p:cNvPr id="38916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8917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E58FCAB-AA57-4219-AC99-882AAE0E2E2C}" type="slidenum">
              <a:rPr lang="en-US" altLang="ru-RU"/>
              <a:pPr/>
              <a:t>80</a:t>
            </a:fld>
            <a:endParaRPr lang="en-US" altLang="ru-RU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Ретроспективы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9939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Цель – непрерывное улучшение</a:t>
            </a:r>
          </a:p>
          <a:p>
            <a:r>
              <a:rPr lang="ru-RU" altLang="ru-RU">
                <a:cs typeface="Arial" panose="020B0604020202020204" pitchFamily="34" charset="0"/>
              </a:rPr>
              <a:t>Проводятся в конце каждой итерации</a:t>
            </a:r>
          </a:p>
          <a:p>
            <a:r>
              <a:rPr lang="ru-RU" altLang="ru-RU">
                <a:cs typeface="Arial" panose="020B0604020202020204" pitchFamily="34" charset="0"/>
              </a:rPr>
              <a:t>Рассматриваются проблемы, события, уроки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9940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39941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7DB0A9-0935-4001-907D-B75F073EE6F2}" type="slidenum">
              <a:rPr lang="en-US" altLang="ru-RU"/>
              <a:pPr/>
              <a:t>81</a:t>
            </a:fld>
            <a:endParaRPr lang="en-US" alt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cs typeface="Arial" panose="020B0604020202020204" pitchFamily="34" charset="0"/>
              </a:rPr>
              <a:t>Непрерывное обучение</a:t>
            </a:r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800">
                <a:cs typeface="Arial" panose="020B0604020202020204" pitchFamily="34" charset="0"/>
              </a:rPr>
              <a:t>Получение новых навыков, изучение новых техник, инструментов</a:t>
            </a:r>
          </a:p>
          <a:p>
            <a:r>
              <a:rPr lang="ru-RU" altLang="ru-RU" sz="2800">
                <a:cs typeface="Arial" panose="020B0604020202020204" pitchFamily="34" charset="0"/>
              </a:rPr>
              <a:t>Фокусировка групп и индивидов на развитии технических и нетехничеких компетенций, необходимых в работе</a:t>
            </a:r>
          </a:p>
          <a:p>
            <a:r>
              <a:rPr lang="ru-RU" altLang="ru-RU" sz="2800">
                <a:cs typeface="Arial" panose="020B0604020202020204" pitchFamily="34" charset="0"/>
              </a:rPr>
              <a:t>Тренинговые сессии каждые 1-2 недели</a:t>
            </a:r>
          </a:p>
          <a:p>
            <a:endParaRPr lang="ru-RU" altLang="ru-RU" sz="2800">
              <a:cs typeface="Arial" panose="020B0604020202020204" pitchFamily="34" charset="0"/>
            </a:endParaRPr>
          </a:p>
          <a:p>
            <a:r>
              <a:rPr lang="ru-RU" altLang="ru-RU" sz="2800">
                <a:cs typeface="Arial" panose="020B0604020202020204" pitchFamily="34" charset="0"/>
              </a:rPr>
              <a:t>Плохая альтернатива – </a:t>
            </a:r>
            <a:r>
              <a:rPr lang="en-US" altLang="ru-RU" sz="2800">
                <a:cs typeface="Arial" panose="020B0604020202020204" pitchFamily="34" charset="0"/>
              </a:rPr>
              <a:t>RBD (Resume Based Development)</a:t>
            </a:r>
          </a:p>
        </p:txBody>
      </p:sp>
      <p:sp>
        <p:nvSpPr>
          <p:cNvPr id="40964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40965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62CB124-BA2E-41E8-AE2E-452FE431008C}" type="slidenum">
              <a:rPr lang="en-US" altLang="ru-RU"/>
              <a:pPr/>
              <a:t>82</a:t>
            </a:fld>
            <a:endParaRPr lang="en-US" altLang="ru-RU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 bwMode="auto">
          <a:xfrm>
            <a:off x="2152650" y="365128"/>
            <a:ext cx="78867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200">
                <a:cs typeface="Arial" panose="020B0604020202020204" pitchFamily="34" charset="0"/>
              </a:rPr>
              <a:t>Восемь принципов менеджмента качества</a:t>
            </a:r>
            <a:endParaRPr lang="en-US" altLang="ru-RU" sz="3200"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Ориентация на потребителя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Лидерство руководства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Вовлечение работников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Процессный подход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Системный подход к менеджменту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Постоянное улучшение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Принятие решений, основанное на фактах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ru-RU" altLang="ru-RU" sz="2800">
                <a:cs typeface="Arial" panose="020B0604020202020204" pitchFamily="34" charset="0"/>
              </a:rPr>
              <a:t>Взаимовыгодные отношения с поставщиками</a:t>
            </a:r>
          </a:p>
          <a:p>
            <a:pPr marL="514350" indent="-514350"/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41988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ВШУП НИУ ВШЭ</a:t>
            </a:r>
            <a:endParaRPr lang="en-US" altLang="ru-RU"/>
          </a:p>
        </p:txBody>
      </p:sp>
      <p:sp>
        <p:nvSpPr>
          <p:cNvPr id="41989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81950" y="635635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A37FD08-078D-487B-A0E7-EE43E9FB122C}" type="slidenum">
              <a:rPr lang="en-US" altLang="ru-RU"/>
              <a:pPr/>
              <a:t>83</a:t>
            </a:fld>
            <a:endParaRPr lang="en-US" altLang="ru-R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Способы применения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 bwMode="auto">
          <a:xfrm>
            <a:off x="1935163" y="1352550"/>
            <a:ext cx="832485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Agile 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внутри: заказчик не имеет представления, не может или не хочет работать по гибким методологиям. В этом случае команда может внутри работать по гибким методологиям, а с заказчиком использовать традиционный подход.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Agile 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снаружи: заказчик может, хочет работать по гибким методологиям. В этом случае заказчик вовлекается в работу команды проекта</a:t>
            </a:r>
            <a:endParaRPr lang="en-US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 bwMode="auto">
          <a:xfrm>
            <a:off x="1931991" y="358775"/>
            <a:ext cx="8328025" cy="72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Удобство использования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1437174"/>
              </p:ext>
            </p:extLst>
          </p:nvPr>
        </p:nvGraphicFramePr>
        <p:xfrm>
          <a:off x="2135188" y="1557338"/>
          <a:ext cx="7954962" cy="37183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4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913">
                <a:tc>
                  <a:txBody>
                    <a:bodyPr/>
                    <a:lstStyle/>
                    <a:p>
                      <a:r>
                        <a:rPr lang="ru-RU" sz="2000" dirty="0"/>
                        <a:t>Характеристики проекта</a:t>
                      </a:r>
                    </a:p>
                  </a:txBody>
                  <a:tcPr marL="91442" marR="91442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Традиционный</a:t>
                      </a:r>
                      <a:r>
                        <a:rPr lang="ru-RU" sz="2000" baseline="0" dirty="0"/>
                        <a:t> подход</a:t>
                      </a:r>
                      <a:endParaRPr lang="ru-RU" sz="2000" dirty="0"/>
                    </a:p>
                  </a:txBody>
                  <a:tcPr marL="91442" marR="91442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Agile </a:t>
                      </a:r>
                      <a:r>
                        <a:rPr lang="ru-RU" sz="2000" dirty="0"/>
                        <a:t>внутри</a:t>
                      </a:r>
                    </a:p>
                  </a:txBody>
                  <a:tcPr marL="91442" marR="91442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Agile </a:t>
                      </a:r>
                      <a:r>
                        <a:rPr lang="ru-RU" sz="2000" dirty="0"/>
                        <a:t>снаружи</a:t>
                      </a:r>
                    </a:p>
                  </a:txBody>
                  <a:tcPr marL="91442" marR="91442" marT="45699" marB="456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671">
                <a:tc>
                  <a:txBody>
                    <a:bodyPr/>
                    <a:lstStyle/>
                    <a:p>
                      <a:r>
                        <a:rPr lang="ru-RU" sz="2000" dirty="0"/>
                        <a:t>Ограничения по цене, времени,</a:t>
                      </a:r>
                      <a:r>
                        <a:rPr lang="ru-RU" sz="2000" baseline="0" dirty="0"/>
                        <a:t> требованиям</a:t>
                      </a:r>
                      <a:endParaRPr lang="ru-RU" sz="2000" dirty="0"/>
                    </a:p>
                  </a:txBody>
                  <a:tcPr marL="91442" marR="91442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++</a:t>
                      </a:r>
                    </a:p>
                  </a:txBody>
                  <a:tcPr marL="91442" marR="91442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0</a:t>
                      </a:r>
                    </a:p>
                  </a:txBody>
                  <a:tcPr marL="91442" marR="91442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</a:t>
                      </a:r>
                    </a:p>
                  </a:txBody>
                  <a:tcPr marL="91442" marR="91442" marT="45699" marB="4569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671">
                <a:tc>
                  <a:txBody>
                    <a:bodyPr/>
                    <a:lstStyle/>
                    <a:p>
                      <a:r>
                        <a:rPr lang="ru-RU" sz="2000" dirty="0"/>
                        <a:t>Внешний заказчик, ограничения по времени</a:t>
                      </a:r>
                    </a:p>
                  </a:txBody>
                  <a:tcPr marL="91442" marR="91442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0</a:t>
                      </a:r>
                    </a:p>
                  </a:txBody>
                  <a:tcPr marL="91442" marR="91442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++</a:t>
                      </a:r>
                    </a:p>
                  </a:txBody>
                  <a:tcPr marL="91442" marR="91442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</a:t>
                      </a:r>
                    </a:p>
                  </a:txBody>
                  <a:tcPr marL="91442" marR="91442" marT="45699" marB="4569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671">
                <a:tc>
                  <a:txBody>
                    <a:bodyPr/>
                    <a:lstStyle/>
                    <a:p>
                      <a:r>
                        <a:rPr lang="ru-RU" sz="2000" dirty="0"/>
                        <a:t>Внутренний заказчик, ограничения по времени</a:t>
                      </a:r>
                    </a:p>
                  </a:txBody>
                  <a:tcPr marL="91442" marR="91442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</a:t>
                      </a:r>
                    </a:p>
                  </a:txBody>
                  <a:tcPr marL="91442" marR="91442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</a:t>
                      </a:r>
                    </a:p>
                  </a:txBody>
                  <a:tcPr marL="91442" marR="91442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++</a:t>
                      </a:r>
                    </a:p>
                  </a:txBody>
                  <a:tcPr marL="91442" marR="91442" marT="45699" marB="4569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600" dirty="0">
                <a:solidFill>
                  <a:schemeClr val="tx2"/>
                </a:solidFill>
              </a:rPr>
              <a:t>Модель сложности проектов</a:t>
            </a:r>
            <a:endParaRPr lang="en-US" altLang="ru-RU" sz="3600" dirty="0">
              <a:solidFill>
                <a:schemeClr val="tx2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3D9B3E-EC20-4C02-9F8B-E4D672E83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/>
              <a:t>Cynefin</a:t>
            </a:r>
            <a:r>
              <a:rPr lang="en-US" dirty="0"/>
              <a:t> framework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2BC433C-75D1-42E6-A211-7A7C449DF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The Stacey complexity model</a:t>
            </a:r>
            <a:endParaRPr lang="ru-RU" dirty="0"/>
          </a:p>
        </p:txBody>
      </p:sp>
      <p:pic>
        <p:nvPicPr>
          <p:cNvPr id="2062" name="Picture 14" descr="ÐÐ°ÑÑÐ¸Ð½ÐºÐ¸ Ð¿Ð¾ Ð·Ð°Ð¿ÑÐ¾ÑÑ Cynefin framework">
            <a:extLst>
              <a:ext uri="{FF2B5EF4-FFF2-40B4-BE49-F238E27FC236}">
                <a16:creationId xmlns:a16="http://schemas.microsoft.com/office/drawing/2014/main" id="{0D308A3C-372A-4285-BCFF-CBE4007EE0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92" y="2155344"/>
            <a:ext cx="3875484" cy="40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ÐÐ¾ÑÐ¾Ð¶ÐµÐµ Ð¸Ð·Ð¾Ð±ÑÐ°Ð¶ÐµÐ½Ð¸Ðµ">
            <a:extLst>
              <a:ext uri="{FF2B5EF4-FFF2-40B4-BE49-F238E27FC236}">
                <a16:creationId xmlns:a16="http://schemas.microsoft.com/office/drawing/2014/main" id="{539C4DA6-FAFB-42EB-A16E-DF7C433F216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89" y="2200237"/>
            <a:ext cx="4041774" cy="40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5615ADB3-70F6-4B7A-B032-6FC683814117}"/>
              </a:ext>
            </a:extLst>
          </p:cNvPr>
          <p:cNvSpPr/>
          <p:nvPr/>
        </p:nvSpPr>
        <p:spPr>
          <a:xfrm rot="8297533">
            <a:off x="7330095" y="3693502"/>
            <a:ext cx="3168352" cy="864096"/>
          </a:xfrm>
          <a:prstGeom prst="rightArrow">
            <a:avLst/>
          </a:prstGeom>
          <a:solidFill>
            <a:srgbClr val="000000">
              <a:alpha val="2784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развернутая 22">
            <a:extLst>
              <a:ext uri="{FF2B5EF4-FFF2-40B4-BE49-F238E27FC236}">
                <a16:creationId xmlns:a16="http://schemas.microsoft.com/office/drawing/2014/main" id="{2B138B59-DA43-407B-B7E4-A5E4BCA6A269}"/>
              </a:ext>
            </a:extLst>
          </p:cNvPr>
          <p:cNvSpPr/>
          <p:nvPr/>
        </p:nvSpPr>
        <p:spPr>
          <a:xfrm>
            <a:off x="2151672" y="2685350"/>
            <a:ext cx="2749252" cy="2607548"/>
          </a:xfrm>
          <a:prstGeom prst="uturnArrow">
            <a:avLst>
              <a:gd name="adj1" fmla="val 19212"/>
              <a:gd name="adj2" fmla="val 18361"/>
              <a:gd name="adj3" fmla="val 20914"/>
              <a:gd name="adj4" fmla="val 43750"/>
              <a:gd name="adj5" fmla="val 81469"/>
            </a:avLst>
          </a:prstGeom>
          <a:solidFill>
            <a:srgbClr val="000000">
              <a:alpha val="2784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1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AA94D-D9CC-485E-B6D6-49003862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Простые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757491-4420-4510-B39D-44FC58A3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Внутреннее устройство известно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Все причинно-следственные связи осознаны, предсказуемы и повторяемы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Стандартная операционная деятельность, лучшие практики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Осмысление -</a:t>
            </a:r>
            <a:r>
              <a:rPr lang="en-US" dirty="0"/>
              <a:t>&gt; </a:t>
            </a:r>
            <a:r>
              <a:rPr lang="ru-RU" dirty="0"/>
              <a:t>категоризация -</a:t>
            </a:r>
            <a:r>
              <a:rPr lang="en-US" dirty="0"/>
              <a:t>&gt; </a:t>
            </a:r>
            <a:r>
              <a:rPr lang="ru-RU" dirty="0"/>
              <a:t>ответ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0245CA4-8CF0-4404-9F2A-E2B93FE60821}"/>
              </a:ext>
            </a:extLst>
          </p:cNvPr>
          <p:cNvCxnSpPr/>
          <p:nvPr/>
        </p:nvCxnSpPr>
        <p:spPr>
          <a:xfrm flipV="1">
            <a:off x="8616280" y="4293096"/>
            <a:ext cx="1311513" cy="504056"/>
          </a:xfrm>
          <a:prstGeom prst="line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307D42-BA30-46FD-BCD1-C300BA58691C}"/>
              </a:ext>
            </a:extLst>
          </p:cNvPr>
          <p:cNvCxnSpPr/>
          <p:nvPr/>
        </p:nvCxnSpPr>
        <p:spPr>
          <a:xfrm flipV="1">
            <a:off x="7951897" y="2852936"/>
            <a:ext cx="1096431" cy="1152128"/>
          </a:xfrm>
          <a:prstGeom prst="lin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892B999-1743-4E60-A164-E78EB2E44AC7}"/>
              </a:ext>
            </a:extLst>
          </p:cNvPr>
          <p:cNvCxnSpPr/>
          <p:nvPr/>
        </p:nvCxnSpPr>
        <p:spPr>
          <a:xfrm>
            <a:off x="9048328" y="2852936"/>
            <a:ext cx="879465" cy="1477057"/>
          </a:xfrm>
          <a:prstGeom prst="lin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386F5EF-ABED-4E3D-A153-E4004A823E8B}"/>
              </a:ext>
            </a:extLst>
          </p:cNvPr>
          <p:cNvCxnSpPr/>
          <p:nvPr/>
        </p:nvCxnSpPr>
        <p:spPr>
          <a:xfrm>
            <a:off x="7951897" y="4005064"/>
            <a:ext cx="1975896" cy="28803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DFAFAAF-F6C7-4767-99A4-BFFB8AEC1E02}"/>
              </a:ext>
            </a:extLst>
          </p:cNvPr>
          <p:cNvCxnSpPr>
            <a:stCxn id="6" idx="4"/>
            <a:endCxn id="7" idx="5"/>
          </p:cNvCxnSpPr>
          <p:nvPr/>
        </p:nvCxnSpPr>
        <p:spPr>
          <a:xfrm>
            <a:off x="7951897" y="4149080"/>
            <a:ext cx="766218" cy="74872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0D3B5A0-8789-4832-8983-234A380C599E}"/>
              </a:ext>
            </a:extLst>
          </p:cNvPr>
          <p:cNvCxnSpPr>
            <a:endCxn id="7" idx="4"/>
          </p:cNvCxnSpPr>
          <p:nvPr/>
        </p:nvCxnSpPr>
        <p:spPr>
          <a:xfrm flipH="1">
            <a:off x="8616280" y="2852936"/>
            <a:ext cx="432048" cy="2087047"/>
          </a:xfrm>
          <a:prstGeom prst="lin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85392152-7727-490F-A5B8-CD131D7031C7}"/>
              </a:ext>
            </a:extLst>
          </p:cNvPr>
          <p:cNvSpPr/>
          <p:nvPr/>
        </p:nvSpPr>
        <p:spPr>
          <a:xfrm>
            <a:off x="8904312" y="270892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D12F2C6-0A17-42D6-AC96-C9A510727BAE}"/>
              </a:ext>
            </a:extLst>
          </p:cNvPr>
          <p:cNvSpPr/>
          <p:nvPr/>
        </p:nvSpPr>
        <p:spPr>
          <a:xfrm>
            <a:off x="7807881" y="3861048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3D029CB-09BB-4F19-8CCA-F27008035056}"/>
              </a:ext>
            </a:extLst>
          </p:cNvPr>
          <p:cNvSpPr/>
          <p:nvPr/>
        </p:nvSpPr>
        <p:spPr>
          <a:xfrm>
            <a:off x="8472264" y="4651951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B12738-BF0A-456F-8C9A-7433937FCF28}"/>
              </a:ext>
            </a:extLst>
          </p:cNvPr>
          <p:cNvSpPr/>
          <p:nvPr/>
        </p:nvSpPr>
        <p:spPr>
          <a:xfrm>
            <a:off x="9783777" y="414908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2089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AA94D-D9CC-485E-B6D6-49003862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Сложные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757491-4420-4510-B39D-44FC58A3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Внутренне устройство потенциально известно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Все причинно-следственные связи разделены во времени и пространстве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Экспертное принятие решений, сценарное планирование, системное мышление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Осмысление -</a:t>
            </a:r>
            <a:r>
              <a:rPr lang="en-US" dirty="0"/>
              <a:t>&gt; </a:t>
            </a:r>
            <a:r>
              <a:rPr lang="ru-RU" dirty="0"/>
              <a:t>анализ -</a:t>
            </a:r>
            <a:r>
              <a:rPr lang="en-US" dirty="0"/>
              <a:t>&gt; </a:t>
            </a:r>
            <a:r>
              <a:rPr lang="ru-RU" dirty="0"/>
              <a:t>ответ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0245CA4-8CF0-4404-9F2A-E2B93FE60821}"/>
              </a:ext>
            </a:extLst>
          </p:cNvPr>
          <p:cNvCxnSpPr/>
          <p:nvPr/>
        </p:nvCxnSpPr>
        <p:spPr>
          <a:xfrm flipV="1">
            <a:off x="8616280" y="4293096"/>
            <a:ext cx="1311513" cy="504056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307D42-BA30-46FD-BCD1-C300BA58691C}"/>
              </a:ext>
            </a:extLst>
          </p:cNvPr>
          <p:cNvCxnSpPr/>
          <p:nvPr/>
        </p:nvCxnSpPr>
        <p:spPr>
          <a:xfrm flipV="1">
            <a:off x="7951897" y="2852936"/>
            <a:ext cx="1096431" cy="1152128"/>
          </a:xfrm>
          <a:prstGeom prst="lin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892B999-1743-4E60-A164-E78EB2E44AC7}"/>
              </a:ext>
            </a:extLst>
          </p:cNvPr>
          <p:cNvCxnSpPr/>
          <p:nvPr/>
        </p:nvCxnSpPr>
        <p:spPr>
          <a:xfrm>
            <a:off x="9048328" y="2852936"/>
            <a:ext cx="879465" cy="1477057"/>
          </a:xfrm>
          <a:prstGeom prst="lin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386F5EF-ABED-4E3D-A153-E4004A823E8B}"/>
              </a:ext>
            </a:extLst>
          </p:cNvPr>
          <p:cNvCxnSpPr/>
          <p:nvPr/>
        </p:nvCxnSpPr>
        <p:spPr>
          <a:xfrm>
            <a:off x="7951897" y="4005064"/>
            <a:ext cx="1975896" cy="2880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DFAFAAF-F6C7-4767-99A4-BFFB8AEC1E02}"/>
              </a:ext>
            </a:extLst>
          </p:cNvPr>
          <p:cNvCxnSpPr>
            <a:stCxn id="6" idx="4"/>
            <a:endCxn id="7" idx="5"/>
          </p:cNvCxnSpPr>
          <p:nvPr/>
        </p:nvCxnSpPr>
        <p:spPr>
          <a:xfrm>
            <a:off x="7951897" y="4149080"/>
            <a:ext cx="766218" cy="748722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0D3B5A0-8789-4832-8983-234A380C599E}"/>
              </a:ext>
            </a:extLst>
          </p:cNvPr>
          <p:cNvCxnSpPr>
            <a:endCxn id="7" idx="4"/>
          </p:cNvCxnSpPr>
          <p:nvPr/>
        </p:nvCxnSpPr>
        <p:spPr>
          <a:xfrm flipH="1">
            <a:off x="8616280" y="2852936"/>
            <a:ext cx="432048" cy="2087047"/>
          </a:xfrm>
          <a:prstGeom prst="lin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85392152-7727-490F-A5B8-CD131D7031C7}"/>
              </a:ext>
            </a:extLst>
          </p:cNvPr>
          <p:cNvSpPr/>
          <p:nvPr/>
        </p:nvSpPr>
        <p:spPr>
          <a:xfrm>
            <a:off x="8904312" y="270892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D12F2C6-0A17-42D6-AC96-C9A510727BAE}"/>
              </a:ext>
            </a:extLst>
          </p:cNvPr>
          <p:cNvSpPr/>
          <p:nvPr/>
        </p:nvSpPr>
        <p:spPr>
          <a:xfrm>
            <a:off x="7807881" y="3861048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3D029CB-09BB-4F19-8CCA-F27008035056}"/>
              </a:ext>
            </a:extLst>
          </p:cNvPr>
          <p:cNvSpPr/>
          <p:nvPr/>
        </p:nvSpPr>
        <p:spPr>
          <a:xfrm>
            <a:off x="8472264" y="4651951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B12738-BF0A-456F-8C9A-7433937FCF28}"/>
              </a:ext>
            </a:extLst>
          </p:cNvPr>
          <p:cNvSpPr/>
          <p:nvPr/>
        </p:nvSpPr>
        <p:spPr>
          <a:xfrm>
            <a:off x="9783777" y="414908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933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AA94D-D9CC-485E-B6D6-49003862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Комплексные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757491-4420-4510-B39D-44FC58A3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Ретроспективно когерентно (прослеживаются отдельные зависимости)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Причинно-следственные связи не повторяемы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Работа по шаблонам, множественные повторы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Исследование -</a:t>
            </a:r>
            <a:r>
              <a:rPr lang="en-US" dirty="0"/>
              <a:t>&gt; </a:t>
            </a:r>
            <a:r>
              <a:rPr lang="ru-RU" dirty="0"/>
              <a:t>осмысление -</a:t>
            </a:r>
            <a:r>
              <a:rPr lang="en-US" dirty="0"/>
              <a:t>&gt; </a:t>
            </a:r>
            <a:r>
              <a:rPr lang="ru-RU" dirty="0"/>
              <a:t>ответ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0245CA4-8CF0-4404-9F2A-E2B93FE60821}"/>
              </a:ext>
            </a:extLst>
          </p:cNvPr>
          <p:cNvCxnSpPr/>
          <p:nvPr/>
        </p:nvCxnSpPr>
        <p:spPr>
          <a:xfrm flipV="1">
            <a:off x="8616280" y="4293096"/>
            <a:ext cx="1311513" cy="504056"/>
          </a:xfrm>
          <a:prstGeom prst="line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307D42-BA30-46FD-BCD1-C300BA58691C}"/>
              </a:ext>
            </a:extLst>
          </p:cNvPr>
          <p:cNvCxnSpPr/>
          <p:nvPr/>
        </p:nvCxnSpPr>
        <p:spPr>
          <a:xfrm flipV="1">
            <a:off x="7951897" y="2852936"/>
            <a:ext cx="1096431" cy="1152128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892B999-1743-4E60-A164-E78EB2E44AC7}"/>
              </a:ext>
            </a:extLst>
          </p:cNvPr>
          <p:cNvCxnSpPr/>
          <p:nvPr/>
        </p:nvCxnSpPr>
        <p:spPr>
          <a:xfrm>
            <a:off x="9048328" y="2852936"/>
            <a:ext cx="879465" cy="14770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386F5EF-ABED-4E3D-A153-E4004A823E8B}"/>
              </a:ext>
            </a:extLst>
          </p:cNvPr>
          <p:cNvCxnSpPr/>
          <p:nvPr/>
        </p:nvCxnSpPr>
        <p:spPr>
          <a:xfrm>
            <a:off x="7951897" y="4005064"/>
            <a:ext cx="1975896" cy="28803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DFAFAAF-F6C7-4767-99A4-BFFB8AEC1E02}"/>
              </a:ext>
            </a:extLst>
          </p:cNvPr>
          <p:cNvCxnSpPr>
            <a:stCxn id="6" idx="4"/>
            <a:endCxn id="7" idx="5"/>
          </p:cNvCxnSpPr>
          <p:nvPr/>
        </p:nvCxnSpPr>
        <p:spPr>
          <a:xfrm>
            <a:off x="7951897" y="4149080"/>
            <a:ext cx="766218" cy="74872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0D3B5A0-8789-4832-8983-234A380C599E}"/>
              </a:ext>
            </a:extLst>
          </p:cNvPr>
          <p:cNvCxnSpPr>
            <a:endCxn id="7" idx="4"/>
          </p:cNvCxnSpPr>
          <p:nvPr/>
        </p:nvCxnSpPr>
        <p:spPr>
          <a:xfrm flipH="1">
            <a:off x="8616280" y="2852936"/>
            <a:ext cx="432048" cy="2087047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85392152-7727-490F-A5B8-CD131D7031C7}"/>
              </a:ext>
            </a:extLst>
          </p:cNvPr>
          <p:cNvSpPr/>
          <p:nvPr/>
        </p:nvSpPr>
        <p:spPr>
          <a:xfrm>
            <a:off x="8904312" y="270892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D12F2C6-0A17-42D6-AC96-C9A510727BAE}"/>
              </a:ext>
            </a:extLst>
          </p:cNvPr>
          <p:cNvSpPr/>
          <p:nvPr/>
        </p:nvSpPr>
        <p:spPr>
          <a:xfrm>
            <a:off x="7807881" y="3861048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3D029CB-09BB-4F19-8CCA-F27008035056}"/>
              </a:ext>
            </a:extLst>
          </p:cNvPr>
          <p:cNvSpPr/>
          <p:nvPr/>
        </p:nvSpPr>
        <p:spPr>
          <a:xfrm>
            <a:off x="8472264" y="4651951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B12738-BF0A-456F-8C9A-7433937FCF28}"/>
              </a:ext>
            </a:extLst>
          </p:cNvPr>
          <p:cNvSpPr/>
          <p:nvPr/>
        </p:nvSpPr>
        <p:spPr>
          <a:xfrm>
            <a:off x="9783777" y="414908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2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733" dirty="0"/>
              <a:t>На сколько качественно мы можем удовлетворить потребности?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1019035" y="2738651"/>
            <a:ext cx="3057600" cy="35848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Rectangle 4"/>
          <p:cNvSpPr/>
          <p:nvPr/>
        </p:nvSpPr>
        <p:spPr>
          <a:xfrm>
            <a:off x="4489359" y="1655929"/>
            <a:ext cx="3057600" cy="35848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Rectangle 5"/>
          <p:cNvSpPr/>
          <p:nvPr/>
        </p:nvSpPr>
        <p:spPr>
          <a:xfrm>
            <a:off x="8097673" y="2738652"/>
            <a:ext cx="3057600" cy="250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TextBox 6"/>
          <p:cNvSpPr txBox="1"/>
          <p:nvPr/>
        </p:nvSpPr>
        <p:spPr>
          <a:xfrm>
            <a:off x="1491009" y="2110854"/>
            <a:ext cx="187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Реализовано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71266" y="5405848"/>
            <a:ext cx="162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Ожидается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28759" y="2110854"/>
            <a:ext cx="2674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Мера соответствия</a:t>
            </a:r>
            <a:endParaRPr lang="en-GB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76048" y="2756848"/>
            <a:ext cx="4221707" cy="0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19117" y="5222543"/>
            <a:ext cx="708773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2716E-6 L 0.28542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7 L -0.29531 0.001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4" y="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AA94D-D9CC-485E-B6D6-49003862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Хаотические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757491-4420-4510-B39D-44FC58A3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Ретроспективно </a:t>
            </a:r>
            <a:r>
              <a:rPr lang="ru-RU" dirty="0" err="1"/>
              <a:t>некогерентно</a:t>
            </a:r>
            <a:r>
              <a:rPr lang="ru-RU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Причинно-следственные связи невозможно 	постичь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Действия, направленные на стабилизацию, кризис-менеджмент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Действие -</a:t>
            </a:r>
            <a:r>
              <a:rPr lang="en-US" dirty="0"/>
              <a:t>&gt; </a:t>
            </a:r>
            <a:r>
              <a:rPr lang="ru-RU" dirty="0"/>
              <a:t>осмысление -</a:t>
            </a:r>
            <a:r>
              <a:rPr lang="en-US" dirty="0"/>
              <a:t>&gt; </a:t>
            </a:r>
            <a:r>
              <a:rPr lang="ru-RU" dirty="0"/>
              <a:t>ответ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0245CA4-8CF0-4404-9F2A-E2B93FE60821}"/>
              </a:ext>
            </a:extLst>
          </p:cNvPr>
          <p:cNvCxnSpPr/>
          <p:nvPr/>
        </p:nvCxnSpPr>
        <p:spPr>
          <a:xfrm flipV="1">
            <a:off x="8616280" y="4293096"/>
            <a:ext cx="1311513" cy="504056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307D42-BA30-46FD-BCD1-C300BA58691C}"/>
              </a:ext>
            </a:extLst>
          </p:cNvPr>
          <p:cNvCxnSpPr/>
          <p:nvPr/>
        </p:nvCxnSpPr>
        <p:spPr>
          <a:xfrm flipV="1">
            <a:off x="7951897" y="2852936"/>
            <a:ext cx="1096431" cy="1152128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892B999-1743-4E60-A164-E78EB2E44AC7}"/>
              </a:ext>
            </a:extLst>
          </p:cNvPr>
          <p:cNvCxnSpPr/>
          <p:nvPr/>
        </p:nvCxnSpPr>
        <p:spPr>
          <a:xfrm>
            <a:off x="9048328" y="2852936"/>
            <a:ext cx="879465" cy="14770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386F5EF-ABED-4E3D-A153-E4004A823E8B}"/>
              </a:ext>
            </a:extLst>
          </p:cNvPr>
          <p:cNvCxnSpPr/>
          <p:nvPr/>
        </p:nvCxnSpPr>
        <p:spPr>
          <a:xfrm>
            <a:off x="7951897" y="4005064"/>
            <a:ext cx="1975896" cy="2880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DFAFAAF-F6C7-4767-99A4-BFFB8AEC1E02}"/>
              </a:ext>
            </a:extLst>
          </p:cNvPr>
          <p:cNvCxnSpPr>
            <a:stCxn id="6" idx="4"/>
            <a:endCxn id="7" idx="5"/>
          </p:cNvCxnSpPr>
          <p:nvPr/>
        </p:nvCxnSpPr>
        <p:spPr>
          <a:xfrm>
            <a:off x="7951897" y="4149080"/>
            <a:ext cx="766218" cy="748722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0D3B5A0-8789-4832-8983-234A380C599E}"/>
              </a:ext>
            </a:extLst>
          </p:cNvPr>
          <p:cNvCxnSpPr>
            <a:endCxn id="7" idx="4"/>
          </p:cNvCxnSpPr>
          <p:nvPr/>
        </p:nvCxnSpPr>
        <p:spPr>
          <a:xfrm flipH="1">
            <a:off x="8616280" y="2852936"/>
            <a:ext cx="432048" cy="2087047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85392152-7727-490F-A5B8-CD131D7031C7}"/>
              </a:ext>
            </a:extLst>
          </p:cNvPr>
          <p:cNvSpPr/>
          <p:nvPr/>
        </p:nvSpPr>
        <p:spPr>
          <a:xfrm>
            <a:off x="8904312" y="270892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D12F2C6-0A17-42D6-AC96-C9A510727BAE}"/>
              </a:ext>
            </a:extLst>
          </p:cNvPr>
          <p:cNvSpPr/>
          <p:nvPr/>
        </p:nvSpPr>
        <p:spPr>
          <a:xfrm>
            <a:off x="7807881" y="3861048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3D029CB-09BB-4F19-8CCA-F27008035056}"/>
              </a:ext>
            </a:extLst>
          </p:cNvPr>
          <p:cNvSpPr/>
          <p:nvPr/>
        </p:nvSpPr>
        <p:spPr>
          <a:xfrm>
            <a:off x="8472264" y="4651951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5B12738-BF0A-456F-8C9A-7433937FCF28}"/>
              </a:ext>
            </a:extLst>
          </p:cNvPr>
          <p:cNvSpPr/>
          <p:nvPr/>
        </p:nvSpPr>
        <p:spPr>
          <a:xfrm>
            <a:off x="9783777" y="4149080"/>
            <a:ext cx="288032" cy="28803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26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30FB0-6760-4E04-82FB-3553C18A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Стили управления (теория </a:t>
            </a:r>
            <a:r>
              <a:rPr lang="ru-RU" dirty="0" err="1"/>
              <a:t>Бланшара</a:t>
            </a:r>
            <a:r>
              <a:rPr lang="ru-RU" dirty="0"/>
              <a:t>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C6EE547-0A6D-4733-8832-5FB122A5B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436350"/>
              </p:ext>
            </p:extLst>
          </p:nvPr>
        </p:nvGraphicFramePr>
        <p:xfrm>
          <a:off x="547688" y="3140968"/>
          <a:ext cx="5411788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5894">
                  <a:extLst>
                    <a:ext uri="{9D8B030D-6E8A-4147-A177-3AD203B41FA5}">
                      <a16:colId xmlns:a16="http://schemas.microsoft.com/office/drawing/2014/main" val="911730081"/>
                    </a:ext>
                  </a:extLst>
                </a:gridCol>
                <a:gridCol w="2705894">
                  <a:extLst>
                    <a:ext uri="{9D8B030D-6E8A-4147-A177-3AD203B41FA5}">
                      <a16:colId xmlns:a16="http://schemas.microsoft.com/office/drawing/2014/main" val="360695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Поддерживающий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(S3)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Наставнический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(S2)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2191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Делегирующий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(S4)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Директивный 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(S1)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9391990"/>
                  </a:ext>
                </a:extLst>
              </a:tr>
            </a:tbl>
          </a:graphicData>
        </a:graphic>
      </p:graphicFrame>
      <p:sp>
        <p:nvSpPr>
          <p:cNvPr id="7" name="Объект 6">
            <a:extLst>
              <a:ext uri="{FF2B5EF4-FFF2-40B4-BE49-F238E27FC236}">
                <a16:creationId xmlns:a16="http://schemas.microsoft.com/office/drawing/2014/main" id="{EBF4A7D5-E16A-4B29-B25E-88F86254738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6941" y="1351757"/>
            <a:ext cx="5411411" cy="495935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D1 - </a:t>
            </a:r>
            <a:r>
              <a:rPr lang="ru-RU" sz="1800" dirty="0"/>
              <a:t>жесткая постановка целей, сроки исполнения, ориентация на результат.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D2 - </a:t>
            </a:r>
            <a:r>
              <a:rPr lang="ru-RU" sz="1800" dirty="0"/>
              <a:t>обоснование и обсуждение идей, активная работа с командой, решения все равно принимает руководитель.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D3 - </a:t>
            </a:r>
            <a:r>
              <a:rPr lang="ru-RU" sz="1800" dirty="0"/>
              <a:t>члены команды включаются в организацию рабочего процесса. Руководитель поддерживает подчиненных, но основные технические решения принимают они.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D4 - </a:t>
            </a:r>
            <a:r>
              <a:rPr lang="ru-RU" sz="1800" dirty="0"/>
              <a:t>принятие решение и ответственность за результат на команде</a:t>
            </a:r>
          </a:p>
        </p:txBody>
      </p:sp>
    </p:spTree>
    <p:extLst>
      <p:ext uri="{BB962C8B-B14F-4D97-AF65-F5344CB8AC3E}">
        <p14:creationId xmlns:p14="http://schemas.microsoft.com/office/powerpoint/2010/main" val="2160039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30FB0-6760-4E04-82FB-3553C18A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Зрелость сотрудников (теория </a:t>
            </a:r>
            <a:r>
              <a:rPr lang="ru-RU" dirty="0" err="1"/>
              <a:t>Бланшара</a:t>
            </a:r>
            <a:r>
              <a:rPr lang="ru-RU" dirty="0"/>
              <a:t>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C6EE547-0A6D-4733-8832-5FB122A5B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831168"/>
              </p:ext>
            </p:extLst>
          </p:nvPr>
        </p:nvGraphicFramePr>
        <p:xfrm>
          <a:off x="547688" y="3140968"/>
          <a:ext cx="5411788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5894">
                  <a:extLst>
                    <a:ext uri="{9D8B030D-6E8A-4147-A177-3AD203B41FA5}">
                      <a16:colId xmlns:a16="http://schemas.microsoft.com/office/drawing/2014/main" val="911730081"/>
                    </a:ext>
                  </a:extLst>
                </a:gridCol>
                <a:gridCol w="2705894">
                  <a:extLst>
                    <a:ext uri="{9D8B030D-6E8A-4147-A177-3AD203B41FA5}">
                      <a16:colId xmlns:a16="http://schemas.microsoft.com/office/drawing/2014/main" val="360695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мотивирован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Профессионален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(D3)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мотивирован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профессионален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2191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Мотивирован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Профессионален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(D4)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Мотивирован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профессионален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(D1)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9391990"/>
                  </a:ext>
                </a:extLst>
              </a:tr>
            </a:tbl>
          </a:graphicData>
        </a:graphic>
      </p:graphicFrame>
      <p:sp>
        <p:nvSpPr>
          <p:cNvPr id="7" name="Объект 6">
            <a:extLst>
              <a:ext uri="{FF2B5EF4-FFF2-40B4-BE49-F238E27FC236}">
                <a16:creationId xmlns:a16="http://schemas.microsoft.com/office/drawing/2014/main" id="{EBF4A7D5-E16A-4B29-B25E-88F86254738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6941" y="1351757"/>
            <a:ext cx="5411411" cy="495935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D1 – </a:t>
            </a:r>
            <a:r>
              <a:rPr lang="ru-RU" sz="1800" dirty="0"/>
              <a:t>новичок, которого необходимо вводить в курс дела.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D2 – </a:t>
            </a:r>
            <a:r>
              <a:rPr lang="ru-RU" sz="1800" dirty="0"/>
              <a:t>либо тот же новичок,</a:t>
            </a:r>
            <a:r>
              <a:rPr lang="en-US" sz="1800" dirty="0"/>
              <a:t> </a:t>
            </a:r>
            <a:r>
              <a:rPr lang="ru-RU" sz="1800" dirty="0"/>
              <a:t> который</a:t>
            </a:r>
            <a:r>
              <a:rPr lang="en-US" sz="1800" dirty="0"/>
              <a:t> </a:t>
            </a:r>
            <a:r>
              <a:rPr lang="ru-RU" sz="1800" dirty="0"/>
              <a:t>столкнулся с большим количеством проблем, либо профессионал, переброшенный в незнакомую ему предметную область.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D3</a:t>
            </a:r>
            <a:r>
              <a:rPr lang="ru-RU" sz="1800" dirty="0"/>
              <a:t> – таким человеком может быть тот, кто заскучал от однообразных задач, либо столкнулся с проблемой, которую не может решить на своем уровне.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D4</a:t>
            </a:r>
            <a:r>
              <a:rPr lang="ru-RU" sz="1800" dirty="0"/>
              <a:t> –</a:t>
            </a:r>
            <a:r>
              <a:rPr lang="en-US" sz="1800" dirty="0"/>
              <a:t> </a:t>
            </a:r>
            <a:r>
              <a:rPr lang="ru-RU" sz="1800" dirty="0"/>
              <a:t>мечта любого руководителя проекта. </a:t>
            </a:r>
          </a:p>
        </p:txBody>
      </p:sp>
    </p:spTree>
    <p:extLst>
      <p:ext uri="{BB962C8B-B14F-4D97-AF65-F5344CB8AC3E}">
        <p14:creationId xmlns:p14="http://schemas.microsoft.com/office/powerpoint/2010/main" val="10130616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DB22B-E0DC-4A14-8201-F3D843A6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Соответствие стилей и зрелости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DA05053-9F2C-4A0B-A3A6-17A25411E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Очевидным является то, что стили управления и уровни мотивации и профессионализма у членов команды и команды, в целом, должны соответствовать друг другу.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 стилях </a:t>
            </a:r>
            <a:r>
              <a:rPr lang="en-US" dirty="0"/>
              <a:t>S</a:t>
            </a:r>
            <a:r>
              <a:rPr lang="ru-RU" dirty="0"/>
              <a:t>1-</a:t>
            </a:r>
            <a:r>
              <a:rPr lang="en-US" dirty="0"/>
              <a:t>M</a:t>
            </a:r>
            <a:r>
              <a:rPr lang="ru-RU" dirty="0"/>
              <a:t>1 и </a:t>
            </a:r>
            <a:r>
              <a:rPr lang="en-US" dirty="0"/>
              <a:t>S</a:t>
            </a:r>
            <a:r>
              <a:rPr lang="ru-RU" dirty="0"/>
              <a:t>4-</a:t>
            </a:r>
            <a:r>
              <a:rPr lang="en-US" dirty="0"/>
              <a:t>M</a:t>
            </a:r>
            <a:r>
              <a:rPr lang="ru-RU" dirty="0"/>
              <a:t>4 в первую очередь важен результат и процесс, поэтому может помочь работа по </a:t>
            </a:r>
            <a:r>
              <a:rPr lang="ru-RU" dirty="0" err="1"/>
              <a:t>kanban</a:t>
            </a:r>
            <a:r>
              <a:rPr lang="ru-RU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 стилях </a:t>
            </a:r>
            <a:r>
              <a:rPr lang="en-US" dirty="0"/>
              <a:t>S</a:t>
            </a:r>
            <a:r>
              <a:rPr lang="ru-RU" dirty="0"/>
              <a:t>2-</a:t>
            </a:r>
            <a:r>
              <a:rPr lang="en-US" dirty="0"/>
              <a:t>M</a:t>
            </a:r>
            <a:r>
              <a:rPr lang="ru-RU" dirty="0"/>
              <a:t>2 и </a:t>
            </a:r>
            <a:r>
              <a:rPr lang="en-US" dirty="0"/>
              <a:t>S</a:t>
            </a:r>
            <a:r>
              <a:rPr lang="ru-RU" dirty="0"/>
              <a:t>3-</a:t>
            </a:r>
            <a:r>
              <a:rPr lang="en-US" dirty="0"/>
              <a:t>M</a:t>
            </a:r>
            <a:r>
              <a:rPr lang="ru-RU" dirty="0"/>
              <a:t>3 важна работа с людьми, то есть встречи, тут может больше помочь </a:t>
            </a:r>
            <a:r>
              <a:rPr lang="en-US" dirty="0"/>
              <a:t>scrum</a:t>
            </a:r>
            <a:r>
              <a:rPr lang="ru-RU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1740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756B6-C5B7-438D-8DC7-3DC49E3B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Игра: </a:t>
            </a:r>
            <a:r>
              <a:rPr lang="en-US" dirty="0"/>
              <a:t>One piece flow simulation </a:t>
            </a:r>
            <a:r>
              <a:rPr lang="ru-RU" dirty="0"/>
              <a:t>ч.1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7D900-9B0C-4455-BF9E-6078AA790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20 монет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4 работника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Измеряем время работы каждого работника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Измеряем время поступления первой партии на рынок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Измеряем общее время работы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9C5AA9-81D0-4F29-A0A8-7C11228F7A6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Все 20 монет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 10 монет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 5 монет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По 1 монете</a:t>
            </a:r>
          </a:p>
        </p:txBody>
      </p:sp>
    </p:spTree>
    <p:extLst>
      <p:ext uri="{BB962C8B-B14F-4D97-AF65-F5344CB8AC3E}">
        <p14:creationId xmlns:p14="http://schemas.microsoft.com/office/powerpoint/2010/main" val="7636037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9317C-B3EF-480A-B40F-18FDDA2D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Игра: </a:t>
            </a:r>
            <a:r>
              <a:rPr lang="en-US" dirty="0"/>
              <a:t>One piece flow simulation </a:t>
            </a:r>
            <a:r>
              <a:rPr lang="ru-RU" dirty="0"/>
              <a:t>ч.2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6F9C1-4D85-4696-AB4A-6C52348E5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Один сотрудник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5 менеджеров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Сотрудник должен написать имя каждого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Измеряем время написания первого имени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Измеряем время все работы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53ABC3-DB9C-41A3-9189-62F5163C52B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Все действуют наперебой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Сотрудник пишет по одной букве каждого имени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Сотрудник по очереди пишет полностью имя каждого</a:t>
            </a:r>
          </a:p>
        </p:txBody>
      </p:sp>
    </p:spTree>
    <p:extLst>
      <p:ext uri="{BB962C8B-B14F-4D97-AF65-F5344CB8AC3E}">
        <p14:creationId xmlns:p14="http://schemas.microsoft.com/office/powerpoint/2010/main" val="17489460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Тема 4.</a:t>
            </a:r>
            <a:r>
              <a:rPr lang="en-US" alt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Scrum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dilbert.com/dyn/str_strip/000000000/00000000/0000000/000000/00000/6000/400/6428/6428.strip.zo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6" y="1844675"/>
            <a:ext cx="77819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1931991" y="358775"/>
            <a:ext cx="83280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389" tIns="19194" rIns="38389" bIns="19194"/>
          <a:lstStyle/>
          <a:p>
            <a:pPr eaLnBrk="0" hangingPunct="0"/>
            <a:r>
              <a:rPr lang="ru-RU" altLang="ru-RU" sz="3800">
                <a:solidFill>
                  <a:schemeClr val="bg2"/>
                </a:solidFill>
                <a:latin typeface="Arial" panose="020B0604020202020204" pitchFamily="34" charset="0"/>
              </a:rPr>
              <a:t>Процессы должны быть!</a:t>
            </a:r>
            <a:endParaRPr lang="en-US" altLang="ru-RU" sz="38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10F719-4506-4168-876B-DA929F91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495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5"/>
          <p:cNvSpPr>
            <a:spLocks noGrp="1"/>
          </p:cNvSpPr>
          <p:nvPr>
            <p:ph type="ctrTitle"/>
          </p:nvPr>
        </p:nvSpPr>
        <p:spPr bwMode="auto">
          <a:xfrm>
            <a:off x="3349625" y="2346328"/>
            <a:ext cx="6910388" cy="2703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Основные определения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Подзаголовок 6"/>
          <p:cNvSpPr>
            <a:spLocks noGrp="1"/>
          </p:cNvSpPr>
          <p:nvPr>
            <p:ph type="subTitle" idx="1"/>
          </p:nvPr>
        </p:nvSpPr>
        <p:spPr bwMode="auto">
          <a:xfrm>
            <a:off x="3349625" y="5319716"/>
            <a:ext cx="691038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Прямоугольник 1"/>
          <p:cNvSpPr>
            <a:spLocks noChangeArrowheads="1"/>
          </p:cNvSpPr>
          <p:nvPr/>
        </p:nvSpPr>
        <p:spPr bwMode="auto">
          <a:xfrm>
            <a:off x="3349625" y="260350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latin typeface="Arial" panose="020B0604020202020204" pitchFamily="34" charset="0"/>
              </a:rPr>
              <a:t>Национальный исследовательский университет 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экономики</a:t>
            </a:r>
          </a:p>
          <a:p>
            <a:pPr algn="ctr"/>
            <a:r>
              <a:rPr lang="ru-RU" altLang="ru-RU" b="1">
                <a:latin typeface="Arial" panose="020B0604020202020204" pitchFamily="34" charset="0"/>
              </a:rPr>
              <a:t>Высшая школа управления проектами</a:t>
            </a:r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6" y="0"/>
            <a:ext cx="2027237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ое 2">
      <a:dk1>
        <a:srgbClr val="000000"/>
      </a:dk1>
      <a:lt1>
        <a:sysClr val="window" lastClr="FFFFFF"/>
      </a:lt1>
      <a:dk2>
        <a:srgbClr val="5A6C6E"/>
      </a:dk2>
      <a:lt2>
        <a:srgbClr val="5A6C6E"/>
      </a:lt2>
      <a:accent1>
        <a:srgbClr val="FCCB40"/>
      </a:accent1>
      <a:accent2>
        <a:srgbClr val="E92229"/>
      </a:accent2>
      <a:accent3>
        <a:srgbClr val="76B44A"/>
      </a:accent3>
      <a:accent4>
        <a:srgbClr val="356797"/>
      </a:accent4>
      <a:accent5>
        <a:srgbClr val="3ACC9A"/>
      </a:accent5>
      <a:accent6>
        <a:srgbClr val="973796"/>
      </a:accent6>
      <a:hlink>
        <a:srgbClr val="0B97FF"/>
      </a:hlink>
      <a:folHlink>
        <a:srgbClr val="3567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Yandex">
  <a:themeElements>
    <a:clrScheme name="Yandex Color">
      <a:dk1>
        <a:srgbClr val="000000"/>
      </a:dk1>
      <a:lt1>
        <a:srgbClr val="FFFFFF"/>
      </a:lt1>
      <a:dk2>
        <a:srgbClr val="FF3333"/>
      </a:dk2>
      <a:lt2>
        <a:srgbClr val="FFCC00"/>
      </a:lt2>
      <a:accent1>
        <a:srgbClr val="0077FF"/>
      </a:accent1>
      <a:accent2>
        <a:srgbClr val="23B324"/>
      </a:accent2>
      <a:accent3>
        <a:srgbClr val="6838CF"/>
      </a:accent3>
      <a:accent4>
        <a:srgbClr val="5DCEF9"/>
      </a:accent4>
      <a:accent5>
        <a:srgbClr val="C62CD0"/>
      </a:accent5>
      <a:accent6>
        <a:srgbClr val="FF9A0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Другое 2">
    <a:dk1>
      <a:srgbClr val="000000"/>
    </a:dk1>
    <a:lt1>
      <a:sysClr val="window" lastClr="FFFFFF"/>
    </a:lt1>
    <a:dk2>
      <a:srgbClr val="5A6C6E"/>
    </a:dk2>
    <a:lt2>
      <a:srgbClr val="5A6C6E"/>
    </a:lt2>
    <a:accent1>
      <a:srgbClr val="FCCB40"/>
    </a:accent1>
    <a:accent2>
      <a:srgbClr val="E92229"/>
    </a:accent2>
    <a:accent3>
      <a:srgbClr val="76B44A"/>
    </a:accent3>
    <a:accent4>
      <a:srgbClr val="356797"/>
    </a:accent4>
    <a:accent5>
      <a:srgbClr val="3ACC9A"/>
    </a:accent5>
    <a:accent6>
      <a:srgbClr val="973796"/>
    </a:accent6>
    <a:hlink>
      <a:srgbClr val="0B97FF"/>
    </a:hlink>
    <a:folHlink>
      <a:srgbClr val="35679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16207</TotalTime>
  <Words>14647</Words>
  <Application>Microsoft Office PowerPoint</Application>
  <PresentationFormat>Широкоэкранный</PresentationFormat>
  <Paragraphs>3033</Paragraphs>
  <Slides>304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304</vt:i4>
      </vt:variant>
    </vt:vector>
  </HeadingPairs>
  <TitlesOfParts>
    <vt:vector size="319" baseType="lpstr">
      <vt:lpstr>Arial</vt:lpstr>
      <vt:lpstr>Arial Unicode MS</vt:lpstr>
      <vt:lpstr>Calibri</vt:lpstr>
      <vt:lpstr>Crete Round</vt:lpstr>
      <vt:lpstr>DINPro</vt:lpstr>
      <vt:lpstr>Foundry</vt:lpstr>
      <vt:lpstr>Lucida Grande</vt:lpstr>
      <vt:lpstr>Textbook New</vt:lpstr>
      <vt:lpstr>Times New Roman</vt:lpstr>
      <vt:lpstr>Wingdings</vt:lpstr>
      <vt:lpstr>Yandex Sans Text Light</vt:lpstr>
      <vt:lpstr>YS Text Light</vt:lpstr>
      <vt:lpstr>YS Text Medium</vt:lpstr>
      <vt:lpstr>Тема Office</vt:lpstr>
      <vt:lpstr>Yandex</vt:lpstr>
      <vt:lpstr>Гибкие методологии управления проектами</vt:lpstr>
      <vt:lpstr>Цель курса</vt:lpstr>
      <vt:lpstr>Содержание курса</vt:lpstr>
      <vt:lpstr>Основная литература</vt:lpstr>
      <vt:lpstr>Тема 1. Предпосылки</vt:lpstr>
      <vt:lpstr>Исторические очерки</vt:lpstr>
      <vt:lpstr>Другими словами</vt:lpstr>
      <vt:lpstr>Что такое создавать ценность в продукте?</vt:lpstr>
      <vt:lpstr>На сколько качественно мы можем удовлетворить потребности?</vt:lpstr>
      <vt:lpstr>На сколько качественно мы можем удовлетворить потребности?</vt:lpstr>
      <vt:lpstr>Что такое качество?</vt:lpstr>
      <vt:lpstr>Что нужно для создания качественного продукта?</vt:lpstr>
      <vt:lpstr>Почему это сложно?</vt:lpstr>
      <vt:lpstr>Какие процессы есть? С точки зрения управления проектами</vt:lpstr>
      <vt:lpstr>Движение к цели с точки зрения бизнеса</vt:lpstr>
      <vt:lpstr>Конус неопределенности (с точки зрения изготовления продукта по фазам)</vt:lpstr>
      <vt:lpstr>Конус неопределенности (по времени)</vt:lpstr>
      <vt:lpstr>Конус неопределенности (не работали с требованиями)</vt:lpstr>
      <vt:lpstr>Конус неопределенности (пришли новые требования)</vt:lpstr>
      <vt:lpstr>Agile – это рынок покупателя</vt:lpstr>
      <vt:lpstr>Факторы</vt:lpstr>
      <vt:lpstr>Примеры</vt:lpstr>
      <vt:lpstr>Тема 2. Основы</vt:lpstr>
      <vt:lpstr>Что влияет на создаваемые продукты?</vt:lpstr>
      <vt:lpstr>Какие методологии есть?</vt:lpstr>
      <vt:lpstr>CMM/CMMI</vt:lpstr>
      <vt:lpstr>RUP/MSF/…</vt:lpstr>
      <vt:lpstr>RUP/MSF/…</vt:lpstr>
      <vt:lpstr>Agile и Lean</vt:lpstr>
      <vt:lpstr>Agile</vt:lpstr>
      <vt:lpstr>Lean</vt:lpstr>
      <vt:lpstr>Другими словами</vt:lpstr>
      <vt:lpstr>Противостояние традиционных и гибких подходов</vt:lpstr>
      <vt:lpstr>Agile и PMBOK гармонизированы</vt:lpstr>
      <vt:lpstr>Почему эволюция?</vt:lpstr>
      <vt:lpstr>Каскадная модель</vt:lpstr>
      <vt:lpstr>V-модель</vt:lpstr>
      <vt:lpstr>Итеративная модель </vt:lpstr>
      <vt:lpstr>Спиральная модель</vt:lpstr>
      <vt:lpstr>Что в реальности</vt:lpstr>
      <vt:lpstr>Первое приближение</vt:lpstr>
      <vt:lpstr>Какова область применения</vt:lpstr>
      <vt:lpstr>На каком уровне применять (пример)</vt:lpstr>
      <vt:lpstr>Генерация подходов (общая схема)</vt:lpstr>
      <vt:lpstr>Генерация подходов (как еще может быть)</vt:lpstr>
      <vt:lpstr>http://blog.deloitte.com.au/navigating-the-agile-landscape/ </vt:lpstr>
      <vt:lpstr>Agile – это образ мышления http://agilemanifesto.org/iso/ru/manifesto.html http://agilemanifesto.org/iso/ru/principles.html </vt:lpstr>
      <vt:lpstr>Agile-манифест (2001 г.)</vt:lpstr>
      <vt:lpstr>Принципы Agile</vt:lpstr>
      <vt:lpstr>Принципы Agile</vt:lpstr>
      <vt:lpstr>Принципы Agile</vt:lpstr>
      <vt:lpstr>Принципы Agile</vt:lpstr>
      <vt:lpstr>Не Agile</vt:lpstr>
      <vt:lpstr>Традиционный и гибкий подходы</vt:lpstr>
      <vt:lpstr>Тема 3. Организационная гибкость</vt:lpstr>
      <vt:lpstr>Организационная гибкость (Organizational Agility)</vt:lpstr>
      <vt:lpstr>Потребность в организационной гибкости</vt:lpstr>
      <vt:lpstr>Признаки гибкой организации</vt:lpstr>
      <vt:lpstr>Составляющие организационной гибкости</vt:lpstr>
      <vt:lpstr>Гибкость продуктов</vt:lpstr>
      <vt:lpstr>Гибкость процессов</vt:lpstr>
      <vt:lpstr>Цикл Бойда (OODA, НОРД)</vt:lpstr>
      <vt:lpstr>Цикл Деминга</vt:lpstr>
      <vt:lpstr>Жизненный цикл разработки систем (SDLC)</vt:lpstr>
      <vt:lpstr>Операционная чувствительность</vt:lpstr>
      <vt:lpstr>Гибкость человеческих ресурсов</vt:lpstr>
      <vt:lpstr>Гибкость организационной структуры</vt:lpstr>
      <vt:lpstr>Схема организации Г. Минцберг, «Структура в кулаке» </vt:lpstr>
      <vt:lpstr>Основные типы организационных структур</vt:lpstr>
      <vt:lpstr>Как определить, где мы?</vt:lpstr>
      <vt:lpstr>Какие у нас проблемы?</vt:lpstr>
      <vt:lpstr>Что необходимо понимать?</vt:lpstr>
      <vt:lpstr>Что еще важно?</vt:lpstr>
      <vt:lpstr>Стоимость и сила изменений</vt:lpstr>
      <vt:lpstr>Почему маленькие команды?</vt:lpstr>
      <vt:lpstr>Расширение гибких практик для крупных компаний</vt:lpstr>
      <vt:lpstr>Оценка готовности</vt:lpstr>
      <vt:lpstr>Проектное сообщество</vt:lpstr>
      <vt:lpstr>Разработка устава проекта</vt:lpstr>
      <vt:lpstr>Менеджмент через тестирование</vt:lpstr>
      <vt:lpstr>Ретроспективы</vt:lpstr>
      <vt:lpstr>Непрерывное обучение</vt:lpstr>
      <vt:lpstr>Восемь принципов менеджмента качества</vt:lpstr>
      <vt:lpstr>Способы применения</vt:lpstr>
      <vt:lpstr>Удобство использования</vt:lpstr>
      <vt:lpstr>Модель сложности проектов</vt:lpstr>
      <vt:lpstr>Простые проекты</vt:lpstr>
      <vt:lpstr>Сложные проекты</vt:lpstr>
      <vt:lpstr>Комплексные проекты</vt:lpstr>
      <vt:lpstr>Хаотические проекты</vt:lpstr>
      <vt:lpstr>Стили управления (теория Бланшара)</vt:lpstr>
      <vt:lpstr>Зрелость сотрудников (теория Бланшара)</vt:lpstr>
      <vt:lpstr>Соответствие стилей и зрелости</vt:lpstr>
      <vt:lpstr>Игра: One piece flow simulation ч.1</vt:lpstr>
      <vt:lpstr>Игра: One piece flow simulation ч.2</vt:lpstr>
      <vt:lpstr>Тема 4. Scrum</vt:lpstr>
      <vt:lpstr>Презентация PowerPoint</vt:lpstr>
      <vt:lpstr>SCRUM</vt:lpstr>
      <vt:lpstr>Основные определения</vt:lpstr>
      <vt:lpstr>Презентация PowerPoint</vt:lpstr>
      <vt:lpstr>Основные определения</vt:lpstr>
      <vt:lpstr>Основные компоненты Scrum-процесса</vt:lpstr>
      <vt:lpstr>Роли</vt:lpstr>
      <vt:lpstr>Презентация PowerPoint</vt:lpstr>
      <vt:lpstr>Scrum Master</vt:lpstr>
      <vt:lpstr>Product Owner (владелец продукта)</vt:lpstr>
      <vt:lpstr>Роль руководителя проекта</vt:lpstr>
      <vt:lpstr>Типовые проблемы с заказчиком</vt:lpstr>
      <vt:lpstr>Презентация PowerPoint</vt:lpstr>
      <vt:lpstr>Презентация PowerPoint</vt:lpstr>
      <vt:lpstr>Презентация PowerPoint</vt:lpstr>
      <vt:lpstr>Встречи</vt:lpstr>
      <vt:lpstr>Презентация PowerPoint</vt:lpstr>
      <vt:lpstr>Концептуализация и инициирование проекта (стартовая колода)</vt:lpstr>
      <vt:lpstr>Разработка стартовой колоды</vt:lpstr>
      <vt:lpstr>Блицрезюме продукта</vt:lpstr>
      <vt:lpstr>Возможные параметры пользовательских историй</vt:lpstr>
      <vt:lpstr>Презентация PowerPoint</vt:lpstr>
      <vt:lpstr>Презентация PowerPoint</vt:lpstr>
      <vt:lpstr>Оценки историй</vt:lpstr>
      <vt:lpstr>Презентация PowerPoint</vt:lpstr>
      <vt:lpstr>Презентация PowerPoint</vt:lpstr>
      <vt:lpstr>Презентация PowerPoint</vt:lpstr>
      <vt:lpstr>Документы</vt:lpstr>
      <vt:lpstr>Презентация PowerPoint</vt:lpstr>
      <vt:lpstr>Definition of Done</vt:lpstr>
      <vt:lpstr>Product Backlog</vt:lpstr>
      <vt:lpstr>Sprint Backlog</vt:lpstr>
      <vt:lpstr>Презентация PowerPoint</vt:lpstr>
      <vt:lpstr>Презентация PowerPoint</vt:lpstr>
      <vt:lpstr>Презентация PowerPoint</vt:lpstr>
      <vt:lpstr>Обратный график реализации историй (Burndown chart)</vt:lpstr>
      <vt:lpstr>Презентация PowerPoint</vt:lpstr>
      <vt:lpstr>Презентация PowerPoint</vt:lpstr>
      <vt:lpstr>Презентация PowerPoint</vt:lpstr>
      <vt:lpstr>Дополнительно</vt:lpstr>
      <vt:lpstr>Изменение объема работ</vt:lpstr>
      <vt:lpstr>Настройка процесса</vt:lpstr>
      <vt:lpstr>Тема 5. Kanban</vt:lpstr>
      <vt:lpstr>Виды канбана</vt:lpstr>
      <vt:lpstr>Бережливое производство (Lean Manufacturing)</vt:lpstr>
      <vt:lpstr>Основы гибкого производства</vt:lpstr>
      <vt:lpstr>Основные принципы lean</vt:lpstr>
      <vt:lpstr>На что жалуются в операционных процессах? </vt:lpstr>
      <vt:lpstr>История канбана</vt:lpstr>
      <vt:lpstr>Презентация PowerPoint</vt:lpstr>
      <vt:lpstr>Потери по Т.Оно</vt:lpstr>
      <vt:lpstr>Прямые виды потерь</vt:lpstr>
      <vt:lpstr>Перепроизводство</vt:lpstr>
      <vt:lpstr>Транспортировка </vt:lpstr>
      <vt:lpstr>Ожидание </vt:lpstr>
      <vt:lpstr>Запасы </vt:lpstr>
      <vt:lpstr>Брак</vt:lpstr>
      <vt:lpstr>Излишняя обработка</vt:lpstr>
      <vt:lpstr>Перемещения </vt:lpstr>
      <vt:lpstr>Неполное использование человеческого ресурса</vt:lpstr>
      <vt:lpstr>Итого</vt:lpstr>
      <vt:lpstr>Что это?</vt:lpstr>
      <vt:lpstr>Общие идеи</vt:lpstr>
      <vt:lpstr>Презентация PowerPoint</vt:lpstr>
      <vt:lpstr>Как работает канбан?</vt:lpstr>
      <vt:lpstr>Основные принципы</vt:lpstr>
      <vt:lpstr>Закон Литтла</vt:lpstr>
      <vt:lpstr>Кумулятивная диаграмма потока (Cumulative flow diagram) </vt:lpstr>
      <vt:lpstr>Встречи</vt:lpstr>
      <vt:lpstr>Стоимость задержки</vt:lpstr>
      <vt:lpstr>Виды досок</vt:lpstr>
      <vt:lpstr>Пример визуализации</vt:lpstr>
      <vt:lpstr>Реальная доска</vt:lpstr>
      <vt:lpstr>Персональный канбан</vt:lpstr>
      <vt:lpstr>Агрегированный персональный канбан</vt:lpstr>
      <vt:lpstr>Командный канбан</vt:lpstr>
      <vt:lpstr>Командный канбан с WIP на человека</vt:lpstr>
      <vt:lpstr>Командный канбан с развязанными каденциями и постоянным WIP</vt:lpstr>
      <vt:lpstr>Агрегированный командный канбан</vt:lpstr>
      <vt:lpstr>Что еще важно знать</vt:lpstr>
      <vt:lpstr>Точка принятия обязательств</vt:lpstr>
      <vt:lpstr>Первая точка  принятия обязательств</vt:lpstr>
      <vt:lpstr>Вторая точка принятия обязательств</vt:lpstr>
      <vt:lpstr>Метод STATIK (Systems Thinking Approach to Introducing Kanban)</vt:lpstr>
      <vt:lpstr>Презентация PowerPoint</vt:lpstr>
      <vt:lpstr>Пример визуализации для бизнеса Модель Остервальдера</vt:lpstr>
      <vt:lpstr>Карта потока ценности</vt:lpstr>
      <vt:lpstr>Пример банки колы</vt:lpstr>
      <vt:lpstr>Пример визуализации ДТР Модель Голдрата</vt:lpstr>
      <vt:lpstr>Как начать?</vt:lpstr>
      <vt:lpstr>Сравнение подходов</vt:lpstr>
      <vt:lpstr>Общий взгляд</vt:lpstr>
      <vt:lpstr>Роли</vt:lpstr>
      <vt:lpstr>Заинтересованные стороны</vt:lpstr>
      <vt:lpstr>Содержание</vt:lpstr>
      <vt:lpstr>Сроки</vt:lpstr>
      <vt:lpstr>Стоимость</vt:lpstr>
      <vt:lpstr>Риски</vt:lpstr>
      <vt:lpstr>Качество</vt:lpstr>
      <vt:lpstr>Закупки</vt:lpstr>
      <vt:lpstr>Прогресс</vt:lpstr>
      <vt:lpstr>Интеграция</vt:lpstr>
      <vt:lpstr>Закрытие</vt:lpstr>
      <vt:lpstr>Сравнение Scrum и Kanban</vt:lpstr>
      <vt:lpstr>Для больших команд и организаций (справочно) http://www.agilescaling.org/ask-matrix.html https://scrumtrek.ru/blog/enterprise-agility/1140/ask-matrix/</vt:lpstr>
      <vt:lpstr>Тема 6. Приоритеты и оценки задач и проектов; метрики процесса и продукта в гибком подходе </vt:lpstr>
      <vt:lpstr>Приоритеты</vt:lpstr>
      <vt:lpstr>Метод MoSCoW</vt:lpstr>
      <vt:lpstr>По стоимости и времени</vt:lpstr>
      <vt:lpstr>Метод футболки приоритет = ценность - затраты</vt:lpstr>
      <vt:lpstr>Weighted Shortest Job First. Сначала наивесомейшая кратчайшая работа WSJF = ценность/затраты.</vt:lpstr>
      <vt:lpstr>GIST + ICE https://habr.com/ru/company/yandex/blog/434784/ </vt:lpstr>
      <vt:lpstr>Метод КАНО</vt:lpstr>
      <vt:lpstr>Метод КАНО  (пульт от телевизора, как пример)</vt:lpstr>
      <vt:lpstr>Презентация PowerPoint</vt:lpstr>
      <vt:lpstr>Оценки</vt:lpstr>
      <vt:lpstr>Презентация PowerPoint</vt:lpstr>
      <vt:lpstr>Презентация PowerPoint</vt:lpstr>
      <vt:lpstr>Типичная ситуация</vt:lpstr>
      <vt:lpstr>Что на самом деле</vt:lpstr>
      <vt:lpstr>Что в итоге?</vt:lpstr>
      <vt:lpstr>Что делать?</vt:lpstr>
      <vt:lpstr>На что обращать внимание</vt:lpstr>
      <vt:lpstr>Оценки нулевого порядка (zero order или raw estimations)</vt:lpstr>
      <vt:lpstr>Что влияет на оценку любого проекта? </vt:lpstr>
      <vt:lpstr>Проблемы традиционных оценок</vt:lpstr>
      <vt:lpstr>Презентация PowerPoint</vt:lpstr>
      <vt:lpstr>Почему мы совершаем ошибки?</vt:lpstr>
      <vt:lpstr>Помните о конусе неопределенности</vt:lpstr>
      <vt:lpstr>Презентация PowerPoint</vt:lpstr>
      <vt:lpstr>Презентация PowerPoint</vt:lpstr>
      <vt:lpstr>Презентация PowerPoint</vt:lpstr>
      <vt:lpstr>Порочный процесс оценки</vt:lpstr>
      <vt:lpstr>Вы слышали эти слова? </vt:lpstr>
      <vt:lpstr>Как не перепутать оценку и планирование? </vt:lpstr>
      <vt:lpstr>Тест по оценке</vt:lpstr>
      <vt:lpstr>Тест по оценке</vt:lpstr>
      <vt:lpstr>Результаты</vt:lpstr>
      <vt:lpstr>Если мы говорим о вероятности завершения проекта</vt:lpstr>
      <vt:lpstr>Недооценка и переоценка</vt:lpstr>
      <vt:lpstr>Принципы оценок в agile проектах</vt:lpstr>
      <vt:lpstr>Подсчет, вычисление, экспертная оценка</vt:lpstr>
      <vt:lpstr>Калибровка</vt:lpstr>
      <vt:lpstr>Оценка по аналогии</vt:lpstr>
      <vt:lpstr>Planning poker</vt:lpstr>
      <vt:lpstr>Прямые оценки</vt:lpstr>
      <vt:lpstr>Оценка через WBD</vt:lpstr>
      <vt:lpstr>Триангуляция (PERT)</vt:lpstr>
      <vt:lpstr>Метод освоенного объема в гибких методологиях (Agile EVM)</vt:lpstr>
      <vt:lpstr>Метрики</vt:lpstr>
      <vt:lpstr>Нельзя улучшить то, что нельзя измерить</vt:lpstr>
      <vt:lpstr>Пример измерений</vt:lpstr>
      <vt:lpstr>Презентация PowerPoint</vt:lpstr>
      <vt:lpstr>Стремитесь быть предсказуемым и скучным:)</vt:lpstr>
      <vt:lpstr>Как начать работать с метриками?</vt:lpstr>
      <vt:lpstr>Тема 7. Гибкие команды. Управление людьми</vt:lpstr>
      <vt:lpstr>Принципы TQM</vt:lpstr>
      <vt:lpstr>Гибкие команды</vt:lpstr>
      <vt:lpstr>Подбор людей в команду</vt:lpstr>
      <vt:lpstr>Ложные цели управления людьми</vt:lpstr>
      <vt:lpstr>Некоторые принципы управления гибкой командой</vt:lpstr>
      <vt:lpstr>Еще про заблуждения</vt:lpstr>
      <vt:lpstr>Создайте комфортные условия</vt:lpstr>
      <vt:lpstr>Тема 8. Как начать применять гибкие практики на уровне организации</vt:lpstr>
      <vt:lpstr>Презентация PowerPoint</vt:lpstr>
      <vt:lpstr>Почему переход к гибким методологиям сложен? </vt:lpstr>
      <vt:lpstr>Почему же переход стоит сил? </vt:lpstr>
      <vt:lpstr>Доля принимамых решений</vt:lpstr>
      <vt:lpstr>Что нужно для старта. Модель Adapt</vt:lpstr>
      <vt:lpstr>Что мешает информированности?</vt:lpstr>
      <vt:lpstr>Как развить информированность?</vt:lpstr>
      <vt:lpstr>Как усилить желание изменений?</vt:lpstr>
      <vt:lpstr>Как усилить вашу возможность преуспеть? </vt:lpstr>
      <vt:lpstr>Презентация PowerPoint</vt:lpstr>
      <vt:lpstr>Источники организационной гравитации</vt:lpstr>
      <vt:lpstr>Почему стоит начать с малого?</vt:lpstr>
      <vt:lpstr>Почему стоит начать сразу всем?</vt:lpstr>
      <vt:lpstr>Как начинать всем вместе? </vt:lpstr>
      <vt:lpstr>4 атрибута успешного пилотного проекта </vt:lpstr>
      <vt:lpstr>Подбор идеальной команды для «пилота»</vt:lpstr>
      <vt:lpstr>Тема 9. Целеполагание</vt:lpstr>
      <vt:lpstr>Почему это сложно?</vt:lpstr>
      <vt:lpstr>Какие проблемы актуальны?</vt:lpstr>
      <vt:lpstr>Зачем нужно?</vt:lpstr>
      <vt:lpstr>Из чего состоит и как устроена цель в формате OKR?</vt:lpstr>
      <vt:lpstr>Вопрос</vt:lpstr>
      <vt:lpstr>Ответ</vt:lpstr>
      <vt:lpstr>Свойства OKR</vt:lpstr>
      <vt:lpstr>Пример цели</vt:lpstr>
      <vt:lpstr>Пример KR</vt:lpstr>
      <vt:lpstr>Что еще важно</vt:lpstr>
      <vt:lpstr>OKR vs KPI vs MBO?</vt:lpstr>
      <vt:lpstr>Интегративная теоретическая модель командного и личного целеполагания https://www.researchgate.net/publication/271995753_Toward_a_Systems_Theory_of_Motivated_Behavior_in_Work_Teams/download</vt:lpstr>
      <vt:lpstr>Каким может быть процесс формирования OKR на практике?</vt:lpstr>
      <vt:lpstr>Цели и ключевые результаты образуют иерархию</vt:lpstr>
      <vt:lpstr>Этапы планирования (пример). Длительность: 30 дней</vt:lpstr>
      <vt:lpstr>Типы ключевых результатов</vt:lpstr>
      <vt:lpstr>Трекинг успехов (пример)</vt:lpstr>
      <vt:lpstr>Критерий успеха</vt:lpstr>
      <vt:lpstr>Рекомендуемая система оценки по шкале от 0 до 1 </vt:lpstr>
      <vt:lpstr>Еще раз про поощрения</vt:lpstr>
      <vt:lpstr>5 вариантов внедрения OKR</vt:lpstr>
      <vt:lpstr>Что делать, что не делать</vt:lpstr>
      <vt:lpstr>Что еще не делать</vt:lpstr>
      <vt:lpstr>Потренируемся</vt:lpstr>
      <vt:lpstr>Бонус</vt:lpstr>
      <vt:lpstr>Для больших команд и организаций (справочно) http://www.agilescaling.org/ask-matrix.html</vt:lpstr>
      <vt:lpstr>Презентация PowerPoint</vt:lpstr>
    </vt:vector>
  </TitlesOfParts>
  <Company>Yandex,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S. Baranova</dc:creator>
  <cp:lastModifiedBy>Александр Колесников</cp:lastModifiedBy>
  <cp:revision>513</cp:revision>
  <dcterms:created xsi:type="dcterms:W3CDTF">2013-08-30T11:25:08Z</dcterms:created>
  <dcterms:modified xsi:type="dcterms:W3CDTF">2022-04-22T20:31:05Z</dcterms:modified>
</cp:coreProperties>
</file>