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48" r:id="rId2"/>
    <p:sldId id="449" r:id="rId3"/>
    <p:sldId id="592" r:id="rId4"/>
  </p:sldIdLst>
  <p:sldSz cx="9144000" cy="6858000" type="screen4x3"/>
  <p:notesSz cx="7099300" cy="10223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0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0095D8"/>
    <a:srgbClr val="FF5050"/>
    <a:srgbClr val="E53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335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54" y="-78"/>
      </p:cViewPr>
      <p:guideLst>
        <p:guide orient="horz" pos="3220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5143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/>
          <a:lstStyle>
            <a:lvl1pPr algn="r">
              <a:defRPr sz="13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4" tIns="49492" rIns="98984" bIns="494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56163"/>
            <a:ext cx="5679440" cy="4600575"/>
          </a:xfrm>
          <a:prstGeom prst="rect">
            <a:avLst/>
          </a:prstGeom>
        </p:spPr>
        <p:txBody>
          <a:bodyPr vert="horz" lIns="98984" tIns="49492" rIns="98984" bIns="4949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10551"/>
            <a:ext cx="3076363" cy="511175"/>
          </a:xfrm>
          <a:prstGeom prst="rect">
            <a:avLst/>
          </a:prstGeom>
        </p:spPr>
        <p:txBody>
          <a:bodyPr vert="horz" lIns="98984" tIns="49492" rIns="98984" bIns="49492" rtlCol="0" anchor="b"/>
          <a:lstStyle>
            <a:lvl1pPr algn="r">
              <a:defRPr sz="1300"/>
            </a:lvl1pPr>
          </a:lstStyle>
          <a:p>
            <a:fld id="{9349D47E-CD73-4E48-9C1C-000550C7C6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34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243" indent="-309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7298" indent="-2474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2217" indent="-2474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7136" indent="-2474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2055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6974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1893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6812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B859F0-7C74-4A2E-B560-D0E2FFA0B82D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5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243" indent="-3093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7298" indent="-24746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2217" indent="-24746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7136" indent="-24746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2055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6974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1893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06812" indent="-24746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10E5430-FB92-4877-951C-559D19C8CFBE}" type="slidenum">
              <a:rPr lang="ru-RU" smtClean="0"/>
              <a:pPr eaLnBrk="1" hangingPunct="1"/>
              <a:t>2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77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7772400" cy="107157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95D8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643181"/>
            <a:ext cx="4357718" cy="1643074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5" name="Picture 1" descr="altinvest_symbols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2852738"/>
            <a:ext cx="3055938" cy="348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143900" y="6488113"/>
            <a:ext cx="857225" cy="277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[</a:t>
            </a:r>
            <a:fld id="{E0AD1F6F-80CD-4244-B3D0-603204216A71}" type="slidenum">
              <a:rPr lang="ru-RU" sz="1200">
                <a:solidFill>
                  <a:srgbClr val="0095D8"/>
                </a:solidFill>
                <a:latin typeface="+mj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]</a:t>
            </a:r>
            <a:endParaRPr lang="ru-RU" sz="1200" dirty="0">
              <a:solidFill>
                <a:srgbClr val="0095D8"/>
              </a:solidFill>
              <a:latin typeface="+mj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11156"/>
          </a:xfrm>
          <a:effectLst/>
        </p:spPr>
        <p:txBody>
          <a:bodyPr>
            <a:noAutofit/>
          </a:bodyPr>
          <a:lstStyle>
            <a:lvl1pPr algn="l">
              <a:defRPr sz="2800">
                <a:solidFill>
                  <a:srgbClr val="0095D8"/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>
            <a:lvl1pPr>
              <a:buClr>
                <a:srgbClr val="0095D8"/>
              </a:buClr>
              <a:buSzPct val="70000"/>
              <a:buFont typeface="Wingdings" pitchFamily="2" charset="2"/>
              <a:buChar char="q"/>
              <a:defRPr sz="2400">
                <a:latin typeface="Calibri" pitchFamily="34" charset="0"/>
              </a:defRPr>
            </a:lvl1pPr>
            <a:lvl2pPr>
              <a:buClr>
                <a:srgbClr val="E53417"/>
              </a:buClr>
              <a:buFont typeface="Courier New" pitchFamily="49" charset="0"/>
              <a:buChar char="o"/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215338" y="6488113"/>
            <a:ext cx="785787" cy="277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[</a:t>
            </a:r>
            <a:fld id="{E0AD1F6F-80CD-4244-B3D0-603204216A71}" type="slidenum">
              <a:rPr lang="ru-RU" sz="1200">
                <a:solidFill>
                  <a:srgbClr val="0095D8"/>
                </a:solidFill>
                <a:latin typeface="+mj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]</a:t>
            </a:r>
            <a:endParaRPr lang="ru-RU" sz="1200" dirty="0">
              <a:solidFill>
                <a:srgbClr val="0095D8"/>
              </a:solidFill>
              <a:latin typeface="+mj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11156"/>
          </a:xfrm>
          <a:effectLst/>
        </p:spPr>
        <p:txBody>
          <a:bodyPr>
            <a:normAutofit/>
          </a:bodyPr>
          <a:lstStyle>
            <a:lvl1pPr algn="l">
              <a:defRPr sz="2800">
                <a:solidFill>
                  <a:srgbClr val="0095D8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3971924" cy="4983179"/>
          </a:xfrm>
        </p:spPr>
        <p:txBody>
          <a:bodyPr/>
          <a:lstStyle>
            <a:lvl1pPr marL="252000" indent="-252000">
              <a:buClr>
                <a:srgbClr val="0095D8"/>
              </a:buClr>
              <a:buSzPct val="70000"/>
              <a:buFont typeface="Wingdings" pitchFamily="2" charset="2"/>
              <a:buChar char="q"/>
              <a:defRPr sz="1800"/>
            </a:lvl1pPr>
            <a:lvl2pPr marL="504000" indent="-252000">
              <a:buClr>
                <a:srgbClr val="E53417"/>
              </a:buClr>
              <a:buFont typeface="Courier New" pitchFamily="49" charset="0"/>
              <a:buChar char="o"/>
              <a:defRPr sz="16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0"/>
          </p:nvPr>
        </p:nvSpPr>
        <p:spPr>
          <a:xfrm>
            <a:off x="4714876" y="1142984"/>
            <a:ext cx="3971924" cy="4983179"/>
          </a:xfrm>
        </p:spPr>
        <p:txBody>
          <a:bodyPr/>
          <a:lstStyle>
            <a:lvl1pPr marL="252000" indent="-252000">
              <a:buClr>
                <a:srgbClr val="0095D8"/>
              </a:buClr>
              <a:buSzPct val="70000"/>
              <a:buFont typeface="Wingdings" pitchFamily="2" charset="2"/>
              <a:buChar char="q"/>
              <a:defRPr sz="1800"/>
            </a:lvl1pPr>
            <a:lvl2pPr marL="504000" indent="-252000">
              <a:buClr>
                <a:srgbClr val="E53417"/>
              </a:buClr>
              <a:buFont typeface="Courier New" pitchFamily="49" charset="0"/>
              <a:buChar char="o"/>
              <a:defRPr sz="16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8143900" y="6488113"/>
            <a:ext cx="857225" cy="277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[</a:t>
            </a:r>
            <a:fld id="{E0AD1F6F-80CD-4244-B3D0-603204216A71}" type="slidenum">
              <a:rPr lang="ru-RU" sz="1200">
                <a:solidFill>
                  <a:srgbClr val="0095D8"/>
                </a:solidFill>
                <a:latin typeface="+mj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200" dirty="0">
                <a:solidFill>
                  <a:srgbClr val="0095D8"/>
                </a:solidFill>
                <a:latin typeface="+mj-lt"/>
                <a:cs typeface="+mn-cs"/>
              </a:rPr>
              <a:t>]</a:t>
            </a:r>
            <a:endParaRPr lang="ru-RU" sz="1200" dirty="0">
              <a:solidFill>
                <a:srgbClr val="0095D8"/>
              </a:solidFill>
              <a:latin typeface="+mj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7514"/>
            <a:ext cx="8229600" cy="511156"/>
          </a:xfrm>
          <a:effectLst/>
        </p:spPr>
        <p:txBody>
          <a:bodyPr>
            <a:normAutofit/>
          </a:bodyPr>
          <a:lstStyle>
            <a:lvl1pPr algn="l">
              <a:defRPr sz="2800">
                <a:solidFill>
                  <a:srgbClr val="0095D8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2757478" cy="4983179"/>
          </a:xfrm>
        </p:spPr>
        <p:txBody>
          <a:bodyPr lIns="36000" rIns="36000"/>
          <a:lstStyle>
            <a:lvl1pPr marL="252000" indent="-252000">
              <a:buClr>
                <a:srgbClr val="0095D8"/>
              </a:buClr>
              <a:buSzPct val="70000"/>
              <a:buFont typeface="Wingdings" pitchFamily="2" charset="2"/>
              <a:buChar char="q"/>
              <a:defRPr sz="1700"/>
            </a:lvl1pPr>
            <a:lvl2pPr marL="504000" indent="-252000">
              <a:buClr>
                <a:srgbClr val="E53417"/>
              </a:buClr>
              <a:buFont typeface="Courier New" pitchFamily="49" charset="0"/>
              <a:buChar char="o"/>
              <a:defRPr sz="14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Содержимое 2"/>
          <p:cNvSpPr>
            <a:spLocks noGrp="1"/>
          </p:cNvSpPr>
          <p:nvPr>
            <p:ph idx="10"/>
          </p:nvPr>
        </p:nvSpPr>
        <p:spPr>
          <a:xfrm>
            <a:off x="3214678" y="1142984"/>
            <a:ext cx="2757478" cy="4983179"/>
          </a:xfrm>
        </p:spPr>
        <p:txBody>
          <a:bodyPr lIns="36000" rIns="36000"/>
          <a:lstStyle>
            <a:lvl1pPr marL="252000" indent="-252000">
              <a:buClr>
                <a:srgbClr val="0095D8"/>
              </a:buClr>
              <a:buSzPct val="70000"/>
              <a:buFont typeface="Wingdings" pitchFamily="2" charset="2"/>
              <a:buChar char="q"/>
              <a:defRPr sz="1700"/>
            </a:lvl1pPr>
            <a:lvl2pPr marL="504000" indent="-252000">
              <a:buClr>
                <a:srgbClr val="E53417"/>
              </a:buClr>
              <a:buFont typeface="Courier New" pitchFamily="49" charset="0"/>
              <a:buChar char="o"/>
              <a:defRPr sz="14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Содержимое 2"/>
          <p:cNvSpPr>
            <a:spLocks noGrp="1"/>
          </p:cNvSpPr>
          <p:nvPr>
            <p:ph idx="11"/>
          </p:nvPr>
        </p:nvSpPr>
        <p:spPr>
          <a:xfrm>
            <a:off x="6000760" y="1142984"/>
            <a:ext cx="2757478" cy="4983179"/>
          </a:xfrm>
        </p:spPr>
        <p:txBody>
          <a:bodyPr lIns="36000" rIns="36000"/>
          <a:lstStyle>
            <a:lvl1pPr marL="252000" indent="-252000">
              <a:buClr>
                <a:srgbClr val="0095D8"/>
              </a:buClr>
              <a:buSzPct val="70000"/>
              <a:buFont typeface="Wingdings" pitchFamily="2" charset="2"/>
              <a:buChar char="q"/>
              <a:defRPr sz="1700"/>
            </a:lvl1pPr>
            <a:lvl2pPr marL="504000" indent="-252000">
              <a:buClr>
                <a:srgbClr val="E53417"/>
              </a:buClr>
              <a:buFont typeface="Courier New" pitchFamily="49" charset="0"/>
              <a:buChar char="o"/>
              <a:defRPr sz="1400"/>
            </a:lvl2pPr>
            <a:lvl3pPr>
              <a:defRPr sz="1800"/>
            </a:lvl3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7BD6D-ABBA-4C15-AD9C-795B19FA4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BB00-6B09-439C-AC2C-285BA1389EEB}" type="datetime1">
              <a:rPr lang="ru-RU" smtClean="0"/>
              <a:pPr>
                <a:defRPr/>
              </a:pPr>
              <a:t>15.02.2022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40324-8323-4274-A054-FE0F48E1A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71492-7FA3-47DB-8979-F089068EDCA2}" type="datetime1">
              <a:rPr lang="ru-RU" smtClean="0"/>
              <a:pPr>
                <a:defRPr/>
              </a:pPr>
              <a:t>15.02.2022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2811E93-CBA2-4583-9F64-C08472A93BC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оса с л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5">
            <a:extLst>
              <a:ext uri="{FF2B5EF4-FFF2-40B4-BE49-F238E27FC236}">
                <a16:creationId xmlns:a16="http://schemas.microsoft.com/office/drawing/2014/main" xmlns="" id="{C2E54777-D76E-4C5B-BAFE-CB53F77C7C6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" y="6409678"/>
            <a:ext cx="9143998" cy="448322"/>
          </a:xfrm>
          <a:prstGeom prst="rect">
            <a:avLst/>
          </a:prstGeom>
          <a:solidFill>
            <a:srgbClr val="D82C2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latin typeface="Calibri" panose="020F0502020204030204" pitchFamily="34" charset="0"/>
            </a:endParaRPr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4EBA75AF-0853-49D7-8EEC-6D96185271C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21352" y="6560652"/>
            <a:ext cx="1154098" cy="146373"/>
            <a:chOff x="8318376" y="3375317"/>
            <a:chExt cx="2603501" cy="3302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xmlns="" id="{2E329D88-B862-4F7D-ABD2-84A238770F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71026" y="3540417"/>
              <a:ext cx="358775" cy="161925"/>
            </a:xfrm>
            <a:custGeom>
              <a:avLst/>
              <a:gdLst>
                <a:gd name="T0" fmla="*/ 177 w 678"/>
                <a:gd name="T1" fmla="*/ 0 h 305"/>
                <a:gd name="T2" fmla="*/ 0 w 678"/>
                <a:gd name="T3" fmla="*/ 305 h 305"/>
                <a:gd name="T4" fmla="*/ 678 w 678"/>
                <a:gd name="T5" fmla="*/ 305 h 305"/>
                <a:gd name="T6" fmla="*/ 504 w 678"/>
                <a:gd name="T7" fmla="*/ 0 h 305"/>
                <a:gd name="T8" fmla="*/ 177 w 678"/>
                <a:gd name="T9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8" h="305">
                  <a:moveTo>
                    <a:pt x="177" y="0"/>
                  </a:moveTo>
                  <a:lnTo>
                    <a:pt x="0" y="305"/>
                  </a:lnTo>
                  <a:lnTo>
                    <a:pt x="678" y="305"/>
                  </a:lnTo>
                  <a:lnTo>
                    <a:pt x="504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xmlns="" id="{41B646E1-114F-4E37-B1BD-CB3A974FBD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69464" y="3540417"/>
              <a:ext cx="160338" cy="161925"/>
            </a:xfrm>
            <a:custGeom>
              <a:avLst/>
              <a:gdLst>
                <a:gd name="T0" fmla="*/ 0 w 302"/>
                <a:gd name="T1" fmla="*/ 0 h 305"/>
                <a:gd name="T2" fmla="*/ 302 w 302"/>
                <a:gd name="T3" fmla="*/ 305 h 305"/>
                <a:gd name="T4" fmla="*/ 128 w 302"/>
                <a:gd name="T5" fmla="*/ 0 h 305"/>
                <a:gd name="T6" fmla="*/ 0 w 302"/>
                <a:gd name="T7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2" h="305">
                  <a:moveTo>
                    <a:pt x="0" y="0"/>
                  </a:moveTo>
                  <a:lnTo>
                    <a:pt x="302" y="305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19" name="Freeform 7">
              <a:extLst>
                <a:ext uri="{FF2B5EF4-FFF2-40B4-BE49-F238E27FC236}">
                  <a16:creationId xmlns:a16="http://schemas.microsoft.com/office/drawing/2014/main" xmlns="" id="{CD9C239A-01B7-41B3-9097-A5652788BE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44064" y="3380080"/>
              <a:ext cx="277813" cy="322263"/>
            </a:xfrm>
            <a:custGeom>
              <a:avLst/>
              <a:gdLst>
                <a:gd name="T0" fmla="*/ 0 w 525"/>
                <a:gd name="T1" fmla="*/ 0 h 609"/>
                <a:gd name="T2" fmla="*/ 350 w 525"/>
                <a:gd name="T3" fmla="*/ 609 h 609"/>
                <a:gd name="T4" fmla="*/ 525 w 525"/>
                <a:gd name="T5" fmla="*/ 304 h 609"/>
                <a:gd name="T6" fmla="*/ 350 w 525"/>
                <a:gd name="T7" fmla="*/ 0 h 609"/>
                <a:gd name="T8" fmla="*/ 0 w 525"/>
                <a:gd name="T9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5" h="609">
                  <a:moveTo>
                    <a:pt x="0" y="0"/>
                  </a:moveTo>
                  <a:lnTo>
                    <a:pt x="350" y="609"/>
                  </a:lnTo>
                  <a:lnTo>
                    <a:pt x="525" y="304"/>
                  </a:lnTo>
                  <a:lnTo>
                    <a:pt x="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xmlns="" id="{899F0509-97A4-4BA4-9501-08FCE28C3B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8318376" y="3380080"/>
              <a:ext cx="549275" cy="322263"/>
            </a:xfrm>
            <a:custGeom>
              <a:avLst/>
              <a:gdLst>
                <a:gd name="T0" fmla="*/ 769 w 1039"/>
                <a:gd name="T1" fmla="*/ 0 h 609"/>
                <a:gd name="T2" fmla="*/ 646 w 1039"/>
                <a:gd name="T3" fmla="*/ 0 h 609"/>
                <a:gd name="T4" fmla="*/ 582 w 1039"/>
                <a:gd name="T5" fmla="*/ 0 h 609"/>
                <a:gd name="T6" fmla="*/ 582 w 1039"/>
                <a:gd name="T7" fmla="*/ 73 h 609"/>
                <a:gd name="T8" fmla="*/ 646 w 1039"/>
                <a:gd name="T9" fmla="*/ 73 h 609"/>
                <a:gd name="T10" fmla="*/ 646 w 1039"/>
                <a:gd name="T11" fmla="*/ 536 h 609"/>
                <a:gd name="T12" fmla="*/ 593 w 1039"/>
                <a:gd name="T13" fmla="*/ 536 h 609"/>
                <a:gd name="T14" fmla="*/ 540 w 1039"/>
                <a:gd name="T15" fmla="*/ 536 h 609"/>
                <a:gd name="T16" fmla="*/ 354 w 1039"/>
                <a:gd name="T17" fmla="*/ 0 h 609"/>
                <a:gd name="T18" fmla="*/ 229 w 1039"/>
                <a:gd name="T19" fmla="*/ 0 h 609"/>
                <a:gd name="T20" fmla="*/ 42 w 1039"/>
                <a:gd name="T21" fmla="*/ 536 h 609"/>
                <a:gd name="T22" fmla="*/ 0 w 1039"/>
                <a:gd name="T23" fmla="*/ 536 h 609"/>
                <a:gd name="T24" fmla="*/ 0 w 1039"/>
                <a:gd name="T25" fmla="*/ 609 h 609"/>
                <a:gd name="T26" fmla="*/ 207 w 1039"/>
                <a:gd name="T27" fmla="*/ 609 h 609"/>
                <a:gd name="T28" fmla="*/ 207 w 1039"/>
                <a:gd name="T29" fmla="*/ 536 h 609"/>
                <a:gd name="T30" fmla="*/ 163 w 1039"/>
                <a:gd name="T31" fmla="*/ 536 h 609"/>
                <a:gd name="T32" fmla="*/ 191 w 1039"/>
                <a:gd name="T33" fmla="*/ 445 h 609"/>
                <a:gd name="T34" fmla="*/ 389 w 1039"/>
                <a:gd name="T35" fmla="*/ 445 h 609"/>
                <a:gd name="T36" fmla="*/ 419 w 1039"/>
                <a:gd name="T37" fmla="*/ 536 h 609"/>
                <a:gd name="T38" fmla="*/ 374 w 1039"/>
                <a:gd name="T39" fmla="*/ 536 h 609"/>
                <a:gd name="T40" fmla="*/ 374 w 1039"/>
                <a:gd name="T41" fmla="*/ 609 h 609"/>
                <a:gd name="T42" fmla="*/ 582 w 1039"/>
                <a:gd name="T43" fmla="*/ 609 h 609"/>
                <a:gd name="T44" fmla="*/ 605 w 1039"/>
                <a:gd name="T45" fmla="*/ 609 h 609"/>
                <a:gd name="T46" fmla="*/ 1039 w 1039"/>
                <a:gd name="T47" fmla="*/ 609 h 609"/>
                <a:gd name="T48" fmla="*/ 1039 w 1039"/>
                <a:gd name="T49" fmla="*/ 439 h 609"/>
                <a:gd name="T50" fmla="*/ 946 w 1039"/>
                <a:gd name="T51" fmla="*/ 439 h 609"/>
                <a:gd name="T52" fmla="*/ 946 w 1039"/>
                <a:gd name="T53" fmla="*/ 516 h 609"/>
                <a:gd name="T54" fmla="*/ 769 w 1039"/>
                <a:gd name="T55" fmla="*/ 516 h 609"/>
                <a:gd name="T56" fmla="*/ 769 w 1039"/>
                <a:gd name="T57" fmla="*/ 73 h 609"/>
                <a:gd name="T58" fmla="*/ 833 w 1039"/>
                <a:gd name="T59" fmla="*/ 73 h 609"/>
                <a:gd name="T60" fmla="*/ 833 w 1039"/>
                <a:gd name="T61" fmla="*/ 0 h 609"/>
                <a:gd name="T62" fmla="*/ 769 w 1039"/>
                <a:gd name="T63" fmla="*/ 0 h 609"/>
                <a:gd name="T64" fmla="*/ 289 w 1039"/>
                <a:gd name="T65" fmla="*/ 139 h 609"/>
                <a:gd name="T66" fmla="*/ 292 w 1039"/>
                <a:gd name="T67" fmla="*/ 139 h 609"/>
                <a:gd name="T68" fmla="*/ 360 w 1039"/>
                <a:gd name="T69" fmla="*/ 354 h 609"/>
                <a:gd name="T70" fmla="*/ 220 w 1039"/>
                <a:gd name="T71" fmla="*/ 354 h 609"/>
                <a:gd name="T72" fmla="*/ 289 w 1039"/>
                <a:gd name="T73" fmla="*/ 13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39" h="609">
                  <a:moveTo>
                    <a:pt x="769" y="0"/>
                  </a:moveTo>
                  <a:lnTo>
                    <a:pt x="646" y="0"/>
                  </a:lnTo>
                  <a:lnTo>
                    <a:pt x="582" y="0"/>
                  </a:lnTo>
                  <a:lnTo>
                    <a:pt x="582" y="73"/>
                  </a:lnTo>
                  <a:lnTo>
                    <a:pt x="646" y="73"/>
                  </a:lnTo>
                  <a:lnTo>
                    <a:pt x="646" y="536"/>
                  </a:lnTo>
                  <a:lnTo>
                    <a:pt x="593" y="536"/>
                  </a:lnTo>
                  <a:lnTo>
                    <a:pt x="540" y="536"/>
                  </a:lnTo>
                  <a:lnTo>
                    <a:pt x="354" y="0"/>
                  </a:lnTo>
                  <a:lnTo>
                    <a:pt x="229" y="0"/>
                  </a:lnTo>
                  <a:lnTo>
                    <a:pt x="42" y="536"/>
                  </a:lnTo>
                  <a:lnTo>
                    <a:pt x="0" y="536"/>
                  </a:lnTo>
                  <a:lnTo>
                    <a:pt x="0" y="609"/>
                  </a:lnTo>
                  <a:lnTo>
                    <a:pt x="207" y="609"/>
                  </a:lnTo>
                  <a:lnTo>
                    <a:pt x="207" y="536"/>
                  </a:lnTo>
                  <a:lnTo>
                    <a:pt x="163" y="536"/>
                  </a:lnTo>
                  <a:lnTo>
                    <a:pt x="191" y="445"/>
                  </a:lnTo>
                  <a:lnTo>
                    <a:pt x="389" y="445"/>
                  </a:lnTo>
                  <a:lnTo>
                    <a:pt x="419" y="536"/>
                  </a:lnTo>
                  <a:lnTo>
                    <a:pt x="374" y="536"/>
                  </a:lnTo>
                  <a:lnTo>
                    <a:pt x="374" y="609"/>
                  </a:lnTo>
                  <a:lnTo>
                    <a:pt x="582" y="609"/>
                  </a:lnTo>
                  <a:lnTo>
                    <a:pt x="605" y="609"/>
                  </a:lnTo>
                  <a:lnTo>
                    <a:pt x="1039" y="609"/>
                  </a:lnTo>
                  <a:lnTo>
                    <a:pt x="1039" y="439"/>
                  </a:lnTo>
                  <a:lnTo>
                    <a:pt x="946" y="439"/>
                  </a:lnTo>
                  <a:lnTo>
                    <a:pt x="946" y="516"/>
                  </a:lnTo>
                  <a:lnTo>
                    <a:pt x="769" y="516"/>
                  </a:lnTo>
                  <a:lnTo>
                    <a:pt x="769" y="73"/>
                  </a:lnTo>
                  <a:lnTo>
                    <a:pt x="833" y="73"/>
                  </a:lnTo>
                  <a:lnTo>
                    <a:pt x="833" y="0"/>
                  </a:lnTo>
                  <a:lnTo>
                    <a:pt x="769" y="0"/>
                  </a:lnTo>
                  <a:close/>
                  <a:moveTo>
                    <a:pt x="289" y="139"/>
                  </a:moveTo>
                  <a:lnTo>
                    <a:pt x="292" y="139"/>
                  </a:lnTo>
                  <a:lnTo>
                    <a:pt x="360" y="354"/>
                  </a:lnTo>
                  <a:lnTo>
                    <a:pt x="220" y="354"/>
                  </a:lnTo>
                  <a:lnTo>
                    <a:pt x="289" y="13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1" name="Freeform 9">
              <a:extLst>
                <a:ext uri="{FF2B5EF4-FFF2-40B4-BE49-F238E27FC236}">
                  <a16:creationId xmlns:a16="http://schemas.microsoft.com/office/drawing/2014/main" xmlns="" id="{FC8ED5A3-AE59-4EE5-83A3-C3CF679566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18439" y="3380080"/>
              <a:ext cx="287338" cy="322263"/>
            </a:xfrm>
            <a:custGeom>
              <a:avLst/>
              <a:gdLst>
                <a:gd name="T0" fmla="*/ 0 w 543"/>
                <a:gd name="T1" fmla="*/ 0 h 609"/>
                <a:gd name="T2" fmla="*/ 0 w 543"/>
                <a:gd name="T3" fmla="*/ 162 h 609"/>
                <a:gd name="T4" fmla="*/ 94 w 543"/>
                <a:gd name="T5" fmla="*/ 162 h 609"/>
                <a:gd name="T6" fmla="*/ 94 w 543"/>
                <a:gd name="T7" fmla="*/ 93 h 609"/>
                <a:gd name="T8" fmla="*/ 210 w 543"/>
                <a:gd name="T9" fmla="*/ 93 h 609"/>
                <a:gd name="T10" fmla="*/ 210 w 543"/>
                <a:gd name="T11" fmla="*/ 536 h 609"/>
                <a:gd name="T12" fmla="*/ 146 w 543"/>
                <a:gd name="T13" fmla="*/ 536 h 609"/>
                <a:gd name="T14" fmla="*/ 146 w 543"/>
                <a:gd name="T15" fmla="*/ 609 h 609"/>
                <a:gd name="T16" fmla="*/ 398 w 543"/>
                <a:gd name="T17" fmla="*/ 609 h 609"/>
                <a:gd name="T18" fmla="*/ 398 w 543"/>
                <a:gd name="T19" fmla="*/ 536 h 609"/>
                <a:gd name="T20" fmla="*/ 333 w 543"/>
                <a:gd name="T21" fmla="*/ 536 h 609"/>
                <a:gd name="T22" fmla="*/ 333 w 543"/>
                <a:gd name="T23" fmla="*/ 93 h 609"/>
                <a:gd name="T24" fmla="*/ 449 w 543"/>
                <a:gd name="T25" fmla="*/ 93 h 609"/>
                <a:gd name="T26" fmla="*/ 449 w 543"/>
                <a:gd name="T27" fmla="*/ 162 h 609"/>
                <a:gd name="T28" fmla="*/ 543 w 543"/>
                <a:gd name="T29" fmla="*/ 162 h 609"/>
                <a:gd name="T30" fmla="*/ 543 w 543"/>
                <a:gd name="T31" fmla="*/ 0 h 609"/>
                <a:gd name="T32" fmla="*/ 0 w 543"/>
                <a:gd name="T33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3" h="609">
                  <a:moveTo>
                    <a:pt x="0" y="0"/>
                  </a:moveTo>
                  <a:lnTo>
                    <a:pt x="0" y="162"/>
                  </a:lnTo>
                  <a:lnTo>
                    <a:pt x="94" y="162"/>
                  </a:lnTo>
                  <a:lnTo>
                    <a:pt x="94" y="93"/>
                  </a:lnTo>
                  <a:lnTo>
                    <a:pt x="210" y="93"/>
                  </a:lnTo>
                  <a:lnTo>
                    <a:pt x="210" y="536"/>
                  </a:lnTo>
                  <a:lnTo>
                    <a:pt x="146" y="536"/>
                  </a:lnTo>
                  <a:lnTo>
                    <a:pt x="146" y="609"/>
                  </a:lnTo>
                  <a:lnTo>
                    <a:pt x="398" y="609"/>
                  </a:lnTo>
                  <a:lnTo>
                    <a:pt x="398" y="536"/>
                  </a:lnTo>
                  <a:lnTo>
                    <a:pt x="333" y="536"/>
                  </a:lnTo>
                  <a:lnTo>
                    <a:pt x="333" y="93"/>
                  </a:lnTo>
                  <a:lnTo>
                    <a:pt x="449" y="93"/>
                  </a:lnTo>
                  <a:lnTo>
                    <a:pt x="449" y="162"/>
                  </a:lnTo>
                  <a:lnTo>
                    <a:pt x="543" y="162"/>
                  </a:lnTo>
                  <a:lnTo>
                    <a:pt x="54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xmlns="" id="{B2DA881E-8F83-4D3C-AC40-0BB854DCA1F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148639" y="3380080"/>
              <a:ext cx="65088" cy="322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xmlns="" id="{C3EC858C-F933-4D98-81FC-71D67DBCE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269289" y="3380080"/>
              <a:ext cx="223838" cy="322263"/>
            </a:xfrm>
            <a:custGeom>
              <a:avLst/>
              <a:gdLst>
                <a:gd name="T0" fmla="*/ 303 w 425"/>
                <a:gd name="T1" fmla="*/ 0 h 609"/>
                <a:gd name="T2" fmla="*/ 303 w 425"/>
                <a:gd name="T3" fmla="*/ 399 h 609"/>
                <a:gd name="T4" fmla="*/ 123 w 425"/>
                <a:gd name="T5" fmla="*/ 0 h 609"/>
                <a:gd name="T6" fmla="*/ 0 w 425"/>
                <a:gd name="T7" fmla="*/ 0 h 609"/>
                <a:gd name="T8" fmla="*/ 0 w 425"/>
                <a:gd name="T9" fmla="*/ 609 h 609"/>
                <a:gd name="T10" fmla="*/ 123 w 425"/>
                <a:gd name="T11" fmla="*/ 609 h 609"/>
                <a:gd name="T12" fmla="*/ 123 w 425"/>
                <a:gd name="T13" fmla="*/ 209 h 609"/>
                <a:gd name="T14" fmla="*/ 303 w 425"/>
                <a:gd name="T15" fmla="*/ 609 h 609"/>
                <a:gd name="T16" fmla="*/ 425 w 425"/>
                <a:gd name="T17" fmla="*/ 609 h 609"/>
                <a:gd name="T18" fmla="*/ 425 w 425"/>
                <a:gd name="T19" fmla="*/ 0 h 609"/>
                <a:gd name="T20" fmla="*/ 303 w 425"/>
                <a:gd name="T21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5" h="609">
                  <a:moveTo>
                    <a:pt x="303" y="0"/>
                  </a:moveTo>
                  <a:lnTo>
                    <a:pt x="303" y="399"/>
                  </a:lnTo>
                  <a:lnTo>
                    <a:pt x="123" y="0"/>
                  </a:lnTo>
                  <a:lnTo>
                    <a:pt x="0" y="0"/>
                  </a:lnTo>
                  <a:lnTo>
                    <a:pt x="0" y="609"/>
                  </a:lnTo>
                  <a:lnTo>
                    <a:pt x="123" y="609"/>
                  </a:lnTo>
                  <a:lnTo>
                    <a:pt x="123" y="209"/>
                  </a:lnTo>
                  <a:lnTo>
                    <a:pt x="303" y="609"/>
                  </a:lnTo>
                  <a:lnTo>
                    <a:pt x="425" y="609"/>
                  </a:lnTo>
                  <a:lnTo>
                    <a:pt x="425" y="0"/>
                  </a:lnTo>
                  <a:lnTo>
                    <a:pt x="30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xmlns="" id="{1B52C945-041B-4923-BC7B-EB56799EAC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24876" y="3380080"/>
              <a:ext cx="252413" cy="322263"/>
            </a:xfrm>
            <a:custGeom>
              <a:avLst/>
              <a:gdLst>
                <a:gd name="T0" fmla="*/ 341 w 478"/>
                <a:gd name="T1" fmla="*/ 0 h 609"/>
                <a:gd name="T2" fmla="*/ 239 w 478"/>
                <a:gd name="T3" fmla="*/ 441 h 609"/>
                <a:gd name="T4" fmla="*/ 137 w 478"/>
                <a:gd name="T5" fmla="*/ 0 h 609"/>
                <a:gd name="T6" fmla="*/ 0 w 478"/>
                <a:gd name="T7" fmla="*/ 0 h 609"/>
                <a:gd name="T8" fmla="*/ 174 w 478"/>
                <a:gd name="T9" fmla="*/ 609 h 609"/>
                <a:gd name="T10" fmla="*/ 302 w 478"/>
                <a:gd name="T11" fmla="*/ 609 h 609"/>
                <a:gd name="T12" fmla="*/ 478 w 478"/>
                <a:gd name="T13" fmla="*/ 0 h 609"/>
                <a:gd name="T14" fmla="*/ 341 w 478"/>
                <a:gd name="T15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8" h="609">
                  <a:moveTo>
                    <a:pt x="341" y="0"/>
                  </a:moveTo>
                  <a:lnTo>
                    <a:pt x="239" y="441"/>
                  </a:lnTo>
                  <a:lnTo>
                    <a:pt x="137" y="0"/>
                  </a:lnTo>
                  <a:lnTo>
                    <a:pt x="0" y="0"/>
                  </a:lnTo>
                  <a:lnTo>
                    <a:pt x="174" y="609"/>
                  </a:lnTo>
                  <a:lnTo>
                    <a:pt x="302" y="609"/>
                  </a:lnTo>
                  <a:lnTo>
                    <a:pt x="478" y="0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xmlns="" id="{F2A59FDD-3006-49EE-AE2E-95B28D6EFD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809039" y="3380080"/>
              <a:ext cx="184150" cy="322263"/>
            </a:xfrm>
            <a:custGeom>
              <a:avLst/>
              <a:gdLst>
                <a:gd name="T0" fmla="*/ 0 w 348"/>
                <a:gd name="T1" fmla="*/ 0 h 609"/>
                <a:gd name="T2" fmla="*/ 0 w 348"/>
                <a:gd name="T3" fmla="*/ 609 h 609"/>
                <a:gd name="T4" fmla="*/ 348 w 348"/>
                <a:gd name="T5" fmla="*/ 609 h 609"/>
                <a:gd name="T6" fmla="*/ 348 w 348"/>
                <a:gd name="T7" fmla="*/ 507 h 609"/>
                <a:gd name="T8" fmla="*/ 122 w 348"/>
                <a:gd name="T9" fmla="*/ 507 h 609"/>
                <a:gd name="T10" fmla="*/ 122 w 348"/>
                <a:gd name="T11" fmla="*/ 346 h 609"/>
                <a:gd name="T12" fmla="*/ 313 w 348"/>
                <a:gd name="T13" fmla="*/ 346 h 609"/>
                <a:gd name="T14" fmla="*/ 313 w 348"/>
                <a:gd name="T15" fmla="*/ 246 h 609"/>
                <a:gd name="T16" fmla="*/ 122 w 348"/>
                <a:gd name="T17" fmla="*/ 246 h 609"/>
                <a:gd name="T18" fmla="*/ 122 w 348"/>
                <a:gd name="T19" fmla="*/ 102 h 609"/>
                <a:gd name="T20" fmla="*/ 348 w 348"/>
                <a:gd name="T21" fmla="*/ 102 h 609"/>
                <a:gd name="T22" fmla="*/ 348 w 348"/>
                <a:gd name="T23" fmla="*/ 0 h 609"/>
                <a:gd name="T24" fmla="*/ 0 w 348"/>
                <a:gd name="T25" fmla="*/ 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8" h="609">
                  <a:moveTo>
                    <a:pt x="0" y="0"/>
                  </a:moveTo>
                  <a:lnTo>
                    <a:pt x="0" y="609"/>
                  </a:lnTo>
                  <a:lnTo>
                    <a:pt x="348" y="609"/>
                  </a:lnTo>
                  <a:lnTo>
                    <a:pt x="348" y="507"/>
                  </a:lnTo>
                  <a:lnTo>
                    <a:pt x="122" y="507"/>
                  </a:lnTo>
                  <a:lnTo>
                    <a:pt x="122" y="346"/>
                  </a:lnTo>
                  <a:lnTo>
                    <a:pt x="313" y="346"/>
                  </a:lnTo>
                  <a:lnTo>
                    <a:pt x="313" y="246"/>
                  </a:lnTo>
                  <a:lnTo>
                    <a:pt x="122" y="246"/>
                  </a:lnTo>
                  <a:lnTo>
                    <a:pt x="122" y="102"/>
                  </a:lnTo>
                  <a:lnTo>
                    <a:pt x="348" y="102"/>
                  </a:lnTo>
                  <a:lnTo>
                    <a:pt x="3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xmlns="" id="{706940F3-3EA9-4492-A755-78B4AC33C9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020176" y="3375317"/>
              <a:ext cx="211138" cy="330200"/>
            </a:xfrm>
            <a:custGeom>
              <a:avLst/>
              <a:gdLst>
                <a:gd name="T0" fmla="*/ 275 w 399"/>
                <a:gd name="T1" fmla="*/ 440 h 625"/>
                <a:gd name="T2" fmla="*/ 256 w 399"/>
                <a:gd name="T3" fmla="*/ 402 h 625"/>
                <a:gd name="T4" fmla="*/ 210 w 399"/>
                <a:gd name="T5" fmla="*/ 372 h 625"/>
                <a:gd name="T6" fmla="*/ 144 w 399"/>
                <a:gd name="T7" fmla="*/ 344 h 625"/>
                <a:gd name="T8" fmla="*/ 55 w 399"/>
                <a:gd name="T9" fmla="*/ 281 h 625"/>
                <a:gd name="T10" fmla="*/ 17 w 399"/>
                <a:gd name="T11" fmla="*/ 202 h 625"/>
                <a:gd name="T12" fmla="*/ 16 w 399"/>
                <a:gd name="T13" fmla="*/ 151 h 625"/>
                <a:gd name="T14" fmla="*/ 36 w 399"/>
                <a:gd name="T15" fmla="*/ 86 h 625"/>
                <a:gd name="T16" fmla="*/ 69 w 399"/>
                <a:gd name="T17" fmla="*/ 46 h 625"/>
                <a:gd name="T18" fmla="*/ 115 w 399"/>
                <a:gd name="T19" fmla="*/ 17 h 625"/>
                <a:gd name="T20" fmla="*/ 209 w 399"/>
                <a:gd name="T21" fmla="*/ 0 h 625"/>
                <a:gd name="T22" fmla="*/ 285 w 399"/>
                <a:gd name="T23" fmla="*/ 13 h 625"/>
                <a:gd name="T24" fmla="*/ 330 w 399"/>
                <a:gd name="T25" fmla="*/ 36 h 625"/>
                <a:gd name="T26" fmla="*/ 376 w 399"/>
                <a:gd name="T27" fmla="*/ 91 h 625"/>
                <a:gd name="T28" fmla="*/ 399 w 399"/>
                <a:gd name="T29" fmla="*/ 161 h 625"/>
                <a:gd name="T30" fmla="*/ 277 w 399"/>
                <a:gd name="T31" fmla="*/ 189 h 625"/>
                <a:gd name="T32" fmla="*/ 266 w 399"/>
                <a:gd name="T33" fmla="*/ 135 h 625"/>
                <a:gd name="T34" fmla="*/ 249 w 399"/>
                <a:gd name="T35" fmla="*/ 112 h 625"/>
                <a:gd name="T36" fmla="*/ 206 w 399"/>
                <a:gd name="T37" fmla="*/ 101 h 625"/>
                <a:gd name="T38" fmla="*/ 166 w 399"/>
                <a:gd name="T39" fmla="*/ 111 h 625"/>
                <a:gd name="T40" fmla="*/ 148 w 399"/>
                <a:gd name="T41" fmla="*/ 130 h 625"/>
                <a:gd name="T42" fmla="*/ 138 w 399"/>
                <a:gd name="T43" fmla="*/ 171 h 625"/>
                <a:gd name="T44" fmla="*/ 148 w 399"/>
                <a:gd name="T45" fmla="*/ 206 h 625"/>
                <a:gd name="T46" fmla="*/ 170 w 399"/>
                <a:gd name="T47" fmla="*/ 226 h 625"/>
                <a:gd name="T48" fmla="*/ 229 w 399"/>
                <a:gd name="T49" fmla="*/ 258 h 625"/>
                <a:gd name="T50" fmla="*/ 337 w 399"/>
                <a:gd name="T51" fmla="*/ 316 h 625"/>
                <a:gd name="T52" fmla="*/ 377 w 399"/>
                <a:gd name="T53" fmla="*/ 362 h 625"/>
                <a:gd name="T54" fmla="*/ 399 w 399"/>
                <a:gd name="T55" fmla="*/ 457 h 625"/>
                <a:gd name="T56" fmla="*/ 392 w 399"/>
                <a:gd name="T57" fmla="*/ 512 h 625"/>
                <a:gd name="T58" fmla="*/ 360 w 399"/>
                <a:gd name="T59" fmla="*/ 569 h 625"/>
                <a:gd name="T60" fmla="*/ 336 w 399"/>
                <a:gd name="T61" fmla="*/ 592 h 625"/>
                <a:gd name="T62" fmla="*/ 253 w 399"/>
                <a:gd name="T63" fmla="*/ 624 h 625"/>
                <a:gd name="T64" fmla="*/ 182 w 399"/>
                <a:gd name="T65" fmla="*/ 625 h 625"/>
                <a:gd name="T66" fmla="*/ 104 w 399"/>
                <a:gd name="T67" fmla="*/ 602 h 625"/>
                <a:gd name="T68" fmla="*/ 42 w 399"/>
                <a:gd name="T69" fmla="*/ 553 h 625"/>
                <a:gd name="T70" fmla="*/ 15 w 399"/>
                <a:gd name="T71" fmla="*/ 509 h 625"/>
                <a:gd name="T72" fmla="*/ 0 w 399"/>
                <a:gd name="T73" fmla="*/ 425 h 625"/>
                <a:gd name="T74" fmla="*/ 124 w 399"/>
                <a:gd name="T75" fmla="*/ 451 h 625"/>
                <a:gd name="T76" fmla="*/ 144 w 399"/>
                <a:gd name="T77" fmla="*/ 503 h 625"/>
                <a:gd name="T78" fmla="*/ 189 w 399"/>
                <a:gd name="T79" fmla="*/ 525 h 625"/>
                <a:gd name="T80" fmla="*/ 226 w 399"/>
                <a:gd name="T81" fmla="*/ 526 h 625"/>
                <a:gd name="T82" fmla="*/ 266 w 399"/>
                <a:gd name="T83" fmla="*/ 500 h 625"/>
                <a:gd name="T84" fmla="*/ 275 w 399"/>
                <a:gd name="T85" fmla="*/ 458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99" h="625">
                  <a:moveTo>
                    <a:pt x="275" y="458"/>
                  </a:moveTo>
                  <a:lnTo>
                    <a:pt x="275" y="440"/>
                  </a:lnTo>
                  <a:lnTo>
                    <a:pt x="265" y="412"/>
                  </a:lnTo>
                  <a:lnTo>
                    <a:pt x="256" y="402"/>
                  </a:lnTo>
                  <a:lnTo>
                    <a:pt x="245" y="392"/>
                  </a:lnTo>
                  <a:lnTo>
                    <a:pt x="210" y="372"/>
                  </a:lnTo>
                  <a:lnTo>
                    <a:pt x="187" y="362"/>
                  </a:lnTo>
                  <a:lnTo>
                    <a:pt x="144" y="344"/>
                  </a:lnTo>
                  <a:lnTo>
                    <a:pt x="78" y="304"/>
                  </a:lnTo>
                  <a:lnTo>
                    <a:pt x="55" y="281"/>
                  </a:lnTo>
                  <a:lnTo>
                    <a:pt x="38" y="257"/>
                  </a:lnTo>
                  <a:lnTo>
                    <a:pt x="17" y="202"/>
                  </a:lnTo>
                  <a:lnTo>
                    <a:pt x="16" y="170"/>
                  </a:lnTo>
                  <a:lnTo>
                    <a:pt x="16" y="151"/>
                  </a:lnTo>
                  <a:lnTo>
                    <a:pt x="23" y="117"/>
                  </a:lnTo>
                  <a:lnTo>
                    <a:pt x="36" y="86"/>
                  </a:lnTo>
                  <a:lnTo>
                    <a:pt x="56" y="59"/>
                  </a:lnTo>
                  <a:lnTo>
                    <a:pt x="69" y="46"/>
                  </a:lnTo>
                  <a:lnTo>
                    <a:pt x="84" y="36"/>
                  </a:lnTo>
                  <a:lnTo>
                    <a:pt x="115" y="17"/>
                  </a:lnTo>
                  <a:lnTo>
                    <a:pt x="167" y="1"/>
                  </a:lnTo>
                  <a:lnTo>
                    <a:pt x="209" y="0"/>
                  </a:lnTo>
                  <a:lnTo>
                    <a:pt x="236" y="1"/>
                  </a:lnTo>
                  <a:lnTo>
                    <a:pt x="285" y="13"/>
                  </a:lnTo>
                  <a:lnTo>
                    <a:pt x="308" y="23"/>
                  </a:lnTo>
                  <a:lnTo>
                    <a:pt x="330" y="36"/>
                  </a:lnTo>
                  <a:lnTo>
                    <a:pt x="363" y="69"/>
                  </a:lnTo>
                  <a:lnTo>
                    <a:pt x="376" y="91"/>
                  </a:lnTo>
                  <a:lnTo>
                    <a:pt x="387" y="112"/>
                  </a:lnTo>
                  <a:lnTo>
                    <a:pt x="399" y="161"/>
                  </a:lnTo>
                  <a:lnTo>
                    <a:pt x="399" y="189"/>
                  </a:lnTo>
                  <a:lnTo>
                    <a:pt x="277" y="189"/>
                  </a:lnTo>
                  <a:lnTo>
                    <a:pt x="277" y="167"/>
                  </a:lnTo>
                  <a:lnTo>
                    <a:pt x="266" y="135"/>
                  </a:lnTo>
                  <a:lnTo>
                    <a:pt x="259" y="124"/>
                  </a:lnTo>
                  <a:lnTo>
                    <a:pt x="249" y="112"/>
                  </a:lnTo>
                  <a:lnTo>
                    <a:pt x="223" y="102"/>
                  </a:lnTo>
                  <a:lnTo>
                    <a:pt x="206" y="101"/>
                  </a:lnTo>
                  <a:lnTo>
                    <a:pt x="190" y="102"/>
                  </a:lnTo>
                  <a:lnTo>
                    <a:pt x="166" y="111"/>
                  </a:lnTo>
                  <a:lnTo>
                    <a:pt x="156" y="120"/>
                  </a:lnTo>
                  <a:lnTo>
                    <a:pt x="148" y="130"/>
                  </a:lnTo>
                  <a:lnTo>
                    <a:pt x="138" y="156"/>
                  </a:lnTo>
                  <a:lnTo>
                    <a:pt x="138" y="171"/>
                  </a:lnTo>
                  <a:lnTo>
                    <a:pt x="138" y="183"/>
                  </a:lnTo>
                  <a:lnTo>
                    <a:pt x="148" y="206"/>
                  </a:lnTo>
                  <a:lnTo>
                    <a:pt x="158" y="216"/>
                  </a:lnTo>
                  <a:lnTo>
                    <a:pt x="170" y="226"/>
                  </a:lnTo>
                  <a:lnTo>
                    <a:pt x="205" y="248"/>
                  </a:lnTo>
                  <a:lnTo>
                    <a:pt x="229" y="258"/>
                  </a:lnTo>
                  <a:lnTo>
                    <a:pt x="272" y="275"/>
                  </a:lnTo>
                  <a:lnTo>
                    <a:pt x="337" y="316"/>
                  </a:lnTo>
                  <a:lnTo>
                    <a:pt x="359" y="337"/>
                  </a:lnTo>
                  <a:lnTo>
                    <a:pt x="377" y="362"/>
                  </a:lnTo>
                  <a:lnTo>
                    <a:pt x="397" y="422"/>
                  </a:lnTo>
                  <a:lnTo>
                    <a:pt x="399" y="457"/>
                  </a:lnTo>
                  <a:lnTo>
                    <a:pt x="399" y="477"/>
                  </a:lnTo>
                  <a:lnTo>
                    <a:pt x="392" y="512"/>
                  </a:lnTo>
                  <a:lnTo>
                    <a:pt x="380" y="543"/>
                  </a:lnTo>
                  <a:lnTo>
                    <a:pt x="360" y="569"/>
                  </a:lnTo>
                  <a:lnTo>
                    <a:pt x="348" y="581"/>
                  </a:lnTo>
                  <a:lnTo>
                    <a:pt x="336" y="592"/>
                  </a:lnTo>
                  <a:lnTo>
                    <a:pt x="305" y="608"/>
                  </a:lnTo>
                  <a:lnTo>
                    <a:pt x="253" y="624"/>
                  </a:lnTo>
                  <a:lnTo>
                    <a:pt x="210" y="625"/>
                  </a:lnTo>
                  <a:lnTo>
                    <a:pt x="182" y="625"/>
                  </a:lnTo>
                  <a:lnTo>
                    <a:pt x="128" y="612"/>
                  </a:lnTo>
                  <a:lnTo>
                    <a:pt x="104" y="602"/>
                  </a:lnTo>
                  <a:lnTo>
                    <a:pt x="81" y="589"/>
                  </a:lnTo>
                  <a:lnTo>
                    <a:pt x="42" y="553"/>
                  </a:lnTo>
                  <a:lnTo>
                    <a:pt x="27" y="532"/>
                  </a:lnTo>
                  <a:lnTo>
                    <a:pt x="15" y="509"/>
                  </a:lnTo>
                  <a:lnTo>
                    <a:pt x="2" y="455"/>
                  </a:lnTo>
                  <a:lnTo>
                    <a:pt x="0" y="425"/>
                  </a:lnTo>
                  <a:lnTo>
                    <a:pt x="124" y="425"/>
                  </a:lnTo>
                  <a:lnTo>
                    <a:pt x="124" y="451"/>
                  </a:lnTo>
                  <a:lnTo>
                    <a:pt x="134" y="489"/>
                  </a:lnTo>
                  <a:lnTo>
                    <a:pt x="144" y="503"/>
                  </a:lnTo>
                  <a:lnTo>
                    <a:pt x="156" y="513"/>
                  </a:lnTo>
                  <a:lnTo>
                    <a:pt x="189" y="525"/>
                  </a:lnTo>
                  <a:lnTo>
                    <a:pt x="210" y="526"/>
                  </a:lnTo>
                  <a:lnTo>
                    <a:pt x="226" y="526"/>
                  </a:lnTo>
                  <a:lnTo>
                    <a:pt x="251" y="517"/>
                  </a:lnTo>
                  <a:lnTo>
                    <a:pt x="266" y="500"/>
                  </a:lnTo>
                  <a:lnTo>
                    <a:pt x="275" y="474"/>
                  </a:lnTo>
                  <a:lnTo>
                    <a:pt x="275" y="4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xmlns="" id="{DE0C8AAB-979B-4791-91D6-34FD506B16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61476" y="3380080"/>
              <a:ext cx="222250" cy="322263"/>
            </a:xfrm>
            <a:custGeom>
              <a:avLst/>
              <a:gdLst>
                <a:gd name="T0" fmla="*/ 421 w 421"/>
                <a:gd name="T1" fmla="*/ 102 h 609"/>
                <a:gd name="T2" fmla="*/ 270 w 421"/>
                <a:gd name="T3" fmla="*/ 102 h 609"/>
                <a:gd name="T4" fmla="*/ 270 w 421"/>
                <a:gd name="T5" fmla="*/ 609 h 609"/>
                <a:gd name="T6" fmla="*/ 146 w 421"/>
                <a:gd name="T7" fmla="*/ 609 h 609"/>
                <a:gd name="T8" fmla="*/ 146 w 421"/>
                <a:gd name="T9" fmla="*/ 102 h 609"/>
                <a:gd name="T10" fmla="*/ 0 w 421"/>
                <a:gd name="T11" fmla="*/ 102 h 609"/>
                <a:gd name="T12" fmla="*/ 0 w 421"/>
                <a:gd name="T13" fmla="*/ 0 h 609"/>
                <a:gd name="T14" fmla="*/ 421 w 421"/>
                <a:gd name="T15" fmla="*/ 0 h 609"/>
                <a:gd name="T16" fmla="*/ 421 w 421"/>
                <a:gd name="T17" fmla="*/ 102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1" h="609">
                  <a:moveTo>
                    <a:pt x="421" y="102"/>
                  </a:moveTo>
                  <a:lnTo>
                    <a:pt x="270" y="102"/>
                  </a:lnTo>
                  <a:lnTo>
                    <a:pt x="270" y="609"/>
                  </a:lnTo>
                  <a:lnTo>
                    <a:pt x="146" y="609"/>
                  </a:lnTo>
                  <a:lnTo>
                    <a:pt x="146" y="102"/>
                  </a:lnTo>
                  <a:lnTo>
                    <a:pt x="0" y="102"/>
                  </a:lnTo>
                  <a:lnTo>
                    <a:pt x="0" y="0"/>
                  </a:lnTo>
                  <a:lnTo>
                    <a:pt x="421" y="0"/>
                  </a:lnTo>
                  <a:lnTo>
                    <a:pt x="421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>
                <a:latin typeface="Calibri" panose="020F0502020204030204" pitchFamily="34" charset="0"/>
              </a:endParaRPr>
            </a:p>
          </p:txBody>
        </p:sp>
      </p:grpSp>
      <p:sp>
        <p:nvSpPr>
          <p:cNvPr id="33" name="Текст 2">
            <a:extLst>
              <a:ext uri="{FF2B5EF4-FFF2-40B4-BE49-F238E27FC236}">
                <a16:creationId xmlns:a16="http://schemas.microsoft.com/office/drawing/2014/main" xmlns="" id="{0F1E7726-C32D-4B90-B627-B773F508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2625" y="1460377"/>
            <a:ext cx="8365196" cy="4727359"/>
          </a:xfrm>
        </p:spPr>
        <p:txBody>
          <a:bodyPr>
            <a:normAutofit/>
          </a:bodyPr>
          <a:lstStyle>
            <a:lvl1pPr marL="432000" indent="-4320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.LucidaGrandeUI" charset="0"/>
              <a:buChar char="◆"/>
              <a:defRPr sz="2000">
                <a:solidFill>
                  <a:srgbClr val="2A2D31"/>
                </a:solidFill>
                <a:latin typeface="+mn-lt"/>
                <a:ea typeface="Franklin Gothic Book" charset="0"/>
                <a:cs typeface="Franklin Gothic Book" charset="0"/>
              </a:defRPr>
            </a:lvl1pPr>
            <a:lvl2pPr marL="756000" indent="-324000">
              <a:lnSpc>
                <a:spcPct val="100000"/>
              </a:lnSpc>
              <a:spcBef>
                <a:spcPts val="0"/>
              </a:spcBef>
              <a:buClr>
                <a:srgbClr val="BF2626"/>
              </a:buClr>
              <a:buFont typeface="Courier New" panose="02070309020205020404" pitchFamily="49" charset="0"/>
              <a:buChar char="o"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044000" indent="-2880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</p:txBody>
      </p:sp>
      <p:sp>
        <p:nvSpPr>
          <p:cNvPr id="34" name="Номер слайда 5">
            <a:extLst>
              <a:ext uri="{FF2B5EF4-FFF2-40B4-BE49-F238E27FC236}">
                <a16:creationId xmlns:a16="http://schemas.microsoft.com/office/drawing/2014/main" xmlns="" id="{6D69108C-5A1A-4E6C-904C-835ED612F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08665" y="121893"/>
            <a:ext cx="498312" cy="309522"/>
          </a:xfrm>
        </p:spPr>
        <p:txBody>
          <a:bodyPr/>
          <a:lstStyle>
            <a:lvl1pPr>
              <a:defRPr sz="1400">
                <a:solidFill>
                  <a:srgbClr val="2A2D31"/>
                </a:solidFill>
                <a:latin typeface="+mn-lt"/>
                <a:ea typeface="Franklin Gothic Medium" panose="020B0603020102020204" pitchFamily="34" charset="0"/>
                <a:cs typeface="Franklin Gothic Medium" panose="020B0603020102020204" pitchFamily="34" charset="0"/>
              </a:defRPr>
            </a:lvl1pPr>
          </a:lstStyle>
          <a:p>
            <a:fld id="{05A9649B-3CBB-2149-976A-B79100F302C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Заголовок 10">
            <a:extLst>
              <a:ext uri="{FF2B5EF4-FFF2-40B4-BE49-F238E27FC236}">
                <a16:creationId xmlns:a16="http://schemas.microsoft.com/office/drawing/2014/main" xmlns="" id="{CE340865-3946-419E-9020-1303C38F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625" y="525674"/>
            <a:ext cx="8365196" cy="606241"/>
          </a:xfrm>
        </p:spPr>
        <p:txBody>
          <a:bodyPr anchor="t">
            <a:normAutofit/>
          </a:bodyPr>
          <a:lstStyle>
            <a:lvl1pPr>
              <a:defRPr sz="3200" b="1">
                <a:solidFill>
                  <a:srgbClr val="2A2D31"/>
                </a:solidFill>
                <a:latin typeface="+mj-lt"/>
                <a:ea typeface="Franklin Gothic Medium" panose="020B0603020102020204" pitchFamily="34" charset="0"/>
                <a:cs typeface="Franklin Gothic Medium" panose="020B06030201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749168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524F17-D03E-4BD8-8877-992DD21DBCCD}" type="datetime1">
              <a:rPr lang="ru-RU" smtClean="0"/>
              <a:pPr>
                <a:defRPr/>
              </a:pPr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E4603B-9CF9-489C-83FC-C331C069E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8" r:id="rId3"/>
    <p:sldLayoutId id="2147483669" r:id="rId4"/>
    <p:sldLayoutId id="2147483672" r:id="rId5"/>
    <p:sldLayoutId id="2147483673" r:id="rId6"/>
    <p:sldLayoutId id="2147483674" r:id="rId7"/>
    <p:sldLayoutId id="2147483675" r:id="rId8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PF BeauSans Pro SemiBold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3588"/>
            <a:ext cx="8229600" cy="511156"/>
          </a:xfrm>
        </p:spPr>
        <p:txBody>
          <a:bodyPr/>
          <a:lstStyle/>
          <a:p>
            <a:pPr eaLnBrk="1" hangingPunct="1"/>
            <a:r>
              <a:rPr lang="ru-RU" sz="2500" dirty="0" smtClean="0"/>
              <a:t>Задачка: </a:t>
            </a:r>
            <a:r>
              <a:rPr lang="ru-RU" sz="2500" dirty="0"/>
              <a:t>Проект модернизации участка раскроя листового металлопроката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229600" cy="4400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В настоящее время участок оснащен устаревшим и изношенным оборудованием. Существующая технология производства деталей </a:t>
            </a:r>
            <a:r>
              <a:rPr lang="ru-RU" sz="2000" dirty="0" err="1" smtClean="0"/>
              <a:t>вагонокомплекта</a:t>
            </a:r>
            <a:r>
              <a:rPr lang="ru-RU" sz="2000" dirty="0" smtClean="0"/>
              <a:t> требует использование штампов, что очень ресурсоемко (по времени и усилиям)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Проект предполагает демонтаж оборудования и установку лазерного комплекса. Новая технология позволяет отказаться от использования штампов, а также позволит сократить расход металлопроката.</a:t>
            </a:r>
          </a:p>
        </p:txBody>
      </p:sp>
    </p:spTree>
    <p:extLst>
      <p:ext uri="{BB962C8B-B14F-4D97-AF65-F5344CB8AC3E}">
        <p14:creationId xmlns:p14="http://schemas.microsoft.com/office/powerpoint/2010/main" val="25079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8229600" cy="511156"/>
          </a:xfrm>
        </p:spPr>
        <p:txBody>
          <a:bodyPr/>
          <a:lstStyle/>
          <a:p>
            <a:pPr eaLnBrk="1" hangingPunct="1"/>
            <a:r>
              <a:rPr lang="ru-RU" sz="2500" dirty="0" smtClean="0"/>
              <a:t>Задачка: исходные данные </a:t>
            </a:r>
            <a:endParaRPr lang="ru-RU" sz="25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435975" cy="57606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ru-RU" sz="2200" b="1" dirty="0" smtClean="0">
                <a:solidFill>
                  <a:srgbClr val="0095D8"/>
                </a:solidFill>
              </a:rPr>
              <a:t>Сейчас</a:t>
            </a:r>
            <a:r>
              <a:rPr lang="ru-RU" sz="2200" dirty="0" smtClean="0">
                <a:solidFill>
                  <a:srgbClr val="0095D8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Объем производства – </a:t>
            </a:r>
            <a:r>
              <a:rPr lang="ru-RU" sz="2000" b="1" dirty="0" smtClean="0"/>
              <a:t>140</a:t>
            </a:r>
            <a:r>
              <a:rPr lang="ru-RU" sz="2000" dirty="0" smtClean="0"/>
              <a:t> в/к в год;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Стоимость в/к – </a:t>
            </a:r>
            <a:r>
              <a:rPr lang="ru-RU" sz="2000" b="1" dirty="0" smtClean="0"/>
              <a:t>800</a:t>
            </a:r>
            <a:r>
              <a:rPr lang="ru-RU" sz="2000" dirty="0" smtClean="0"/>
              <a:t> тыс. руб.;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Потребление металлопроката – </a:t>
            </a:r>
            <a:r>
              <a:rPr lang="ru-RU" sz="2000" b="1" dirty="0" smtClean="0"/>
              <a:t>23</a:t>
            </a:r>
            <a:r>
              <a:rPr lang="ru-RU" sz="2000" dirty="0" smtClean="0"/>
              <a:t> т на 1 в/к; стоимость – </a:t>
            </a:r>
            <a:r>
              <a:rPr lang="ru-RU" sz="2000" b="1" dirty="0" smtClean="0"/>
              <a:t>12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за 1 т; стоимость доставки – </a:t>
            </a:r>
            <a:r>
              <a:rPr lang="ru-RU" sz="2000" b="1" dirty="0" smtClean="0"/>
              <a:t>0,5</a:t>
            </a:r>
            <a:r>
              <a:rPr lang="ru-RU" sz="2000" dirty="0" smtClean="0"/>
              <a:t>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за 1 т;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Потребление газа – </a:t>
            </a:r>
            <a:r>
              <a:rPr lang="ru-RU" sz="2000" b="1" dirty="0" smtClean="0"/>
              <a:t>1,5</a:t>
            </a:r>
            <a:r>
              <a:rPr lang="ru-RU" sz="2000" dirty="0" smtClean="0"/>
              <a:t>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на 1 в/к;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Ремонт оборудования – </a:t>
            </a:r>
            <a:r>
              <a:rPr lang="ru-RU" sz="2000" b="1" dirty="0" smtClean="0"/>
              <a:t>790</a:t>
            </a:r>
            <a:r>
              <a:rPr lang="ru-RU" sz="2000" dirty="0" smtClean="0"/>
              <a:t>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в год;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Ремонт штампов – </a:t>
            </a:r>
            <a:r>
              <a:rPr lang="ru-RU" sz="2000" b="1" dirty="0" smtClean="0"/>
              <a:t>3600</a:t>
            </a:r>
            <a:r>
              <a:rPr lang="ru-RU" sz="2000" dirty="0" smtClean="0"/>
              <a:t> тыс. руб. в год;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Обслуживающий персонал – </a:t>
            </a:r>
            <a:r>
              <a:rPr lang="ru-RU" sz="2000" b="1" dirty="0" smtClean="0"/>
              <a:t>9</a:t>
            </a:r>
            <a:r>
              <a:rPr lang="ru-RU" sz="2000" dirty="0" smtClean="0"/>
              <a:t> чел., ФОТ </a:t>
            </a:r>
            <a:r>
              <a:rPr lang="ru-RU" sz="2000" b="1" dirty="0" smtClean="0"/>
              <a:t>1500</a:t>
            </a:r>
            <a:r>
              <a:rPr lang="ru-RU" sz="2000" dirty="0" smtClean="0"/>
              <a:t> тыс. руб. в год.</a:t>
            </a:r>
          </a:p>
          <a:p>
            <a:pPr eaLnBrk="1" hangingPunct="1">
              <a:lnSpc>
                <a:spcPct val="80000"/>
              </a:lnSpc>
              <a:spcBef>
                <a:spcPct val="60000"/>
              </a:spcBef>
              <a:spcAft>
                <a:spcPct val="40000"/>
              </a:spcAft>
            </a:pPr>
            <a:r>
              <a:rPr lang="ru-RU" sz="2200" b="1" dirty="0" smtClean="0">
                <a:solidFill>
                  <a:srgbClr val="0095D8"/>
                </a:solidFill>
              </a:rPr>
              <a:t>После реализации проекта</a:t>
            </a:r>
            <a:r>
              <a:rPr lang="ru-RU" sz="2200" dirty="0" smtClean="0">
                <a:solidFill>
                  <a:srgbClr val="0095D8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Объем производства – </a:t>
            </a:r>
            <a:r>
              <a:rPr lang="ru-RU" sz="2000" b="1" dirty="0" smtClean="0"/>
              <a:t>200</a:t>
            </a:r>
            <a:r>
              <a:rPr lang="ru-RU" sz="2000" dirty="0" smtClean="0"/>
              <a:t> в/к в год;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Стоимость в/к – </a:t>
            </a:r>
            <a:r>
              <a:rPr lang="ru-RU" sz="2000" b="1" dirty="0" smtClean="0"/>
              <a:t>800</a:t>
            </a:r>
            <a:r>
              <a:rPr lang="ru-RU" sz="2000" dirty="0" smtClean="0"/>
              <a:t> тыс. руб.;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Потребление металлопроката – </a:t>
            </a:r>
            <a:r>
              <a:rPr lang="ru-RU" sz="2000" b="1" dirty="0" smtClean="0"/>
              <a:t>19</a:t>
            </a:r>
            <a:r>
              <a:rPr lang="ru-RU" sz="2000" dirty="0" smtClean="0"/>
              <a:t> т на 1 в/к; стоимость – </a:t>
            </a:r>
            <a:r>
              <a:rPr lang="ru-RU" sz="2000" b="1" dirty="0" smtClean="0"/>
              <a:t>12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за 1 т; стоимость доставки – </a:t>
            </a:r>
            <a:r>
              <a:rPr lang="ru-RU" sz="2000" b="1" dirty="0" smtClean="0"/>
              <a:t>0,5</a:t>
            </a:r>
            <a:r>
              <a:rPr lang="ru-RU" sz="2000" dirty="0" smtClean="0"/>
              <a:t> </a:t>
            </a:r>
            <a:r>
              <a:rPr lang="ru-RU" sz="2000" dirty="0" err="1" smtClean="0"/>
              <a:t>тыс.руб</a:t>
            </a:r>
            <a:r>
              <a:rPr lang="ru-RU" sz="2000" dirty="0" smtClean="0"/>
              <a:t>. за 1 т;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Потребление газа – </a:t>
            </a:r>
            <a:r>
              <a:rPr lang="ru-RU" sz="2000" b="1" dirty="0" smtClean="0"/>
              <a:t>0,8</a:t>
            </a:r>
            <a:r>
              <a:rPr lang="ru-RU" sz="2000" dirty="0" smtClean="0"/>
              <a:t> тыс. руб. на 1 в/к;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Ремонт оборудования – </a:t>
            </a:r>
            <a:r>
              <a:rPr lang="ru-RU" sz="2000" b="1" dirty="0" smtClean="0"/>
              <a:t>550</a:t>
            </a:r>
            <a:r>
              <a:rPr lang="ru-RU" sz="2000" dirty="0" smtClean="0"/>
              <a:t> тыс. руб. в год;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Обслуживающий персонал – </a:t>
            </a:r>
            <a:r>
              <a:rPr lang="ru-RU" sz="2000" b="1" dirty="0" smtClean="0"/>
              <a:t>4</a:t>
            </a:r>
            <a:r>
              <a:rPr lang="ru-RU" sz="2000" dirty="0" smtClean="0"/>
              <a:t> чел, ФОТ </a:t>
            </a:r>
            <a:r>
              <a:rPr lang="ru-RU" sz="2000" b="1" dirty="0" smtClean="0"/>
              <a:t>1000</a:t>
            </a:r>
            <a:r>
              <a:rPr lang="ru-RU" sz="2000" dirty="0" smtClean="0"/>
              <a:t> тыс. руб. в год.</a:t>
            </a:r>
          </a:p>
        </p:txBody>
      </p:sp>
    </p:spTree>
    <p:extLst>
      <p:ext uri="{BB962C8B-B14F-4D97-AF65-F5344CB8AC3E}">
        <p14:creationId xmlns:p14="http://schemas.microsoft.com/office/powerpoint/2010/main" val="201356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2780928"/>
            <a:ext cx="8229600" cy="4983179"/>
          </a:xfrm>
          <a:noFill/>
        </p:spPr>
        <p:txBody>
          <a:bodyPr/>
          <a:lstStyle/>
          <a:p>
            <a:pPr>
              <a:buNone/>
              <a:tabLst>
                <a:tab pos="7985125" algn="l"/>
              </a:tabLst>
            </a:pPr>
            <a:r>
              <a:rPr lang="ru-RU" u="sng" dirty="0" smtClean="0"/>
              <a:t> </a:t>
            </a:r>
            <a:endParaRPr lang="ru-RU" u="sn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14159"/>
              </p:ext>
            </p:extLst>
          </p:nvPr>
        </p:nvGraphicFramePr>
        <p:xfrm>
          <a:off x="676369" y="1925839"/>
          <a:ext cx="777686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/>
                <a:gridCol w="3888431"/>
              </a:tblGrid>
              <a:tr h="364808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Подпроект</a:t>
                      </a:r>
                      <a:r>
                        <a:rPr lang="ru-RU" baseline="0" dirty="0" smtClean="0"/>
                        <a:t> «экономия»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Подпроект</a:t>
                      </a:r>
                      <a:r>
                        <a:rPr lang="ru-RU" baseline="0" dirty="0" smtClean="0"/>
                        <a:t> «расширение»</a:t>
                      </a:r>
                      <a:endParaRPr lang="ru-RU" dirty="0"/>
                    </a:p>
                  </a:txBody>
                  <a:tcPr/>
                </a:tc>
              </a:tr>
              <a:tr h="3648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Выручка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(нет)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(200–140) × 800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48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Переменные затраты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8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140 × (23–19) × (12+0,5)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140 × (1,5–0,8)</a:t>
                      </a:r>
                      <a:endParaRPr lang="ru-RU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(200–140) × 19 × (12+0,5)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(200–140) × 0,8</a:t>
                      </a:r>
                      <a:endParaRPr lang="ru-RU" b="1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48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Постоянные затраты</a:t>
                      </a:r>
                      <a:endParaRPr lang="ru-RU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4808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–790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–3600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550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–1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00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00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льт-Инвест 200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льт-Инвест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</TotalTime>
  <Words>306</Words>
  <Application>Microsoft Office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.LucidaGrandeUI</vt:lpstr>
      <vt:lpstr>Arial</vt:lpstr>
      <vt:lpstr>Calibri</vt:lpstr>
      <vt:lpstr>Courier New</vt:lpstr>
      <vt:lpstr>Franklin Gothic Book</vt:lpstr>
      <vt:lpstr>Franklin Gothic Medium</vt:lpstr>
      <vt:lpstr>PF BeauSans Pro SemiBold</vt:lpstr>
      <vt:lpstr>Tahoma</vt:lpstr>
      <vt:lpstr>Wingdings</vt:lpstr>
      <vt:lpstr>Альт-Инвест 2008</vt:lpstr>
      <vt:lpstr>Задачка: Проект модернизации участка раскроя листового металлопроката</vt:lpstr>
      <vt:lpstr>Задачка: исходные данные </vt:lpstr>
      <vt:lpstr>Решение</vt:lpstr>
    </vt:vector>
  </TitlesOfParts>
  <Company>Альт-Инвест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Рябых</dc:creator>
  <cp:lastModifiedBy>Alexander</cp:lastModifiedBy>
  <cp:revision>342</cp:revision>
  <cp:lastPrinted>2021-01-29T12:35:27Z</cp:lastPrinted>
  <dcterms:created xsi:type="dcterms:W3CDTF">2008-09-13T05:50:52Z</dcterms:created>
  <dcterms:modified xsi:type="dcterms:W3CDTF">2022-02-15T12:01:26Z</dcterms:modified>
</cp:coreProperties>
</file>