
<file path=[Content_Types].xml><?xml version="1.0" encoding="utf-8"?>
<Types xmlns="http://schemas.openxmlformats.org/package/2006/content-types">
  <Default Extension="bin" ContentType="application/vnd.openxmlformats-officedocument.oleObject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6"/>
  </p:notesMasterIdLst>
  <p:handoutMasterIdLst>
    <p:handoutMasterId r:id="rId37"/>
  </p:handoutMasterIdLst>
  <p:sldIdLst>
    <p:sldId id="404" r:id="rId2"/>
    <p:sldId id="419" r:id="rId3"/>
    <p:sldId id="420" r:id="rId4"/>
    <p:sldId id="426" r:id="rId5"/>
    <p:sldId id="427" r:id="rId6"/>
    <p:sldId id="421" r:id="rId7"/>
    <p:sldId id="422" r:id="rId8"/>
    <p:sldId id="423" r:id="rId9"/>
    <p:sldId id="425" r:id="rId10"/>
    <p:sldId id="428" r:id="rId11"/>
    <p:sldId id="429" r:id="rId12"/>
    <p:sldId id="430" r:id="rId13"/>
    <p:sldId id="431" r:id="rId14"/>
    <p:sldId id="432" r:id="rId15"/>
    <p:sldId id="433" r:id="rId16"/>
    <p:sldId id="434" r:id="rId17"/>
    <p:sldId id="436" r:id="rId18"/>
    <p:sldId id="437" r:id="rId19"/>
    <p:sldId id="440" r:id="rId20"/>
    <p:sldId id="460" r:id="rId21"/>
    <p:sldId id="435" r:id="rId22"/>
    <p:sldId id="461" r:id="rId23"/>
    <p:sldId id="452" r:id="rId24"/>
    <p:sldId id="453" r:id="rId25"/>
    <p:sldId id="454" r:id="rId26"/>
    <p:sldId id="455" r:id="rId27"/>
    <p:sldId id="456" r:id="rId28"/>
    <p:sldId id="457" r:id="rId29"/>
    <p:sldId id="458" r:id="rId30"/>
    <p:sldId id="441" r:id="rId31"/>
    <p:sldId id="442" r:id="rId32"/>
    <p:sldId id="443" r:id="rId33"/>
    <p:sldId id="444" r:id="rId34"/>
    <p:sldId id="445" r:id="rId35"/>
  </p:sldIdLst>
  <p:sldSz cx="9144000" cy="6858000" type="screen4x3"/>
  <p:notesSz cx="67691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0ED"/>
    <a:srgbClr val="E1E1DB"/>
    <a:srgbClr val="D3D3CA"/>
    <a:srgbClr val="87D1E1"/>
    <a:srgbClr val="54BCD1"/>
    <a:srgbClr val="27A7C2"/>
    <a:srgbClr val="B7E5DE"/>
    <a:srgbClr val="007D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04" autoAdjust="0"/>
    <p:restoredTop sz="94660"/>
  </p:normalViewPr>
  <p:slideViewPr>
    <p:cSldViewPr>
      <p:cViewPr varScale="1">
        <p:scale>
          <a:sx n="105" d="100"/>
          <a:sy n="105" d="100"/>
        </p:scale>
        <p:origin x="102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4;&#1080;&#1089;&#1082;%20C%20&#1089;&#1086;%20&#1089;&#1090;&#1072;&#1088;&#1086;&#1075;&#1086;%20&#1082;&#1086;&#1084;&#1087;&#1100;&#1102;&#1090;&#1077;&#1088;&#1072;\&#1057;&#1086;&#1093;&#1088;&#1072;&#1085;&#1077;&#1085;&#1085;&#1086;&#1077;%20&#1048;&#1088;&#1080;&#1085;&#1072;\123\&#1052;&#1086;&#1080;%20&#1076;&#1086;&#1082;&#1091;&#1084;&#1077;&#1085;&#1090;&#1099;\&#1048;&#1085;&#1090;&#1077;&#1075;&#1088;&#1072;&#1083;\&#1060;&#1080;&#1085;&#1072;&#1085;&#1089;&#1086;&#1074;&#1099;&#1081;%20&#1084;&#1077;&#1085;&#1077;&#1076;&#1078;&#1084;&#1077;&#1085;&#1090;\payment_chart-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v>Проценты</c:v>
          </c:tx>
          <c:invertIfNegative val="0"/>
          <c:val>
            <c:numRef>
              <c:f>Лист1!$D$9:$D$128</c:f>
              <c:numCache>
                <c:formatCode>#,##0.00</c:formatCode>
                <c:ptCount val="120"/>
                <c:pt idx="0">
                  <c:v>1000</c:v>
                </c:pt>
                <c:pt idx="1">
                  <c:v>995.65290515974118</c:v>
                </c:pt>
                <c:pt idx="2">
                  <c:v>991.26233937108054</c:v>
                </c:pt>
                <c:pt idx="3">
                  <c:v>986.82786792453146</c:v>
                </c:pt>
                <c:pt idx="4">
                  <c:v>982.34905176351799</c:v>
                </c:pt>
                <c:pt idx="5">
                  <c:v>977.825447440895</c:v>
                </c:pt>
                <c:pt idx="6">
                  <c:v>973.25660707504517</c:v>
                </c:pt>
                <c:pt idx="7">
                  <c:v>968.64207830553687</c:v>
                </c:pt>
                <c:pt idx="8">
                  <c:v>963.98140424833355</c:v>
                </c:pt>
                <c:pt idx="9">
                  <c:v>959.27412345055802</c:v>
                </c:pt>
                <c:pt idx="10">
                  <c:v>954.51976984480439</c:v>
                </c:pt>
                <c:pt idx="11">
                  <c:v>949.71787270299421</c:v>
                </c:pt>
                <c:pt idx="12">
                  <c:v>944.86795658976359</c:v>
                </c:pt>
                <c:pt idx="13">
                  <c:v>939.96954131540269</c:v>
                </c:pt>
                <c:pt idx="14">
                  <c:v>935.02214188829782</c:v>
                </c:pt>
                <c:pt idx="15">
                  <c:v>930.02526846692297</c:v>
                </c:pt>
                <c:pt idx="16">
                  <c:v>924.9784263113346</c:v>
                </c:pt>
                <c:pt idx="17">
                  <c:v>919.88111573418848</c:v>
                </c:pt>
                <c:pt idx="18">
                  <c:v>914.73283205127302</c:v>
                </c:pt>
                <c:pt idx="19">
                  <c:v>909.53306553152652</c:v>
                </c:pt>
                <c:pt idx="20">
                  <c:v>904.28130134658488</c:v>
                </c:pt>
                <c:pt idx="21">
                  <c:v>898.97701951978979</c:v>
                </c:pt>
                <c:pt idx="22">
                  <c:v>893.61969487472788</c:v>
                </c:pt>
                <c:pt idx="23">
                  <c:v>888.20879698321755</c:v>
                </c:pt>
                <c:pt idx="24">
                  <c:v>882.74379011279154</c:v>
                </c:pt>
                <c:pt idx="25">
                  <c:v>877.22413317366158</c:v>
                </c:pt>
                <c:pt idx="26">
                  <c:v>871.64927966513801</c:v>
                </c:pt>
                <c:pt idx="27">
                  <c:v>866.01867762153063</c:v>
                </c:pt>
                <c:pt idx="28">
                  <c:v>860.33176955748752</c:v>
                </c:pt>
                <c:pt idx="29">
                  <c:v>854.58799241280349</c:v>
                </c:pt>
                <c:pt idx="30">
                  <c:v>848.78677749667474</c:v>
                </c:pt>
                <c:pt idx="31">
                  <c:v>842.92755043138038</c:v>
                </c:pt>
                <c:pt idx="32">
                  <c:v>837.00973109543577</c:v>
                </c:pt>
                <c:pt idx="33">
                  <c:v>831.03273356613408</c:v>
                </c:pt>
                <c:pt idx="34">
                  <c:v>824.99596606153398</c:v>
                </c:pt>
                <c:pt idx="35">
                  <c:v>818.8988308818906</c:v>
                </c:pt>
                <c:pt idx="36">
                  <c:v>812.74072435045082</c:v>
                </c:pt>
                <c:pt idx="37">
                  <c:v>806.52103675369654</c:v>
                </c:pt>
                <c:pt idx="38">
                  <c:v>800.23915228097439</c:v>
                </c:pt>
                <c:pt idx="39">
                  <c:v>793.89444896352654</c:v>
                </c:pt>
                <c:pt idx="40">
                  <c:v>787.48629861290237</c:v>
                </c:pt>
                <c:pt idx="41">
                  <c:v>781.01406675877274</c:v>
                </c:pt>
                <c:pt idx="42">
                  <c:v>774.47711258610173</c:v>
                </c:pt>
                <c:pt idx="43">
                  <c:v>767.87478887170414</c:v>
                </c:pt>
                <c:pt idx="44">
                  <c:v>761.20644192016414</c:v>
                </c:pt>
                <c:pt idx="45">
                  <c:v>754.47141149910522</c:v>
                </c:pt>
                <c:pt idx="46">
                  <c:v>747.66903077383802</c:v>
                </c:pt>
                <c:pt idx="47">
                  <c:v>740.79862624131852</c:v>
                </c:pt>
                <c:pt idx="48">
                  <c:v>733.85951766347148</c:v>
                </c:pt>
                <c:pt idx="49">
                  <c:v>726.85101799984739</c:v>
                </c:pt>
                <c:pt idx="50">
                  <c:v>719.77243333958916</c:v>
                </c:pt>
                <c:pt idx="51">
                  <c:v>712.62306283272437</c:v>
                </c:pt>
                <c:pt idx="52">
                  <c:v>705.40219862079289</c:v>
                </c:pt>
                <c:pt idx="53">
                  <c:v>698.10912576674252</c:v>
                </c:pt>
                <c:pt idx="54">
                  <c:v>690.74312218415048</c:v>
                </c:pt>
                <c:pt idx="55">
                  <c:v>683.30345856573342</c:v>
                </c:pt>
                <c:pt idx="56">
                  <c:v>675.78939831113405</c:v>
                </c:pt>
                <c:pt idx="57">
                  <c:v>668.2001974539844</c:v>
                </c:pt>
                <c:pt idx="58">
                  <c:v>660.53510458826588</c:v>
                </c:pt>
                <c:pt idx="59">
                  <c:v>652.79336079388975</c:v>
                </c:pt>
                <c:pt idx="60">
                  <c:v>644.97419956157137</c:v>
                </c:pt>
                <c:pt idx="61">
                  <c:v>637.07684671692755</c:v>
                </c:pt>
                <c:pt idx="62">
                  <c:v>629.1005203438375</c:v>
                </c:pt>
                <c:pt idx="63">
                  <c:v>621.04443070701802</c:v>
                </c:pt>
                <c:pt idx="64">
                  <c:v>612.90778017382843</c:v>
                </c:pt>
                <c:pt idx="65">
                  <c:v>604.68976313530811</c:v>
                </c:pt>
                <c:pt idx="66">
                  <c:v>596.3895659264025</c:v>
                </c:pt>
                <c:pt idx="67">
                  <c:v>588.00636674540749</c:v>
                </c:pt>
                <c:pt idx="68">
                  <c:v>579.53933557260484</c:v>
                </c:pt>
                <c:pt idx="69">
                  <c:v>570.98763408807042</c:v>
                </c:pt>
                <c:pt idx="70">
                  <c:v>562.3504155886925</c:v>
                </c:pt>
                <c:pt idx="71">
                  <c:v>553.62682490432042</c:v>
                </c:pt>
                <c:pt idx="72">
                  <c:v>544.81599831310507</c:v>
                </c:pt>
                <c:pt idx="73">
                  <c:v>535.91706345597572</c:v>
                </c:pt>
                <c:pt idx="74">
                  <c:v>526.92913925027858</c:v>
                </c:pt>
                <c:pt idx="75">
                  <c:v>517.85133580252239</c:v>
                </c:pt>
                <c:pt idx="76">
                  <c:v>508.68275432028895</c:v>
                </c:pt>
                <c:pt idx="77">
                  <c:v>499.42248702323332</c:v>
                </c:pt>
                <c:pt idx="78">
                  <c:v>490.06961705320685</c:v>
                </c:pt>
                <c:pt idx="79">
                  <c:v>480.62321838348015</c:v>
                </c:pt>
                <c:pt idx="80">
                  <c:v>471.08235572705621</c:v>
                </c:pt>
                <c:pt idx="81">
                  <c:v>461.44608444406805</c:v>
                </c:pt>
                <c:pt idx="82">
                  <c:v>451.71345044824858</c:v>
                </c:pt>
                <c:pt idx="83">
                  <c:v>441.88349011247379</c:v>
                </c:pt>
                <c:pt idx="84">
                  <c:v>431.95523017333988</c:v>
                </c:pt>
                <c:pt idx="85">
                  <c:v>421.92768763481524</c:v>
                </c:pt>
                <c:pt idx="86">
                  <c:v>411.799869670904</c:v>
                </c:pt>
                <c:pt idx="87">
                  <c:v>401.57077352735428</c:v>
                </c:pt>
                <c:pt idx="88">
                  <c:v>391.23938642236897</c:v>
                </c:pt>
                <c:pt idx="89">
                  <c:v>380.80468544633408</c:v>
                </c:pt>
                <c:pt idx="90">
                  <c:v>370.26563746053864</c:v>
                </c:pt>
                <c:pt idx="91">
                  <c:v>359.62119899488448</c:v>
                </c:pt>
                <c:pt idx="92">
                  <c:v>348.87031614457459</c:v>
                </c:pt>
                <c:pt idx="93">
                  <c:v>338.01192446576243</c:v>
                </c:pt>
                <c:pt idx="94">
                  <c:v>327.04494887016216</c:v>
                </c:pt>
                <c:pt idx="95">
                  <c:v>315.96830351860319</c:v>
                </c:pt>
                <c:pt idx="96">
                  <c:v>304.78089171353201</c:v>
                </c:pt>
                <c:pt idx="97">
                  <c:v>293.48160579040803</c:v>
                </c:pt>
                <c:pt idx="98">
                  <c:v>282.06932700805339</c:v>
                </c:pt>
                <c:pt idx="99">
                  <c:v>270.54292543787528</c:v>
                </c:pt>
                <c:pt idx="100">
                  <c:v>258.90125985199387</c:v>
                </c:pt>
                <c:pt idx="101">
                  <c:v>247.14317761025632</c:v>
                </c:pt>
                <c:pt idx="102">
                  <c:v>235.26751454609999</c:v>
                </c:pt>
                <c:pt idx="103">
                  <c:v>223.27309485130203</c:v>
                </c:pt>
                <c:pt idx="104">
                  <c:v>211.15873095955686</c:v>
                </c:pt>
                <c:pt idx="105">
                  <c:v>198.92322342889369</c:v>
                </c:pt>
                <c:pt idx="106">
                  <c:v>186.56536082292425</c:v>
                </c:pt>
                <c:pt idx="107">
                  <c:v>174.0839195908944</c:v>
                </c:pt>
                <c:pt idx="108">
                  <c:v>161.47766394654428</c:v>
                </c:pt>
                <c:pt idx="109">
                  <c:v>148.745345745751</c:v>
                </c:pt>
                <c:pt idx="110">
                  <c:v>135.88570436295021</c:v>
                </c:pt>
                <c:pt idx="111">
                  <c:v>122.89746656632087</c:v>
                </c:pt>
                <c:pt idx="112">
                  <c:v>109.77934639172518</c:v>
                </c:pt>
                <c:pt idx="113">
                  <c:v>96.530045015383848</c:v>
                </c:pt>
                <c:pt idx="114">
                  <c:v>83.148250625279175</c:v>
                </c:pt>
                <c:pt idx="115">
                  <c:v>69.632638291273039</c:v>
                </c:pt>
                <c:pt idx="116">
                  <c:v>55.981869833926943</c:v>
                </c:pt>
                <c:pt idx="117">
                  <c:v>42.194593692007565</c:v>
                </c:pt>
                <c:pt idx="118">
                  <c:v>28.269444788668871</c:v>
                </c:pt>
                <c:pt idx="119">
                  <c:v>14.20504439629687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03-4CCF-8533-5B3099EEE237}"/>
            </c:ext>
          </c:extLst>
        </c:ser>
        <c:ser>
          <c:idx val="0"/>
          <c:order val="1"/>
          <c:tx>
            <c:strRef>
              <c:f>Лист1!$C$8</c:f>
              <c:strCache>
                <c:ptCount val="1"/>
                <c:pt idx="0">
                  <c:v>На погашение основного долга</c:v>
                </c:pt>
              </c:strCache>
            </c:strRef>
          </c:tx>
          <c:invertIfNegative val="0"/>
          <c:val>
            <c:numRef>
              <c:f>Лист1!$C$9:$C$128</c:f>
              <c:numCache>
                <c:formatCode>#,##0.00</c:formatCode>
                <c:ptCount val="120"/>
                <c:pt idx="0">
                  <c:v>434.70948402587373</c:v>
                </c:pt>
                <c:pt idx="1">
                  <c:v>439.05657886613164</c:v>
                </c:pt>
                <c:pt idx="2">
                  <c:v>443.44714465479331</c:v>
                </c:pt>
                <c:pt idx="3">
                  <c:v>447.88161610134131</c:v>
                </c:pt>
                <c:pt idx="4">
                  <c:v>452.36043226235449</c:v>
                </c:pt>
                <c:pt idx="5">
                  <c:v>456.88403658497805</c:v>
                </c:pt>
                <c:pt idx="6">
                  <c:v>461.45287695082789</c:v>
                </c:pt>
                <c:pt idx="7">
                  <c:v>466.06740572033698</c:v>
                </c:pt>
                <c:pt idx="8">
                  <c:v>470.72807977753848</c:v>
                </c:pt>
                <c:pt idx="9">
                  <c:v>475.43536057531503</c:v>
                </c:pt>
                <c:pt idx="10">
                  <c:v>480.18971418106838</c:v>
                </c:pt>
                <c:pt idx="11">
                  <c:v>484.99161132287804</c:v>
                </c:pt>
                <c:pt idx="12">
                  <c:v>489.84152743610764</c:v>
                </c:pt>
                <c:pt idx="13">
                  <c:v>494.73994271046871</c:v>
                </c:pt>
                <c:pt idx="14">
                  <c:v>499.68734213757341</c:v>
                </c:pt>
                <c:pt idx="15">
                  <c:v>504.68421555894895</c:v>
                </c:pt>
                <c:pt idx="16">
                  <c:v>509.731057714538</c:v>
                </c:pt>
                <c:pt idx="17">
                  <c:v>514.82836829168411</c:v>
                </c:pt>
                <c:pt idx="18">
                  <c:v>519.97665197460094</c:v>
                </c:pt>
                <c:pt idx="19">
                  <c:v>525.17641849434699</c:v>
                </c:pt>
                <c:pt idx="20">
                  <c:v>530.42818267929192</c:v>
                </c:pt>
                <c:pt idx="21">
                  <c:v>535.7324645060836</c:v>
                </c:pt>
                <c:pt idx="22">
                  <c:v>541.08978915114596</c:v>
                </c:pt>
                <c:pt idx="23">
                  <c:v>546.50068704265561</c:v>
                </c:pt>
                <c:pt idx="24">
                  <c:v>551.96569391308219</c:v>
                </c:pt>
                <c:pt idx="25">
                  <c:v>557.48535085221295</c:v>
                </c:pt>
                <c:pt idx="26">
                  <c:v>563.06020436073447</c:v>
                </c:pt>
                <c:pt idx="27">
                  <c:v>568.69080640434254</c:v>
                </c:pt>
                <c:pt idx="28">
                  <c:v>574.37771446838713</c:v>
                </c:pt>
                <c:pt idx="29">
                  <c:v>580.12149161306957</c:v>
                </c:pt>
                <c:pt idx="30">
                  <c:v>585.92270652920035</c:v>
                </c:pt>
                <c:pt idx="31">
                  <c:v>591.78193359449301</c:v>
                </c:pt>
                <c:pt idx="32">
                  <c:v>597.69975293043854</c:v>
                </c:pt>
                <c:pt idx="33">
                  <c:v>603.67675045974329</c:v>
                </c:pt>
                <c:pt idx="34">
                  <c:v>609.71351796433953</c:v>
                </c:pt>
                <c:pt idx="35">
                  <c:v>615.81065314398097</c:v>
                </c:pt>
                <c:pt idx="36">
                  <c:v>621.96875967542223</c:v>
                </c:pt>
                <c:pt idx="37">
                  <c:v>628.1884472721797</c:v>
                </c:pt>
                <c:pt idx="38">
                  <c:v>634.47033174489854</c:v>
                </c:pt>
                <c:pt idx="39">
                  <c:v>640.81503506234753</c:v>
                </c:pt>
                <c:pt idx="40">
                  <c:v>647.22318541297068</c:v>
                </c:pt>
                <c:pt idx="41">
                  <c:v>653.69541726710293</c:v>
                </c:pt>
                <c:pt idx="42">
                  <c:v>660.23237143977155</c:v>
                </c:pt>
                <c:pt idx="43">
                  <c:v>666.83469515416846</c:v>
                </c:pt>
                <c:pt idx="44">
                  <c:v>673.50304210571039</c:v>
                </c:pt>
                <c:pt idx="45">
                  <c:v>680.23807252677011</c:v>
                </c:pt>
                <c:pt idx="46">
                  <c:v>687.0404532520356</c:v>
                </c:pt>
                <c:pt idx="47">
                  <c:v>693.91085778455442</c:v>
                </c:pt>
                <c:pt idx="48">
                  <c:v>700.84996636240146</c:v>
                </c:pt>
                <c:pt idx="49">
                  <c:v>707.85846602602544</c:v>
                </c:pt>
                <c:pt idx="50">
                  <c:v>714.93705068628549</c:v>
                </c:pt>
                <c:pt idx="51">
                  <c:v>722.08642119314788</c:v>
                </c:pt>
                <c:pt idx="52">
                  <c:v>729.30728540507789</c:v>
                </c:pt>
                <c:pt idx="53">
                  <c:v>736.60035825913349</c:v>
                </c:pt>
                <c:pt idx="54">
                  <c:v>743.96636184172087</c:v>
                </c:pt>
                <c:pt idx="55">
                  <c:v>751.4060254601394</c:v>
                </c:pt>
                <c:pt idx="56">
                  <c:v>758.92008571474048</c:v>
                </c:pt>
                <c:pt idx="57">
                  <c:v>766.50928657188854</c:v>
                </c:pt>
                <c:pt idx="58">
                  <c:v>774.1743794376099</c:v>
                </c:pt>
                <c:pt idx="59">
                  <c:v>781.91612323198297</c:v>
                </c:pt>
                <c:pt idx="60">
                  <c:v>789.73528446430316</c:v>
                </c:pt>
                <c:pt idx="61">
                  <c:v>797.63263730894619</c:v>
                </c:pt>
                <c:pt idx="62">
                  <c:v>805.60896368203566</c:v>
                </c:pt>
                <c:pt idx="63">
                  <c:v>813.66505331885594</c:v>
                </c:pt>
                <c:pt idx="64">
                  <c:v>821.8017038520444</c:v>
                </c:pt>
                <c:pt idx="65">
                  <c:v>830.01972089056449</c:v>
                </c:pt>
                <c:pt idx="66">
                  <c:v>838.31991809946908</c:v>
                </c:pt>
                <c:pt idx="67">
                  <c:v>846.70311728046534</c:v>
                </c:pt>
                <c:pt idx="68">
                  <c:v>855.17014845326992</c:v>
                </c:pt>
                <c:pt idx="69">
                  <c:v>863.72184993780354</c:v>
                </c:pt>
                <c:pt idx="70">
                  <c:v>872.35906843718067</c:v>
                </c:pt>
                <c:pt idx="71">
                  <c:v>881.08265912155241</c:v>
                </c:pt>
                <c:pt idx="72">
                  <c:v>889.8934857127681</c:v>
                </c:pt>
                <c:pt idx="73">
                  <c:v>898.7924205698979</c:v>
                </c:pt>
                <c:pt idx="74">
                  <c:v>907.78034477559629</c:v>
                </c:pt>
                <c:pt idx="75">
                  <c:v>916.85814822335044</c:v>
                </c:pt>
                <c:pt idx="76">
                  <c:v>926.02672970558297</c:v>
                </c:pt>
                <c:pt idx="77">
                  <c:v>935.28699700263985</c:v>
                </c:pt>
                <c:pt idx="78">
                  <c:v>944.63986697266785</c:v>
                </c:pt>
                <c:pt idx="79">
                  <c:v>954.08626564239285</c:v>
                </c:pt>
                <c:pt idx="80">
                  <c:v>963.62712829881639</c:v>
                </c:pt>
                <c:pt idx="81">
                  <c:v>973.26339958180552</c:v>
                </c:pt>
                <c:pt idx="82">
                  <c:v>982.99603357762521</c:v>
                </c:pt>
                <c:pt idx="83">
                  <c:v>992.82599391339932</c:v>
                </c:pt>
                <c:pt idx="84">
                  <c:v>1002.7542538525329</c:v>
                </c:pt>
                <c:pt idx="85">
                  <c:v>1012.7817963910586</c:v>
                </c:pt>
                <c:pt idx="86">
                  <c:v>1022.9096143549679</c:v>
                </c:pt>
                <c:pt idx="87">
                  <c:v>1033.1387104985188</c:v>
                </c:pt>
                <c:pt idx="88">
                  <c:v>1043.4700976035051</c:v>
                </c:pt>
                <c:pt idx="89">
                  <c:v>1053.9047985795378</c:v>
                </c:pt>
                <c:pt idx="90">
                  <c:v>1064.4438465653316</c:v>
                </c:pt>
                <c:pt idx="91">
                  <c:v>1075.0882850309877</c:v>
                </c:pt>
                <c:pt idx="92">
                  <c:v>1085.8391678813002</c:v>
                </c:pt>
                <c:pt idx="93">
                  <c:v>1096.6975595601111</c:v>
                </c:pt>
                <c:pt idx="94">
                  <c:v>1107.6645351557108</c:v>
                </c:pt>
                <c:pt idx="95">
                  <c:v>1118.7411805072688</c:v>
                </c:pt>
                <c:pt idx="96">
                  <c:v>1129.9285923123416</c:v>
                </c:pt>
                <c:pt idx="97">
                  <c:v>1141.2278782354649</c:v>
                </c:pt>
                <c:pt idx="98">
                  <c:v>1152.6401570178168</c:v>
                </c:pt>
                <c:pt idx="99">
                  <c:v>1164.166558587998</c:v>
                </c:pt>
                <c:pt idx="100">
                  <c:v>1175.8082241738778</c:v>
                </c:pt>
                <c:pt idx="101">
                  <c:v>1187.5663064156158</c:v>
                </c:pt>
                <c:pt idx="102">
                  <c:v>1199.4419694797759</c:v>
                </c:pt>
                <c:pt idx="103">
                  <c:v>1211.4363891745711</c:v>
                </c:pt>
                <c:pt idx="104">
                  <c:v>1223.5507530663162</c:v>
                </c:pt>
                <c:pt idx="105">
                  <c:v>1235.7862605969794</c:v>
                </c:pt>
                <c:pt idx="106">
                  <c:v>1248.1441232029456</c:v>
                </c:pt>
                <c:pt idx="107">
                  <c:v>1260.6255644349787</c:v>
                </c:pt>
                <c:pt idx="108">
                  <c:v>1273.2318200793252</c:v>
                </c:pt>
                <c:pt idx="109">
                  <c:v>1285.9641382801208</c:v>
                </c:pt>
                <c:pt idx="110">
                  <c:v>1298.823779662923</c:v>
                </c:pt>
                <c:pt idx="111">
                  <c:v>1311.8120174595522</c:v>
                </c:pt>
                <c:pt idx="112">
                  <c:v>1324.9301376341477</c:v>
                </c:pt>
                <c:pt idx="113">
                  <c:v>1338.1794390104853</c:v>
                </c:pt>
                <c:pt idx="114">
                  <c:v>1351.5612334005941</c:v>
                </c:pt>
                <c:pt idx="115">
                  <c:v>1365.0768457346001</c:v>
                </c:pt>
                <c:pt idx="116">
                  <c:v>1378.727614191946</c:v>
                </c:pt>
                <c:pt idx="117">
                  <c:v>1392.5148903338625</c:v>
                </c:pt>
                <c:pt idx="118">
                  <c:v>1406.4400392372042</c:v>
                </c:pt>
                <c:pt idx="119">
                  <c:v>1420.5044396295748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03-4CCF-8533-5B3099EEE2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1674496"/>
        <c:axId val="111676032"/>
      </c:barChart>
      <c:catAx>
        <c:axId val="111674496"/>
        <c:scaling>
          <c:orientation val="minMax"/>
        </c:scaling>
        <c:delete val="0"/>
        <c:axPos val="b"/>
        <c:majorTickMark val="out"/>
        <c:minorTickMark val="none"/>
        <c:tickLblPos val="nextTo"/>
        <c:crossAx val="111676032"/>
        <c:crosses val="autoZero"/>
        <c:auto val="1"/>
        <c:lblAlgn val="ctr"/>
        <c:lblOffset val="100"/>
        <c:noMultiLvlLbl val="0"/>
      </c:catAx>
      <c:valAx>
        <c:axId val="11167603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11674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576531058618206"/>
          <c:y val="0.42978783902012246"/>
          <c:w val="0.30756802274715767"/>
          <c:h val="0.2793132108486452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DD7392-433D-46F9-AEDC-101BAF4CFCD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AD07AC-F98E-4AE6-8815-2483CEE6FD62}">
      <dgm:prSet phldrT="[Текст]"/>
      <dgm:spPr/>
      <dgm:t>
        <a:bodyPr/>
        <a:lstStyle/>
        <a:p>
          <a:r>
            <a:rPr lang="ru-RU" dirty="0"/>
            <a:t>Способы начисления процентов</a:t>
          </a:r>
        </a:p>
      </dgm:t>
    </dgm:pt>
    <dgm:pt modelId="{8F0D4755-EEBC-4D4D-884B-E34E5959F29B}" type="parTrans" cxnId="{BDA2E221-247B-47E9-8281-EFF8BBBFE452}">
      <dgm:prSet/>
      <dgm:spPr/>
      <dgm:t>
        <a:bodyPr/>
        <a:lstStyle/>
        <a:p>
          <a:endParaRPr lang="ru-RU"/>
        </a:p>
      </dgm:t>
    </dgm:pt>
    <dgm:pt modelId="{8F3BAB6E-5EE7-438F-AEE8-4918B6B4D586}" type="sibTrans" cxnId="{BDA2E221-247B-47E9-8281-EFF8BBBFE452}">
      <dgm:prSet/>
      <dgm:spPr/>
      <dgm:t>
        <a:bodyPr/>
        <a:lstStyle/>
        <a:p>
          <a:endParaRPr lang="ru-RU"/>
        </a:p>
      </dgm:t>
    </dgm:pt>
    <dgm:pt modelId="{F158EE36-BBE4-465D-A789-3A92F6BE1702}">
      <dgm:prSet phldrT="[Текст]"/>
      <dgm:spPr/>
      <dgm:t>
        <a:bodyPr/>
        <a:lstStyle/>
        <a:p>
          <a:r>
            <a:rPr lang="ru-RU" dirty="0" err="1"/>
            <a:t>Декурсивный</a:t>
          </a:r>
          <a:r>
            <a:rPr lang="ru-RU" dirty="0"/>
            <a:t> </a:t>
          </a:r>
        </a:p>
      </dgm:t>
    </dgm:pt>
    <dgm:pt modelId="{4063E7C6-AB44-49F0-8700-662A25F12924}" type="parTrans" cxnId="{8C78525B-BF5D-43E2-94FA-7FF1A47B2C57}">
      <dgm:prSet/>
      <dgm:spPr/>
      <dgm:t>
        <a:bodyPr/>
        <a:lstStyle/>
        <a:p>
          <a:endParaRPr lang="ru-RU"/>
        </a:p>
      </dgm:t>
    </dgm:pt>
    <dgm:pt modelId="{181A8F41-BB2D-4E45-BE4E-793BE520BFD8}" type="sibTrans" cxnId="{8C78525B-BF5D-43E2-94FA-7FF1A47B2C57}">
      <dgm:prSet/>
      <dgm:spPr/>
      <dgm:t>
        <a:bodyPr/>
        <a:lstStyle/>
        <a:p>
          <a:endParaRPr lang="ru-RU"/>
        </a:p>
      </dgm:t>
    </dgm:pt>
    <dgm:pt modelId="{7EBC2E32-AA9D-44C5-91E8-8B3475B39A68}">
      <dgm:prSet phldrT="[Текст]"/>
      <dgm:spPr/>
      <dgm:t>
        <a:bodyPr/>
        <a:lstStyle/>
        <a:p>
          <a:r>
            <a:rPr lang="ru-RU" dirty="0" err="1"/>
            <a:t>Антисипативный</a:t>
          </a:r>
          <a:r>
            <a:rPr lang="ru-RU" dirty="0"/>
            <a:t> </a:t>
          </a:r>
        </a:p>
      </dgm:t>
    </dgm:pt>
    <dgm:pt modelId="{239C04A2-5F90-44CA-BA4C-3FD1F8D754C4}" type="parTrans" cxnId="{CF4554CA-73C3-4C1B-9419-9701076676B2}">
      <dgm:prSet/>
      <dgm:spPr/>
      <dgm:t>
        <a:bodyPr/>
        <a:lstStyle/>
        <a:p>
          <a:endParaRPr lang="ru-RU"/>
        </a:p>
      </dgm:t>
    </dgm:pt>
    <dgm:pt modelId="{B3399E22-A7F5-4DCD-B045-CA6367817084}" type="sibTrans" cxnId="{CF4554CA-73C3-4C1B-9419-9701076676B2}">
      <dgm:prSet/>
      <dgm:spPr/>
      <dgm:t>
        <a:bodyPr/>
        <a:lstStyle/>
        <a:p>
          <a:endParaRPr lang="ru-RU"/>
        </a:p>
      </dgm:t>
    </dgm:pt>
    <dgm:pt modelId="{C3289EFE-441C-40D7-A38A-73556DBC9A4B}">
      <dgm:prSet/>
      <dgm:spPr/>
      <dgm:t>
        <a:bodyPr/>
        <a:lstStyle/>
        <a:p>
          <a:r>
            <a:rPr lang="ru-RU" dirty="0"/>
            <a:t>Сложный процентные ставки</a:t>
          </a:r>
        </a:p>
      </dgm:t>
    </dgm:pt>
    <dgm:pt modelId="{89CE31A4-2C11-42A6-A2AE-189E1EB7D948}" type="parTrans" cxnId="{EF54AC4A-ECD6-417B-AEA1-6B7CDA712283}">
      <dgm:prSet/>
      <dgm:spPr/>
      <dgm:t>
        <a:bodyPr/>
        <a:lstStyle/>
        <a:p>
          <a:endParaRPr lang="ru-RU"/>
        </a:p>
      </dgm:t>
    </dgm:pt>
    <dgm:pt modelId="{ADC48523-F222-47B0-B53A-7A06BBBA15D6}" type="sibTrans" cxnId="{EF54AC4A-ECD6-417B-AEA1-6B7CDA712283}">
      <dgm:prSet/>
      <dgm:spPr/>
      <dgm:t>
        <a:bodyPr/>
        <a:lstStyle/>
        <a:p>
          <a:endParaRPr lang="ru-RU"/>
        </a:p>
      </dgm:t>
    </dgm:pt>
    <dgm:pt modelId="{B2434680-0676-4357-A71C-5E3792ABDEBB}">
      <dgm:prSet/>
      <dgm:spPr/>
      <dgm:t>
        <a:bodyPr/>
        <a:lstStyle/>
        <a:p>
          <a:r>
            <a:rPr lang="ru-RU" dirty="0"/>
            <a:t>Простые процентные ставки</a:t>
          </a:r>
        </a:p>
      </dgm:t>
    </dgm:pt>
    <dgm:pt modelId="{2C1F0916-97C6-4B5C-AFE0-D3CCF72D7FB3}" type="parTrans" cxnId="{7DECF395-91A1-4EA9-8FF4-27D53B6A0AC4}">
      <dgm:prSet/>
      <dgm:spPr/>
      <dgm:t>
        <a:bodyPr/>
        <a:lstStyle/>
        <a:p>
          <a:endParaRPr lang="ru-RU"/>
        </a:p>
      </dgm:t>
    </dgm:pt>
    <dgm:pt modelId="{3B1CA680-ACDA-4E66-A7AB-7C80BD91E564}" type="sibTrans" cxnId="{7DECF395-91A1-4EA9-8FF4-27D53B6A0AC4}">
      <dgm:prSet/>
      <dgm:spPr/>
      <dgm:t>
        <a:bodyPr/>
        <a:lstStyle/>
        <a:p>
          <a:endParaRPr lang="ru-RU"/>
        </a:p>
      </dgm:t>
    </dgm:pt>
    <dgm:pt modelId="{7C14D768-DB17-42C4-B8AB-40F5E1C9D41D}">
      <dgm:prSet/>
      <dgm:spPr/>
      <dgm:t>
        <a:bodyPr/>
        <a:lstStyle/>
        <a:p>
          <a:r>
            <a:rPr lang="ru-RU" dirty="0"/>
            <a:t>Непрерывные проценты</a:t>
          </a:r>
        </a:p>
      </dgm:t>
    </dgm:pt>
    <dgm:pt modelId="{AC12EFA2-61BB-4EEA-89C9-8F5842A553DF}" type="parTrans" cxnId="{D4FC6B9D-AFF6-4029-8FEA-EE9A165102F2}">
      <dgm:prSet/>
      <dgm:spPr/>
      <dgm:t>
        <a:bodyPr/>
        <a:lstStyle/>
        <a:p>
          <a:endParaRPr lang="ru-RU"/>
        </a:p>
      </dgm:t>
    </dgm:pt>
    <dgm:pt modelId="{9D9D7606-FEFD-404E-9B60-C70C69FB570A}" type="sibTrans" cxnId="{D4FC6B9D-AFF6-4029-8FEA-EE9A165102F2}">
      <dgm:prSet/>
      <dgm:spPr/>
      <dgm:t>
        <a:bodyPr/>
        <a:lstStyle/>
        <a:p>
          <a:endParaRPr lang="ru-RU"/>
        </a:p>
      </dgm:t>
    </dgm:pt>
    <dgm:pt modelId="{96B72778-EBD8-4FD2-B011-A7F54D024AC8}">
      <dgm:prSet/>
      <dgm:spPr/>
      <dgm:t>
        <a:bodyPr/>
        <a:lstStyle/>
        <a:p>
          <a:r>
            <a:rPr lang="ru-RU" dirty="0"/>
            <a:t>Начисление  </a:t>
          </a:r>
          <a:r>
            <a:rPr lang="en-US" dirty="0"/>
            <a:t>n </a:t>
          </a:r>
          <a:r>
            <a:rPr lang="ru-RU" dirty="0"/>
            <a:t>раз в году</a:t>
          </a:r>
        </a:p>
      </dgm:t>
    </dgm:pt>
    <dgm:pt modelId="{97689753-5F18-4DC0-82D7-2791110EF839}" type="parTrans" cxnId="{A4F93317-8513-480F-AA5C-79C17E2CD9CC}">
      <dgm:prSet/>
      <dgm:spPr/>
      <dgm:t>
        <a:bodyPr/>
        <a:lstStyle/>
        <a:p>
          <a:endParaRPr lang="ru-RU"/>
        </a:p>
      </dgm:t>
    </dgm:pt>
    <dgm:pt modelId="{5842FA93-5B84-465C-8F37-747F79FC9EF4}" type="sibTrans" cxnId="{A4F93317-8513-480F-AA5C-79C17E2CD9CC}">
      <dgm:prSet/>
      <dgm:spPr/>
      <dgm:t>
        <a:bodyPr/>
        <a:lstStyle/>
        <a:p>
          <a:endParaRPr lang="ru-RU"/>
        </a:p>
      </dgm:t>
    </dgm:pt>
    <dgm:pt modelId="{6DBB86DE-9561-441B-A9A0-F13DA952E9AF}">
      <dgm:prSet/>
      <dgm:spPr/>
      <dgm:t>
        <a:bodyPr/>
        <a:lstStyle/>
        <a:p>
          <a:r>
            <a:rPr lang="ru-RU" dirty="0"/>
            <a:t>Простые процентные ставки</a:t>
          </a:r>
        </a:p>
      </dgm:t>
    </dgm:pt>
    <dgm:pt modelId="{1458D64C-9A02-4831-857F-358938D48CB9}" type="parTrans" cxnId="{AF12EFAD-83FC-43FA-B025-5052764F4A88}">
      <dgm:prSet/>
      <dgm:spPr/>
      <dgm:t>
        <a:bodyPr/>
        <a:lstStyle/>
        <a:p>
          <a:endParaRPr lang="ru-RU"/>
        </a:p>
      </dgm:t>
    </dgm:pt>
    <dgm:pt modelId="{71103BEE-819A-44A9-A04C-4FED3AEBA54E}" type="sibTrans" cxnId="{AF12EFAD-83FC-43FA-B025-5052764F4A88}">
      <dgm:prSet/>
      <dgm:spPr/>
      <dgm:t>
        <a:bodyPr/>
        <a:lstStyle/>
        <a:p>
          <a:endParaRPr lang="ru-RU"/>
        </a:p>
      </dgm:t>
    </dgm:pt>
    <dgm:pt modelId="{38D9E5D4-3AED-42C5-BD70-90D5ACC7B70C}">
      <dgm:prSet/>
      <dgm:spPr/>
      <dgm:t>
        <a:bodyPr/>
        <a:lstStyle/>
        <a:p>
          <a:r>
            <a:rPr lang="ru-RU" dirty="0"/>
            <a:t>Сложные процентные </a:t>
          </a:r>
        </a:p>
        <a:p>
          <a:r>
            <a:rPr lang="ru-RU" dirty="0"/>
            <a:t>ставки</a:t>
          </a:r>
        </a:p>
      </dgm:t>
    </dgm:pt>
    <dgm:pt modelId="{6265A1E9-EF1D-49E4-9EC0-443E97CBFE50}" type="parTrans" cxnId="{3698BF41-65F8-4387-9501-BF682EA16834}">
      <dgm:prSet/>
      <dgm:spPr/>
      <dgm:t>
        <a:bodyPr/>
        <a:lstStyle/>
        <a:p>
          <a:endParaRPr lang="ru-RU"/>
        </a:p>
      </dgm:t>
    </dgm:pt>
    <dgm:pt modelId="{723016D6-656F-4091-A826-20985E880F43}" type="sibTrans" cxnId="{3698BF41-65F8-4387-9501-BF682EA16834}">
      <dgm:prSet/>
      <dgm:spPr/>
      <dgm:t>
        <a:bodyPr/>
        <a:lstStyle/>
        <a:p>
          <a:endParaRPr lang="ru-RU"/>
        </a:p>
      </dgm:t>
    </dgm:pt>
    <dgm:pt modelId="{3E925BE8-8F07-44E7-9B89-F526A6474175}" type="pres">
      <dgm:prSet presAssocID="{27DD7392-433D-46F9-AEDC-101BAF4CFC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A48F27C-4A7A-428A-A64B-5379D3B4A1BA}" type="pres">
      <dgm:prSet presAssocID="{92AD07AC-F98E-4AE6-8815-2483CEE6FD62}" presName="hierRoot1" presStyleCnt="0">
        <dgm:presLayoutVars>
          <dgm:hierBranch val="init"/>
        </dgm:presLayoutVars>
      </dgm:prSet>
      <dgm:spPr/>
    </dgm:pt>
    <dgm:pt modelId="{9E70F13D-4696-4DAA-83D6-F48D9B66E58C}" type="pres">
      <dgm:prSet presAssocID="{92AD07AC-F98E-4AE6-8815-2483CEE6FD62}" presName="rootComposite1" presStyleCnt="0"/>
      <dgm:spPr/>
    </dgm:pt>
    <dgm:pt modelId="{1CDCD1AE-8B65-43B4-8BE5-D1041E102A73}" type="pres">
      <dgm:prSet presAssocID="{92AD07AC-F98E-4AE6-8815-2483CEE6FD62}" presName="rootText1" presStyleLbl="node0" presStyleIdx="0" presStyleCnt="1">
        <dgm:presLayoutVars>
          <dgm:chPref val="3"/>
        </dgm:presLayoutVars>
      </dgm:prSet>
      <dgm:spPr/>
    </dgm:pt>
    <dgm:pt modelId="{A27FC32B-064B-47B1-90AA-4BF1D4162EDB}" type="pres">
      <dgm:prSet presAssocID="{92AD07AC-F98E-4AE6-8815-2483CEE6FD62}" presName="rootConnector1" presStyleLbl="node1" presStyleIdx="0" presStyleCnt="0"/>
      <dgm:spPr/>
    </dgm:pt>
    <dgm:pt modelId="{0F519E2B-9A0B-49A9-A161-ED9A70C962AF}" type="pres">
      <dgm:prSet presAssocID="{92AD07AC-F98E-4AE6-8815-2483CEE6FD62}" presName="hierChild2" presStyleCnt="0"/>
      <dgm:spPr/>
    </dgm:pt>
    <dgm:pt modelId="{CE74DBE5-A5C7-4032-B107-8FEA0BE883E7}" type="pres">
      <dgm:prSet presAssocID="{4063E7C6-AB44-49F0-8700-662A25F12924}" presName="Name37" presStyleLbl="parChTrans1D2" presStyleIdx="0" presStyleCnt="2"/>
      <dgm:spPr/>
    </dgm:pt>
    <dgm:pt modelId="{BD0C702D-57CE-4753-91CC-B97093A5F278}" type="pres">
      <dgm:prSet presAssocID="{F158EE36-BBE4-465D-A789-3A92F6BE1702}" presName="hierRoot2" presStyleCnt="0">
        <dgm:presLayoutVars>
          <dgm:hierBranch val="init"/>
        </dgm:presLayoutVars>
      </dgm:prSet>
      <dgm:spPr/>
    </dgm:pt>
    <dgm:pt modelId="{3DCB33E7-04ED-4BAA-8CF1-992F234DCF8E}" type="pres">
      <dgm:prSet presAssocID="{F158EE36-BBE4-465D-A789-3A92F6BE1702}" presName="rootComposite" presStyleCnt="0"/>
      <dgm:spPr/>
    </dgm:pt>
    <dgm:pt modelId="{B94CA459-0F16-4E68-940C-978728BDEDC7}" type="pres">
      <dgm:prSet presAssocID="{F158EE36-BBE4-465D-A789-3A92F6BE1702}" presName="rootText" presStyleLbl="node2" presStyleIdx="0" presStyleCnt="2" custLinFactNeighborX="-98799" custLinFactNeighborY="-7691">
        <dgm:presLayoutVars>
          <dgm:chPref val="3"/>
        </dgm:presLayoutVars>
      </dgm:prSet>
      <dgm:spPr/>
    </dgm:pt>
    <dgm:pt modelId="{EC44FE81-2229-46B1-A93E-6112F7C826A8}" type="pres">
      <dgm:prSet presAssocID="{F158EE36-BBE4-465D-A789-3A92F6BE1702}" presName="rootConnector" presStyleLbl="node2" presStyleIdx="0" presStyleCnt="2"/>
      <dgm:spPr/>
    </dgm:pt>
    <dgm:pt modelId="{FA6880C0-F83B-4640-ACE8-ACCAC68FA377}" type="pres">
      <dgm:prSet presAssocID="{F158EE36-BBE4-465D-A789-3A92F6BE1702}" presName="hierChild4" presStyleCnt="0"/>
      <dgm:spPr/>
    </dgm:pt>
    <dgm:pt modelId="{A86A4506-FE26-473F-AB57-3B52A1476820}" type="pres">
      <dgm:prSet presAssocID="{89CE31A4-2C11-42A6-A2AE-189E1EB7D948}" presName="Name37" presStyleLbl="parChTrans1D3" presStyleIdx="0" presStyleCnt="4"/>
      <dgm:spPr/>
    </dgm:pt>
    <dgm:pt modelId="{BF9397BD-6681-4D23-9780-2A2204EE5A23}" type="pres">
      <dgm:prSet presAssocID="{C3289EFE-441C-40D7-A38A-73556DBC9A4B}" presName="hierRoot2" presStyleCnt="0">
        <dgm:presLayoutVars>
          <dgm:hierBranch val="init"/>
        </dgm:presLayoutVars>
      </dgm:prSet>
      <dgm:spPr/>
    </dgm:pt>
    <dgm:pt modelId="{95F8A7A7-A452-4AB8-9F67-A13C0F2E5921}" type="pres">
      <dgm:prSet presAssocID="{C3289EFE-441C-40D7-A38A-73556DBC9A4B}" presName="rootComposite" presStyleCnt="0"/>
      <dgm:spPr/>
    </dgm:pt>
    <dgm:pt modelId="{D08B2592-EB8A-466B-9795-868ED131404E}" type="pres">
      <dgm:prSet presAssocID="{C3289EFE-441C-40D7-A38A-73556DBC9A4B}" presName="rootText" presStyleLbl="node3" presStyleIdx="0" presStyleCnt="4" custLinFactNeighborX="67610" custLinFactNeighborY="-4501">
        <dgm:presLayoutVars>
          <dgm:chPref val="3"/>
        </dgm:presLayoutVars>
      </dgm:prSet>
      <dgm:spPr/>
    </dgm:pt>
    <dgm:pt modelId="{16E6FBD3-F29B-40FA-B815-A8513E7D12F4}" type="pres">
      <dgm:prSet presAssocID="{C3289EFE-441C-40D7-A38A-73556DBC9A4B}" presName="rootConnector" presStyleLbl="node3" presStyleIdx="0" presStyleCnt="4"/>
      <dgm:spPr/>
    </dgm:pt>
    <dgm:pt modelId="{35E1B184-8643-4BA4-9C3B-92B5B1CDCAC0}" type="pres">
      <dgm:prSet presAssocID="{C3289EFE-441C-40D7-A38A-73556DBC9A4B}" presName="hierChild4" presStyleCnt="0"/>
      <dgm:spPr/>
    </dgm:pt>
    <dgm:pt modelId="{B0DA3616-D091-4F67-9BE5-DAAD53E5812B}" type="pres">
      <dgm:prSet presAssocID="{AC12EFA2-61BB-4EEA-89C9-8F5842A553DF}" presName="Name37" presStyleLbl="parChTrans1D4" presStyleIdx="0" presStyleCnt="2"/>
      <dgm:spPr/>
    </dgm:pt>
    <dgm:pt modelId="{040C9728-23AE-408F-A6BA-D5E7199F5365}" type="pres">
      <dgm:prSet presAssocID="{7C14D768-DB17-42C4-B8AB-40F5E1C9D41D}" presName="hierRoot2" presStyleCnt="0">
        <dgm:presLayoutVars>
          <dgm:hierBranch val="init"/>
        </dgm:presLayoutVars>
      </dgm:prSet>
      <dgm:spPr/>
    </dgm:pt>
    <dgm:pt modelId="{E5AE3D6D-6B3F-4819-8C6C-357AA22BB0DE}" type="pres">
      <dgm:prSet presAssocID="{7C14D768-DB17-42C4-B8AB-40F5E1C9D41D}" presName="rootComposite" presStyleCnt="0"/>
      <dgm:spPr/>
    </dgm:pt>
    <dgm:pt modelId="{61ED6E34-8141-4C16-8F23-1F5E7269AA05}" type="pres">
      <dgm:prSet presAssocID="{7C14D768-DB17-42C4-B8AB-40F5E1C9D41D}" presName="rootText" presStyleLbl="node4" presStyleIdx="0" presStyleCnt="2" custLinFactNeighborX="84093" custLinFactNeighborY="-1312">
        <dgm:presLayoutVars>
          <dgm:chPref val="3"/>
        </dgm:presLayoutVars>
      </dgm:prSet>
      <dgm:spPr/>
    </dgm:pt>
    <dgm:pt modelId="{E4387366-091C-404F-851A-A874E380E577}" type="pres">
      <dgm:prSet presAssocID="{7C14D768-DB17-42C4-B8AB-40F5E1C9D41D}" presName="rootConnector" presStyleLbl="node4" presStyleIdx="0" presStyleCnt="2"/>
      <dgm:spPr/>
    </dgm:pt>
    <dgm:pt modelId="{4558ED65-5BDB-420C-A505-4FF7C71C0885}" type="pres">
      <dgm:prSet presAssocID="{7C14D768-DB17-42C4-B8AB-40F5E1C9D41D}" presName="hierChild4" presStyleCnt="0"/>
      <dgm:spPr/>
    </dgm:pt>
    <dgm:pt modelId="{4F4A060F-A909-4A44-80EE-C613EB42972A}" type="pres">
      <dgm:prSet presAssocID="{7C14D768-DB17-42C4-B8AB-40F5E1C9D41D}" presName="hierChild5" presStyleCnt="0"/>
      <dgm:spPr/>
    </dgm:pt>
    <dgm:pt modelId="{60156F6E-9E33-4AD7-AF2D-F45387B2CB49}" type="pres">
      <dgm:prSet presAssocID="{97689753-5F18-4DC0-82D7-2791110EF839}" presName="Name37" presStyleLbl="parChTrans1D4" presStyleIdx="1" presStyleCnt="2"/>
      <dgm:spPr/>
    </dgm:pt>
    <dgm:pt modelId="{6823084F-7A70-4FDF-BF74-1EFD2FC16A8C}" type="pres">
      <dgm:prSet presAssocID="{96B72778-EBD8-4FD2-B011-A7F54D024AC8}" presName="hierRoot2" presStyleCnt="0">
        <dgm:presLayoutVars>
          <dgm:hierBranch val="init"/>
        </dgm:presLayoutVars>
      </dgm:prSet>
      <dgm:spPr/>
    </dgm:pt>
    <dgm:pt modelId="{BA0AB0C0-CB8C-4B07-B8E3-7D9397B425C6}" type="pres">
      <dgm:prSet presAssocID="{96B72778-EBD8-4FD2-B011-A7F54D024AC8}" presName="rootComposite" presStyleCnt="0"/>
      <dgm:spPr/>
    </dgm:pt>
    <dgm:pt modelId="{3CB34A55-A675-4C1E-9A97-D89160F5D798}" type="pres">
      <dgm:prSet presAssocID="{96B72778-EBD8-4FD2-B011-A7F54D024AC8}" presName="rootText" presStyleLbl="node4" presStyleIdx="1" presStyleCnt="2" custLinFactX="-1589" custLinFactY="-43312" custLinFactNeighborX="-100000" custLinFactNeighborY="-100000">
        <dgm:presLayoutVars>
          <dgm:chPref val="3"/>
        </dgm:presLayoutVars>
      </dgm:prSet>
      <dgm:spPr/>
    </dgm:pt>
    <dgm:pt modelId="{FE07A5F9-9BE3-462B-B834-EA9908DA3C9E}" type="pres">
      <dgm:prSet presAssocID="{96B72778-EBD8-4FD2-B011-A7F54D024AC8}" presName="rootConnector" presStyleLbl="node4" presStyleIdx="1" presStyleCnt="2"/>
      <dgm:spPr/>
    </dgm:pt>
    <dgm:pt modelId="{AD07CB6B-2000-468C-BCC5-0CEB8C990E75}" type="pres">
      <dgm:prSet presAssocID="{96B72778-EBD8-4FD2-B011-A7F54D024AC8}" presName="hierChild4" presStyleCnt="0"/>
      <dgm:spPr/>
    </dgm:pt>
    <dgm:pt modelId="{1FB94082-ABBD-4939-9904-81823849E258}" type="pres">
      <dgm:prSet presAssocID="{96B72778-EBD8-4FD2-B011-A7F54D024AC8}" presName="hierChild5" presStyleCnt="0"/>
      <dgm:spPr/>
    </dgm:pt>
    <dgm:pt modelId="{FCA81C09-EDC7-411C-A895-26F9F24A0B85}" type="pres">
      <dgm:prSet presAssocID="{C3289EFE-441C-40D7-A38A-73556DBC9A4B}" presName="hierChild5" presStyleCnt="0"/>
      <dgm:spPr/>
    </dgm:pt>
    <dgm:pt modelId="{734016B5-5668-4465-BC6F-B476A4DEAFAA}" type="pres">
      <dgm:prSet presAssocID="{2C1F0916-97C6-4B5C-AFE0-D3CCF72D7FB3}" presName="Name37" presStyleLbl="parChTrans1D3" presStyleIdx="1" presStyleCnt="4"/>
      <dgm:spPr/>
    </dgm:pt>
    <dgm:pt modelId="{7FD536E0-EB26-48E2-973D-A65C7E275172}" type="pres">
      <dgm:prSet presAssocID="{B2434680-0676-4357-A71C-5E3792ABDEBB}" presName="hierRoot2" presStyleCnt="0">
        <dgm:presLayoutVars>
          <dgm:hierBranch val="init"/>
        </dgm:presLayoutVars>
      </dgm:prSet>
      <dgm:spPr/>
    </dgm:pt>
    <dgm:pt modelId="{2B95DD1D-9155-4C0B-BABC-3E5E303CC71D}" type="pres">
      <dgm:prSet presAssocID="{B2434680-0676-4357-A71C-5E3792ABDEBB}" presName="rootComposite" presStyleCnt="0"/>
      <dgm:spPr/>
    </dgm:pt>
    <dgm:pt modelId="{0D0F2990-813F-4453-BD32-E2E44B24FB41}" type="pres">
      <dgm:prSet presAssocID="{B2434680-0676-4357-A71C-5E3792ABDEBB}" presName="rootText" presStyleLbl="node3" presStyleIdx="1" presStyleCnt="4" custScaleX="106385" custScaleY="95925" custLinFactX="-100000" custLinFactNeighborX="-133887" custLinFactNeighborY="-4501">
        <dgm:presLayoutVars>
          <dgm:chPref val="3"/>
        </dgm:presLayoutVars>
      </dgm:prSet>
      <dgm:spPr/>
    </dgm:pt>
    <dgm:pt modelId="{169702C5-C93D-40C4-9145-4D798A6BFC07}" type="pres">
      <dgm:prSet presAssocID="{B2434680-0676-4357-A71C-5E3792ABDEBB}" presName="rootConnector" presStyleLbl="node3" presStyleIdx="1" presStyleCnt="4"/>
      <dgm:spPr/>
    </dgm:pt>
    <dgm:pt modelId="{3C8197E4-298B-4CB1-9F02-F0629967916E}" type="pres">
      <dgm:prSet presAssocID="{B2434680-0676-4357-A71C-5E3792ABDEBB}" presName="hierChild4" presStyleCnt="0"/>
      <dgm:spPr/>
    </dgm:pt>
    <dgm:pt modelId="{6F3FD689-D82E-4452-97F0-3CB1CF28431B}" type="pres">
      <dgm:prSet presAssocID="{B2434680-0676-4357-A71C-5E3792ABDEBB}" presName="hierChild5" presStyleCnt="0"/>
      <dgm:spPr/>
    </dgm:pt>
    <dgm:pt modelId="{B4D31DAD-9B02-4933-B137-16A1DDF7F752}" type="pres">
      <dgm:prSet presAssocID="{F158EE36-BBE4-465D-A789-3A92F6BE1702}" presName="hierChild5" presStyleCnt="0"/>
      <dgm:spPr/>
    </dgm:pt>
    <dgm:pt modelId="{48990CAA-EB88-488E-A5BA-28929C934F90}" type="pres">
      <dgm:prSet presAssocID="{239C04A2-5F90-44CA-BA4C-3FD1F8D754C4}" presName="Name37" presStyleLbl="parChTrans1D2" presStyleIdx="1" presStyleCnt="2"/>
      <dgm:spPr/>
    </dgm:pt>
    <dgm:pt modelId="{799DC2C1-C85F-45AE-8519-CE3DC6D05C94}" type="pres">
      <dgm:prSet presAssocID="{7EBC2E32-AA9D-44C5-91E8-8B3475B39A68}" presName="hierRoot2" presStyleCnt="0">
        <dgm:presLayoutVars>
          <dgm:hierBranch/>
        </dgm:presLayoutVars>
      </dgm:prSet>
      <dgm:spPr/>
    </dgm:pt>
    <dgm:pt modelId="{DB5F0C08-0107-43B6-89D0-5AE806562E31}" type="pres">
      <dgm:prSet presAssocID="{7EBC2E32-AA9D-44C5-91E8-8B3475B39A68}" presName="rootComposite" presStyleCnt="0"/>
      <dgm:spPr/>
    </dgm:pt>
    <dgm:pt modelId="{013FAB47-0C8C-416B-9BD9-DCE11826ACD6}" type="pres">
      <dgm:prSet presAssocID="{7EBC2E32-AA9D-44C5-91E8-8B3475B39A68}" presName="rootText" presStyleLbl="node2" presStyleIdx="1" presStyleCnt="2" custLinFactNeighborX="23178" custLinFactNeighborY="-7691">
        <dgm:presLayoutVars>
          <dgm:chPref val="3"/>
        </dgm:presLayoutVars>
      </dgm:prSet>
      <dgm:spPr/>
    </dgm:pt>
    <dgm:pt modelId="{8E1497B5-BBB7-4DB0-A1E3-903D28D670AC}" type="pres">
      <dgm:prSet presAssocID="{7EBC2E32-AA9D-44C5-91E8-8B3475B39A68}" presName="rootConnector" presStyleLbl="node2" presStyleIdx="1" presStyleCnt="2"/>
      <dgm:spPr/>
    </dgm:pt>
    <dgm:pt modelId="{C786DD48-F7C2-4B55-910A-CE697997E7D5}" type="pres">
      <dgm:prSet presAssocID="{7EBC2E32-AA9D-44C5-91E8-8B3475B39A68}" presName="hierChild4" presStyleCnt="0"/>
      <dgm:spPr/>
    </dgm:pt>
    <dgm:pt modelId="{071CA3C8-B26F-41D8-A954-348134FD2114}" type="pres">
      <dgm:prSet presAssocID="{1458D64C-9A02-4831-857F-358938D48CB9}" presName="Name35" presStyleLbl="parChTrans1D3" presStyleIdx="2" presStyleCnt="4"/>
      <dgm:spPr/>
    </dgm:pt>
    <dgm:pt modelId="{6FAC4E3D-EF83-48A7-AA33-65C5CE35AAB1}" type="pres">
      <dgm:prSet presAssocID="{6DBB86DE-9561-441B-A9A0-F13DA952E9AF}" presName="hierRoot2" presStyleCnt="0">
        <dgm:presLayoutVars>
          <dgm:hierBranch val="init"/>
        </dgm:presLayoutVars>
      </dgm:prSet>
      <dgm:spPr/>
    </dgm:pt>
    <dgm:pt modelId="{EE3DF529-F6E4-4538-BF8C-B1B7EE885493}" type="pres">
      <dgm:prSet presAssocID="{6DBB86DE-9561-441B-A9A0-F13DA952E9AF}" presName="rootComposite" presStyleCnt="0"/>
      <dgm:spPr/>
    </dgm:pt>
    <dgm:pt modelId="{E67BF290-58DE-41D0-AC05-FDB12CCEA55F}" type="pres">
      <dgm:prSet presAssocID="{6DBB86DE-9561-441B-A9A0-F13DA952E9AF}" presName="rootText" presStyleLbl="node3" presStyleIdx="2" presStyleCnt="4" custLinFactNeighborX="-9658" custLinFactNeighborY="5869">
        <dgm:presLayoutVars>
          <dgm:chPref val="3"/>
        </dgm:presLayoutVars>
      </dgm:prSet>
      <dgm:spPr/>
    </dgm:pt>
    <dgm:pt modelId="{9F4C10AB-2AFE-489A-A7E7-326B7211028B}" type="pres">
      <dgm:prSet presAssocID="{6DBB86DE-9561-441B-A9A0-F13DA952E9AF}" presName="rootConnector" presStyleLbl="node3" presStyleIdx="2" presStyleCnt="4"/>
      <dgm:spPr/>
    </dgm:pt>
    <dgm:pt modelId="{0DC4FC8F-6E44-4D44-B7BA-EA14A5FFC04C}" type="pres">
      <dgm:prSet presAssocID="{6DBB86DE-9561-441B-A9A0-F13DA952E9AF}" presName="hierChild4" presStyleCnt="0"/>
      <dgm:spPr/>
    </dgm:pt>
    <dgm:pt modelId="{1D413783-3D0B-4C14-AA6C-239238549404}" type="pres">
      <dgm:prSet presAssocID="{6DBB86DE-9561-441B-A9A0-F13DA952E9AF}" presName="hierChild5" presStyleCnt="0"/>
      <dgm:spPr/>
    </dgm:pt>
    <dgm:pt modelId="{9A8E06D0-240E-460A-949D-E8AB70D6403D}" type="pres">
      <dgm:prSet presAssocID="{6265A1E9-EF1D-49E4-9EC0-443E97CBFE50}" presName="Name35" presStyleLbl="parChTrans1D3" presStyleIdx="3" presStyleCnt="4"/>
      <dgm:spPr/>
    </dgm:pt>
    <dgm:pt modelId="{13CA8A7F-1A5F-44AF-B926-B86533C4CF64}" type="pres">
      <dgm:prSet presAssocID="{38D9E5D4-3AED-42C5-BD70-90D5ACC7B70C}" presName="hierRoot2" presStyleCnt="0">
        <dgm:presLayoutVars>
          <dgm:hierBranch val="init"/>
        </dgm:presLayoutVars>
      </dgm:prSet>
      <dgm:spPr/>
    </dgm:pt>
    <dgm:pt modelId="{7877A62E-4F36-473B-BF5D-1AF63F7D7598}" type="pres">
      <dgm:prSet presAssocID="{38D9E5D4-3AED-42C5-BD70-90D5ACC7B70C}" presName="rootComposite" presStyleCnt="0"/>
      <dgm:spPr/>
    </dgm:pt>
    <dgm:pt modelId="{00FFAD0F-5054-4175-8980-E098C82DF334}" type="pres">
      <dgm:prSet presAssocID="{38D9E5D4-3AED-42C5-BD70-90D5ACC7B70C}" presName="rootText" presStyleLbl="node3" presStyleIdx="3" presStyleCnt="4" custLinFactNeighborX="71570" custLinFactNeighborY="5869">
        <dgm:presLayoutVars>
          <dgm:chPref val="3"/>
        </dgm:presLayoutVars>
      </dgm:prSet>
      <dgm:spPr/>
    </dgm:pt>
    <dgm:pt modelId="{BCC12CF2-0B04-42A9-9CEB-F4CC89C2E8C0}" type="pres">
      <dgm:prSet presAssocID="{38D9E5D4-3AED-42C5-BD70-90D5ACC7B70C}" presName="rootConnector" presStyleLbl="node3" presStyleIdx="3" presStyleCnt="4"/>
      <dgm:spPr/>
    </dgm:pt>
    <dgm:pt modelId="{8C10EFF3-5ACE-4B8B-8DEB-EC33797EAC73}" type="pres">
      <dgm:prSet presAssocID="{38D9E5D4-3AED-42C5-BD70-90D5ACC7B70C}" presName="hierChild4" presStyleCnt="0"/>
      <dgm:spPr/>
    </dgm:pt>
    <dgm:pt modelId="{27C4FE0A-0AD8-4850-B0BE-A2DB36E686CC}" type="pres">
      <dgm:prSet presAssocID="{38D9E5D4-3AED-42C5-BD70-90D5ACC7B70C}" presName="hierChild5" presStyleCnt="0"/>
      <dgm:spPr/>
    </dgm:pt>
    <dgm:pt modelId="{30105F0B-C92F-4217-A4C2-2E2CBF9C137B}" type="pres">
      <dgm:prSet presAssocID="{7EBC2E32-AA9D-44C5-91E8-8B3475B39A68}" presName="hierChild5" presStyleCnt="0"/>
      <dgm:spPr/>
    </dgm:pt>
    <dgm:pt modelId="{69D92AC2-F445-4850-B2E5-C1BB5DCED4D0}" type="pres">
      <dgm:prSet presAssocID="{92AD07AC-F98E-4AE6-8815-2483CEE6FD62}" presName="hierChild3" presStyleCnt="0"/>
      <dgm:spPr/>
    </dgm:pt>
  </dgm:ptLst>
  <dgm:cxnLst>
    <dgm:cxn modelId="{74AA0406-48F5-49C0-85B4-B6CD442B6BF9}" type="presOf" srcId="{F158EE36-BBE4-465D-A789-3A92F6BE1702}" destId="{B94CA459-0F16-4E68-940C-978728BDEDC7}" srcOrd="0" destOrd="0" presId="urn:microsoft.com/office/officeart/2005/8/layout/orgChart1"/>
    <dgm:cxn modelId="{CBC9AB09-792D-42D7-8CA7-AF7444D371E1}" type="presOf" srcId="{B2434680-0676-4357-A71C-5E3792ABDEBB}" destId="{0D0F2990-813F-4453-BD32-E2E44B24FB41}" srcOrd="0" destOrd="0" presId="urn:microsoft.com/office/officeart/2005/8/layout/orgChart1"/>
    <dgm:cxn modelId="{1B8D4F0A-BAC1-4EB7-BC6B-45D9E8EC6E9B}" type="presOf" srcId="{89CE31A4-2C11-42A6-A2AE-189E1EB7D948}" destId="{A86A4506-FE26-473F-AB57-3B52A1476820}" srcOrd="0" destOrd="0" presId="urn:microsoft.com/office/officeart/2005/8/layout/orgChart1"/>
    <dgm:cxn modelId="{21C1DE0B-43F1-4DBF-9675-CA3B3FEC8CC0}" type="presOf" srcId="{38D9E5D4-3AED-42C5-BD70-90D5ACC7B70C}" destId="{BCC12CF2-0B04-42A9-9CEB-F4CC89C2E8C0}" srcOrd="1" destOrd="0" presId="urn:microsoft.com/office/officeart/2005/8/layout/orgChart1"/>
    <dgm:cxn modelId="{A4F93317-8513-480F-AA5C-79C17E2CD9CC}" srcId="{C3289EFE-441C-40D7-A38A-73556DBC9A4B}" destId="{96B72778-EBD8-4FD2-B011-A7F54D024AC8}" srcOrd="1" destOrd="0" parTransId="{97689753-5F18-4DC0-82D7-2791110EF839}" sibTransId="{5842FA93-5B84-465C-8F37-747F79FC9EF4}"/>
    <dgm:cxn modelId="{58CCCF1C-0715-4962-9837-F108FB3AA042}" type="presOf" srcId="{7C14D768-DB17-42C4-B8AB-40F5E1C9D41D}" destId="{E4387366-091C-404F-851A-A874E380E577}" srcOrd="1" destOrd="0" presId="urn:microsoft.com/office/officeart/2005/8/layout/orgChart1"/>
    <dgm:cxn modelId="{453A3121-AB87-4D2D-B506-8FEAC0F7979F}" type="presOf" srcId="{96B72778-EBD8-4FD2-B011-A7F54D024AC8}" destId="{3CB34A55-A675-4C1E-9A97-D89160F5D798}" srcOrd="0" destOrd="0" presId="urn:microsoft.com/office/officeart/2005/8/layout/orgChart1"/>
    <dgm:cxn modelId="{BDA2E221-247B-47E9-8281-EFF8BBBFE452}" srcId="{27DD7392-433D-46F9-AEDC-101BAF4CFCDC}" destId="{92AD07AC-F98E-4AE6-8815-2483CEE6FD62}" srcOrd="0" destOrd="0" parTransId="{8F0D4755-EEBC-4D4D-884B-E34E5959F29B}" sibTransId="{8F3BAB6E-5EE7-438F-AEE8-4918B6B4D586}"/>
    <dgm:cxn modelId="{D4F3C92C-F173-4899-8E4B-2040F02A4D2D}" type="presOf" srcId="{B2434680-0676-4357-A71C-5E3792ABDEBB}" destId="{169702C5-C93D-40C4-9145-4D798A6BFC07}" srcOrd="1" destOrd="0" presId="urn:microsoft.com/office/officeart/2005/8/layout/orgChart1"/>
    <dgm:cxn modelId="{031A7E32-93E1-4115-BBC0-D0BBD185AC0F}" type="presOf" srcId="{7C14D768-DB17-42C4-B8AB-40F5E1C9D41D}" destId="{61ED6E34-8141-4C16-8F23-1F5E7269AA05}" srcOrd="0" destOrd="0" presId="urn:microsoft.com/office/officeart/2005/8/layout/orgChart1"/>
    <dgm:cxn modelId="{9CE42D3B-5935-459B-A3A0-532B45E7D575}" type="presOf" srcId="{239C04A2-5F90-44CA-BA4C-3FD1F8D754C4}" destId="{48990CAA-EB88-488E-A5BA-28929C934F90}" srcOrd="0" destOrd="0" presId="urn:microsoft.com/office/officeart/2005/8/layout/orgChart1"/>
    <dgm:cxn modelId="{8C78525B-BF5D-43E2-94FA-7FF1A47B2C57}" srcId="{92AD07AC-F98E-4AE6-8815-2483CEE6FD62}" destId="{F158EE36-BBE4-465D-A789-3A92F6BE1702}" srcOrd="0" destOrd="0" parTransId="{4063E7C6-AB44-49F0-8700-662A25F12924}" sibTransId="{181A8F41-BB2D-4E45-BE4E-793BE520BFD8}"/>
    <dgm:cxn modelId="{7787035C-53A0-4EF9-B679-6DCF1C759968}" type="presOf" srcId="{38D9E5D4-3AED-42C5-BD70-90D5ACC7B70C}" destId="{00FFAD0F-5054-4175-8980-E098C82DF334}" srcOrd="0" destOrd="0" presId="urn:microsoft.com/office/officeart/2005/8/layout/orgChart1"/>
    <dgm:cxn modelId="{3698BF41-65F8-4387-9501-BF682EA16834}" srcId="{7EBC2E32-AA9D-44C5-91E8-8B3475B39A68}" destId="{38D9E5D4-3AED-42C5-BD70-90D5ACC7B70C}" srcOrd="1" destOrd="0" parTransId="{6265A1E9-EF1D-49E4-9EC0-443E97CBFE50}" sibTransId="{723016D6-656F-4091-A826-20985E880F43}"/>
    <dgm:cxn modelId="{EF54AC4A-ECD6-417B-AEA1-6B7CDA712283}" srcId="{F158EE36-BBE4-465D-A789-3A92F6BE1702}" destId="{C3289EFE-441C-40D7-A38A-73556DBC9A4B}" srcOrd="0" destOrd="0" parTransId="{89CE31A4-2C11-42A6-A2AE-189E1EB7D948}" sibTransId="{ADC48523-F222-47B0-B53A-7A06BBBA15D6}"/>
    <dgm:cxn modelId="{284ACC6D-D023-4798-B9F2-4BF798B6B874}" type="presOf" srcId="{F158EE36-BBE4-465D-A789-3A92F6BE1702}" destId="{EC44FE81-2229-46B1-A93E-6112F7C826A8}" srcOrd="1" destOrd="0" presId="urn:microsoft.com/office/officeart/2005/8/layout/orgChart1"/>
    <dgm:cxn modelId="{31AED071-38DD-4CA9-9FA0-C74F932DFD52}" type="presOf" srcId="{92AD07AC-F98E-4AE6-8815-2483CEE6FD62}" destId="{1CDCD1AE-8B65-43B4-8BE5-D1041E102A73}" srcOrd="0" destOrd="0" presId="urn:microsoft.com/office/officeart/2005/8/layout/orgChart1"/>
    <dgm:cxn modelId="{4D485D54-DF1A-46ED-B621-1438CFD639B9}" type="presOf" srcId="{C3289EFE-441C-40D7-A38A-73556DBC9A4B}" destId="{16E6FBD3-F29B-40FA-B815-A8513E7D12F4}" srcOrd="1" destOrd="0" presId="urn:microsoft.com/office/officeart/2005/8/layout/orgChart1"/>
    <dgm:cxn modelId="{600D9A57-90B7-4E30-9B62-A08650DC0B73}" type="presOf" srcId="{96B72778-EBD8-4FD2-B011-A7F54D024AC8}" destId="{FE07A5F9-9BE3-462B-B834-EA9908DA3C9E}" srcOrd="1" destOrd="0" presId="urn:microsoft.com/office/officeart/2005/8/layout/orgChart1"/>
    <dgm:cxn modelId="{26C1307B-490A-4C7C-8368-4086E742D8E5}" type="presOf" srcId="{6DBB86DE-9561-441B-A9A0-F13DA952E9AF}" destId="{E67BF290-58DE-41D0-AC05-FDB12CCEA55F}" srcOrd="0" destOrd="0" presId="urn:microsoft.com/office/officeart/2005/8/layout/orgChart1"/>
    <dgm:cxn modelId="{DB13917D-990A-432D-B418-09836409C1E9}" type="presOf" srcId="{7EBC2E32-AA9D-44C5-91E8-8B3475B39A68}" destId="{013FAB47-0C8C-416B-9BD9-DCE11826ACD6}" srcOrd="0" destOrd="0" presId="urn:microsoft.com/office/officeart/2005/8/layout/orgChart1"/>
    <dgm:cxn modelId="{6548357E-9C38-4371-BA2B-1E7F5B43DAE4}" type="presOf" srcId="{2C1F0916-97C6-4B5C-AFE0-D3CCF72D7FB3}" destId="{734016B5-5668-4465-BC6F-B476A4DEAFAA}" srcOrd="0" destOrd="0" presId="urn:microsoft.com/office/officeart/2005/8/layout/orgChart1"/>
    <dgm:cxn modelId="{23C03D7E-E7ED-487E-BB43-604DAC5AEC5B}" type="presOf" srcId="{97689753-5F18-4DC0-82D7-2791110EF839}" destId="{60156F6E-9E33-4AD7-AF2D-F45387B2CB49}" srcOrd="0" destOrd="0" presId="urn:microsoft.com/office/officeart/2005/8/layout/orgChart1"/>
    <dgm:cxn modelId="{C36C4090-8934-4BAA-8D64-68339D0DE60A}" type="presOf" srcId="{4063E7C6-AB44-49F0-8700-662A25F12924}" destId="{CE74DBE5-A5C7-4032-B107-8FEA0BE883E7}" srcOrd="0" destOrd="0" presId="urn:microsoft.com/office/officeart/2005/8/layout/orgChart1"/>
    <dgm:cxn modelId="{800D5893-4244-4CB0-A011-442D9E6D23A1}" type="presOf" srcId="{6265A1E9-EF1D-49E4-9EC0-443E97CBFE50}" destId="{9A8E06D0-240E-460A-949D-E8AB70D6403D}" srcOrd="0" destOrd="0" presId="urn:microsoft.com/office/officeart/2005/8/layout/orgChart1"/>
    <dgm:cxn modelId="{7DECF395-91A1-4EA9-8FF4-27D53B6A0AC4}" srcId="{F158EE36-BBE4-465D-A789-3A92F6BE1702}" destId="{B2434680-0676-4357-A71C-5E3792ABDEBB}" srcOrd="1" destOrd="0" parTransId="{2C1F0916-97C6-4B5C-AFE0-D3CCF72D7FB3}" sibTransId="{3B1CA680-ACDA-4E66-A7AB-7C80BD91E564}"/>
    <dgm:cxn modelId="{10A08798-F4FB-4552-BCF9-87462920ADA6}" type="presOf" srcId="{AC12EFA2-61BB-4EEA-89C9-8F5842A553DF}" destId="{B0DA3616-D091-4F67-9BE5-DAAD53E5812B}" srcOrd="0" destOrd="0" presId="urn:microsoft.com/office/officeart/2005/8/layout/orgChart1"/>
    <dgm:cxn modelId="{D4FC6B9D-AFF6-4029-8FEA-EE9A165102F2}" srcId="{C3289EFE-441C-40D7-A38A-73556DBC9A4B}" destId="{7C14D768-DB17-42C4-B8AB-40F5E1C9D41D}" srcOrd="0" destOrd="0" parTransId="{AC12EFA2-61BB-4EEA-89C9-8F5842A553DF}" sibTransId="{9D9D7606-FEFD-404E-9B60-C70C69FB570A}"/>
    <dgm:cxn modelId="{EAB21CAA-BF46-4FC5-9C95-877830F4B346}" type="presOf" srcId="{7EBC2E32-AA9D-44C5-91E8-8B3475B39A68}" destId="{8E1497B5-BBB7-4DB0-A1E3-903D28D670AC}" srcOrd="1" destOrd="0" presId="urn:microsoft.com/office/officeart/2005/8/layout/orgChart1"/>
    <dgm:cxn modelId="{AF12EFAD-83FC-43FA-B025-5052764F4A88}" srcId="{7EBC2E32-AA9D-44C5-91E8-8B3475B39A68}" destId="{6DBB86DE-9561-441B-A9A0-F13DA952E9AF}" srcOrd="0" destOrd="0" parTransId="{1458D64C-9A02-4831-857F-358938D48CB9}" sibTransId="{71103BEE-819A-44A9-A04C-4FED3AEBA54E}"/>
    <dgm:cxn modelId="{2885E3BB-52DE-4188-8641-4BFD73349108}" type="presOf" srcId="{C3289EFE-441C-40D7-A38A-73556DBC9A4B}" destId="{D08B2592-EB8A-466B-9795-868ED131404E}" srcOrd="0" destOrd="0" presId="urn:microsoft.com/office/officeart/2005/8/layout/orgChart1"/>
    <dgm:cxn modelId="{17920CBC-5647-48AA-959C-7D903082AA05}" type="presOf" srcId="{92AD07AC-F98E-4AE6-8815-2483CEE6FD62}" destId="{A27FC32B-064B-47B1-90AA-4BF1D4162EDB}" srcOrd="1" destOrd="0" presId="urn:microsoft.com/office/officeart/2005/8/layout/orgChart1"/>
    <dgm:cxn modelId="{CF4554CA-73C3-4C1B-9419-9701076676B2}" srcId="{92AD07AC-F98E-4AE6-8815-2483CEE6FD62}" destId="{7EBC2E32-AA9D-44C5-91E8-8B3475B39A68}" srcOrd="1" destOrd="0" parTransId="{239C04A2-5F90-44CA-BA4C-3FD1F8D754C4}" sibTransId="{B3399E22-A7F5-4DCD-B045-CA6367817084}"/>
    <dgm:cxn modelId="{49C40BD3-5E35-411E-B4B6-8CC4E07447D4}" type="presOf" srcId="{6DBB86DE-9561-441B-A9A0-F13DA952E9AF}" destId="{9F4C10AB-2AFE-489A-A7E7-326B7211028B}" srcOrd="1" destOrd="0" presId="urn:microsoft.com/office/officeart/2005/8/layout/orgChart1"/>
    <dgm:cxn modelId="{9B83E6D6-6767-4C37-85C2-9635CC3864C3}" type="presOf" srcId="{27DD7392-433D-46F9-AEDC-101BAF4CFCDC}" destId="{3E925BE8-8F07-44E7-9B89-F526A6474175}" srcOrd="0" destOrd="0" presId="urn:microsoft.com/office/officeart/2005/8/layout/orgChart1"/>
    <dgm:cxn modelId="{77C391FE-5C63-466A-95AB-9AA013215B8E}" type="presOf" srcId="{1458D64C-9A02-4831-857F-358938D48CB9}" destId="{071CA3C8-B26F-41D8-A954-348134FD2114}" srcOrd="0" destOrd="0" presId="urn:microsoft.com/office/officeart/2005/8/layout/orgChart1"/>
    <dgm:cxn modelId="{04A1CD13-F978-4246-83F1-ED6517B217E9}" type="presParOf" srcId="{3E925BE8-8F07-44E7-9B89-F526A6474175}" destId="{6A48F27C-4A7A-428A-A64B-5379D3B4A1BA}" srcOrd="0" destOrd="0" presId="urn:microsoft.com/office/officeart/2005/8/layout/orgChart1"/>
    <dgm:cxn modelId="{E60A38B4-F31D-4D55-A82E-5E80D06BE7C1}" type="presParOf" srcId="{6A48F27C-4A7A-428A-A64B-5379D3B4A1BA}" destId="{9E70F13D-4696-4DAA-83D6-F48D9B66E58C}" srcOrd="0" destOrd="0" presId="urn:microsoft.com/office/officeart/2005/8/layout/orgChart1"/>
    <dgm:cxn modelId="{789C219F-0CE5-46EE-A6E4-7329764CC702}" type="presParOf" srcId="{9E70F13D-4696-4DAA-83D6-F48D9B66E58C}" destId="{1CDCD1AE-8B65-43B4-8BE5-D1041E102A73}" srcOrd="0" destOrd="0" presId="urn:microsoft.com/office/officeart/2005/8/layout/orgChart1"/>
    <dgm:cxn modelId="{BA92B87E-3199-42A4-B1C5-6DDEAD381A5F}" type="presParOf" srcId="{9E70F13D-4696-4DAA-83D6-F48D9B66E58C}" destId="{A27FC32B-064B-47B1-90AA-4BF1D4162EDB}" srcOrd="1" destOrd="0" presId="urn:microsoft.com/office/officeart/2005/8/layout/orgChart1"/>
    <dgm:cxn modelId="{E99CD447-2A2C-4B94-822D-1517D3BD9A2D}" type="presParOf" srcId="{6A48F27C-4A7A-428A-A64B-5379D3B4A1BA}" destId="{0F519E2B-9A0B-49A9-A161-ED9A70C962AF}" srcOrd="1" destOrd="0" presId="urn:microsoft.com/office/officeart/2005/8/layout/orgChart1"/>
    <dgm:cxn modelId="{1743BDF7-A19E-48B6-AC70-C9AFA909C899}" type="presParOf" srcId="{0F519E2B-9A0B-49A9-A161-ED9A70C962AF}" destId="{CE74DBE5-A5C7-4032-B107-8FEA0BE883E7}" srcOrd="0" destOrd="0" presId="urn:microsoft.com/office/officeart/2005/8/layout/orgChart1"/>
    <dgm:cxn modelId="{6DCC8A38-31CB-4C74-9535-3681470A5FFA}" type="presParOf" srcId="{0F519E2B-9A0B-49A9-A161-ED9A70C962AF}" destId="{BD0C702D-57CE-4753-91CC-B97093A5F278}" srcOrd="1" destOrd="0" presId="urn:microsoft.com/office/officeart/2005/8/layout/orgChart1"/>
    <dgm:cxn modelId="{F7F3E4B3-324B-4719-BCB6-887653F5F3FD}" type="presParOf" srcId="{BD0C702D-57CE-4753-91CC-B97093A5F278}" destId="{3DCB33E7-04ED-4BAA-8CF1-992F234DCF8E}" srcOrd="0" destOrd="0" presId="urn:microsoft.com/office/officeart/2005/8/layout/orgChart1"/>
    <dgm:cxn modelId="{F4C0DE51-6294-4EF5-9070-517A80B735AC}" type="presParOf" srcId="{3DCB33E7-04ED-4BAA-8CF1-992F234DCF8E}" destId="{B94CA459-0F16-4E68-940C-978728BDEDC7}" srcOrd="0" destOrd="0" presId="urn:microsoft.com/office/officeart/2005/8/layout/orgChart1"/>
    <dgm:cxn modelId="{890210A3-0E7B-492E-8D71-6CB9072CE7F8}" type="presParOf" srcId="{3DCB33E7-04ED-4BAA-8CF1-992F234DCF8E}" destId="{EC44FE81-2229-46B1-A93E-6112F7C826A8}" srcOrd="1" destOrd="0" presId="urn:microsoft.com/office/officeart/2005/8/layout/orgChart1"/>
    <dgm:cxn modelId="{9BDFD26E-E716-4118-98CC-B0066A280B04}" type="presParOf" srcId="{BD0C702D-57CE-4753-91CC-B97093A5F278}" destId="{FA6880C0-F83B-4640-ACE8-ACCAC68FA377}" srcOrd="1" destOrd="0" presId="urn:microsoft.com/office/officeart/2005/8/layout/orgChart1"/>
    <dgm:cxn modelId="{AD04CEC1-7EF0-4E52-B9F6-B7B93FF50099}" type="presParOf" srcId="{FA6880C0-F83B-4640-ACE8-ACCAC68FA377}" destId="{A86A4506-FE26-473F-AB57-3B52A1476820}" srcOrd="0" destOrd="0" presId="urn:microsoft.com/office/officeart/2005/8/layout/orgChart1"/>
    <dgm:cxn modelId="{19C9CD47-0A8C-41F3-B51E-7D679F55F35C}" type="presParOf" srcId="{FA6880C0-F83B-4640-ACE8-ACCAC68FA377}" destId="{BF9397BD-6681-4D23-9780-2A2204EE5A23}" srcOrd="1" destOrd="0" presId="urn:microsoft.com/office/officeart/2005/8/layout/orgChart1"/>
    <dgm:cxn modelId="{EFED0D4E-7BB3-43D5-89C0-6108A0950934}" type="presParOf" srcId="{BF9397BD-6681-4D23-9780-2A2204EE5A23}" destId="{95F8A7A7-A452-4AB8-9F67-A13C0F2E5921}" srcOrd="0" destOrd="0" presId="urn:microsoft.com/office/officeart/2005/8/layout/orgChart1"/>
    <dgm:cxn modelId="{5F3B41B8-9A4D-413D-BAD2-F21A09CF6417}" type="presParOf" srcId="{95F8A7A7-A452-4AB8-9F67-A13C0F2E5921}" destId="{D08B2592-EB8A-466B-9795-868ED131404E}" srcOrd="0" destOrd="0" presId="urn:microsoft.com/office/officeart/2005/8/layout/orgChart1"/>
    <dgm:cxn modelId="{6CC56215-FDD4-4F47-A6ED-AF223739B643}" type="presParOf" srcId="{95F8A7A7-A452-4AB8-9F67-A13C0F2E5921}" destId="{16E6FBD3-F29B-40FA-B815-A8513E7D12F4}" srcOrd="1" destOrd="0" presId="urn:microsoft.com/office/officeart/2005/8/layout/orgChart1"/>
    <dgm:cxn modelId="{1808F71A-D2AC-4543-8893-9780999FD371}" type="presParOf" srcId="{BF9397BD-6681-4D23-9780-2A2204EE5A23}" destId="{35E1B184-8643-4BA4-9C3B-92B5B1CDCAC0}" srcOrd="1" destOrd="0" presId="urn:microsoft.com/office/officeart/2005/8/layout/orgChart1"/>
    <dgm:cxn modelId="{1E84597E-EC2E-4D04-8DC6-BAFAF31DF191}" type="presParOf" srcId="{35E1B184-8643-4BA4-9C3B-92B5B1CDCAC0}" destId="{B0DA3616-D091-4F67-9BE5-DAAD53E5812B}" srcOrd="0" destOrd="0" presId="urn:microsoft.com/office/officeart/2005/8/layout/orgChart1"/>
    <dgm:cxn modelId="{42380C0A-92C5-4944-BE9A-83344EFB637D}" type="presParOf" srcId="{35E1B184-8643-4BA4-9C3B-92B5B1CDCAC0}" destId="{040C9728-23AE-408F-A6BA-D5E7199F5365}" srcOrd="1" destOrd="0" presId="urn:microsoft.com/office/officeart/2005/8/layout/orgChart1"/>
    <dgm:cxn modelId="{46B9F3EC-7B50-43CB-B119-8DC739944FA4}" type="presParOf" srcId="{040C9728-23AE-408F-A6BA-D5E7199F5365}" destId="{E5AE3D6D-6B3F-4819-8C6C-357AA22BB0DE}" srcOrd="0" destOrd="0" presId="urn:microsoft.com/office/officeart/2005/8/layout/orgChart1"/>
    <dgm:cxn modelId="{13199327-ED0C-4953-85CC-2AB780447383}" type="presParOf" srcId="{E5AE3D6D-6B3F-4819-8C6C-357AA22BB0DE}" destId="{61ED6E34-8141-4C16-8F23-1F5E7269AA05}" srcOrd="0" destOrd="0" presId="urn:microsoft.com/office/officeart/2005/8/layout/orgChart1"/>
    <dgm:cxn modelId="{F3BB642C-05B4-4310-96B5-BD2A63C07E3F}" type="presParOf" srcId="{E5AE3D6D-6B3F-4819-8C6C-357AA22BB0DE}" destId="{E4387366-091C-404F-851A-A874E380E577}" srcOrd="1" destOrd="0" presId="urn:microsoft.com/office/officeart/2005/8/layout/orgChart1"/>
    <dgm:cxn modelId="{37C99096-C331-4DA5-B619-A316E996A1E9}" type="presParOf" srcId="{040C9728-23AE-408F-A6BA-D5E7199F5365}" destId="{4558ED65-5BDB-420C-A505-4FF7C71C0885}" srcOrd="1" destOrd="0" presId="urn:microsoft.com/office/officeart/2005/8/layout/orgChart1"/>
    <dgm:cxn modelId="{1C13677C-6708-48FD-9D4D-8716DCFDAF45}" type="presParOf" srcId="{040C9728-23AE-408F-A6BA-D5E7199F5365}" destId="{4F4A060F-A909-4A44-80EE-C613EB42972A}" srcOrd="2" destOrd="0" presId="urn:microsoft.com/office/officeart/2005/8/layout/orgChart1"/>
    <dgm:cxn modelId="{5638B241-C07B-4556-80A5-DCD522EB9D1D}" type="presParOf" srcId="{35E1B184-8643-4BA4-9C3B-92B5B1CDCAC0}" destId="{60156F6E-9E33-4AD7-AF2D-F45387B2CB49}" srcOrd="2" destOrd="0" presId="urn:microsoft.com/office/officeart/2005/8/layout/orgChart1"/>
    <dgm:cxn modelId="{00C2EE92-647A-44B4-AE19-62758B89DDBA}" type="presParOf" srcId="{35E1B184-8643-4BA4-9C3B-92B5B1CDCAC0}" destId="{6823084F-7A70-4FDF-BF74-1EFD2FC16A8C}" srcOrd="3" destOrd="0" presId="urn:microsoft.com/office/officeart/2005/8/layout/orgChart1"/>
    <dgm:cxn modelId="{660D09FE-A6EF-4043-AE53-6019CB4E85C7}" type="presParOf" srcId="{6823084F-7A70-4FDF-BF74-1EFD2FC16A8C}" destId="{BA0AB0C0-CB8C-4B07-B8E3-7D9397B425C6}" srcOrd="0" destOrd="0" presId="urn:microsoft.com/office/officeart/2005/8/layout/orgChart1"/>
    <dgm:cxn modelId="{D78BAAE7-4C9E-4FBD-BB70-AE669CFDC0AF}" type="presParOf" srcId="{BA0AB0C0-CB8C-4B07-B8E3-7D9397B425C6}" destId="{3CB34A55-A675-4C1E-9A97-D89160F5D798}" srcOrd="0" destOrd="0" presId="urn:microsoft.com/office/officeart/2005/8/layout/orgChart1"/>
    <dgm:cxn modelId="{87EFB43A-9F84-49FE-AA38-6860BD35C5D2}" type="presParOf" srcId="{BA0AB0C0-CB8C-4B07-B8E3-7D9397B425C6}" destId="{FE07A5F9-9BE3-462B-B834-EA9908DA3C9E}" srcOrd="1" destOrd="0" presId="urn:microsoft.com/office/officeart/2005/8/layout/orgChart1"/>
    <dgm:cxn modelId="{F281B32D-D82D-438B-AF83-94C8E019C6B5}" type="presParOf" srcId="{6823084F-7A70-4FDF-BF74-1EFD2FC16A8C}" destId="{AD07CB6B-2000-468C-BCC5-0CEB8C990E75}" srcOrd="1" destOrd="0" presId="urn:microsoft.com/office/officeart/2005/8/layout/orgChart1"/>
    <dgm:cxn modelId="{210673FB-D181-4A62-94F1-1B97D8CA6E5B}" type="presParOf" srcId="{6823084F-7A70-4FDF-BF74-1EFD2FC16A8C}" destId="{1FB94082-ABBD-4939-9904-81823849E258}" srcOrd="2" destOrd="0" presId="urn:microsoft.com/office/officeart/2005/8/layout/orgChart1"/>
    <dgm:cxn modelId="{34223836-5121-49E8-92CD-F305AE3C4112}" type="presParOf" srcId="{BF9397BD-6681-4D23-9780-2A2204EE5A23}" destId="{FCA81C09-EDC7-411C-A895-26F9F24A0B85}" srcOrd="2" destOrd="0" presId="urn:microsoft.com/office/officeart/2005/8/layout/orgChart1"/>
    <dgm:cxn modelId="{C7C4354A-E58E-4FCB-A4A3-E5E96657F99D}" type="presParOf" srcId="{FA6880C0-F83B-4640-ACE8-ACCAC68FA377}" destId="{734016B5-5668-4465-BC6F-B476A4DEAFAA}" srcOrd="2" destOrd="0" presId="urn:microsoft.com/office/officeart/2005/8/layout/orgChart1"/>
    <dgm:cxn modelId="{FB468ED5-880C-45D5-9852-917495A95E6F}" type="presParOf" srcId="{FA6880C0-F83B-4640-ACE8-ACCAC68FA377}" destId="{7FD536E0-EB26-48E2-973D-A65C7E275172}" srcOrd="3" destOrd="0" presId="urn:microsoft.com/office/officeart/2005/8/layout/orgChart1"/>
    <dgm:cxn modelId="{46736C49-6D6E-4CB1-BD88-DAAE1261AD34}" type="presParOf" srcId="{7FD536E0-EB26-48E2-973D-A65C7E275172}" destId="{2B95DD1D-9155-4C0B-BABC-3E5E303CC71D}" srcOrd="0" destOrd="0" presId="urn:microsoft.com/office/officeart/2005/8/layout/orgChart1"/>
    <dgm:cxn modelId="{AA43FE37-64C6-41F7-A02E-D9815F9F0FB8}" type="presParOf" srcId="{2B95DD1D-9155-4C0B-BABC-3E5E303CC71D}" destId="{0D0F2990-813F-4453-BD32-E2E44B24FB41}" srcOrd="0" destOrd="0" presId="urn:microsoft.com/office/officeart/2005/8/layout/orgChart1"/>
    <dgm:cxn modelId="{323A895E-5F44-4004-9FAB-F8843F91EF2E}" type="presParOf" srcId="{2B95DD1D-9155-4C0B-BABC-3E5E303CC71D}" destId="{169702C5-C93D-40C4-9145-4D798A6BFC07}" srcOrd="1" destOrd="0" presId="urn:microsoft.com/office/officeart/2005/8/layout/orgChart1"/>
    <dgm:cxn modelId="{D68A9F0D-AEF5-4903-8925-0DFEB5979566}" type="presParOf" srcId="{7FD536E0-EB26-48E2-973D-A65C7E275172}" destId="{3C8197E4-298B-4CB1-9F02-F0629967916E}" srcOrd="1" destOrd="0" presId="urn:microsoft.com/office/officeart/2005/8/layout/orgChart1"/>
    <dgm:cxn modelId="{EDC73F77-B0C3-48AA-80D4-A8A45625A5EC}" type="presParOf" srcId="{7FD536E0-EB26-48E2-973D-A65C7E275172}" destId="{6F3FD689-D82E-4452-97F0-3CB1CF28431B}" srcOrd="2" destOrd="0" presId="urn:microsoft.com/office/officeart/2005/8/layout/orgChart1"/>
    <dgm:cxn modelId="{BBC21CCB-2A2E-4F70-B6BA-9ADA2B55C6D6}" type="presParOf" srcId="{BD0C702D-57CE-4753-91CC-B97093A5F278}" destId="{B4D31DAD-9B02-4933-B137-16A1DDF7F752}" srcOrd="2" destOrd="0" presId="urn:microsoft.com/office/officeart/2005/8/layout/orgChart1"/>
    <dgm:cxn modelId="{832D80C8-7933-4A22-A974-4AB5D7D131F2}" type="presParOf" srcId="{0F519E2B-9A0B-49A9-A161-ED9A70C962AF}" destId="{48990CAA-EB88-488E-A5BA-28929C934F90}" srcOrd="2" destOrd="0" presId="urn:microsoft.com/office/officeart/2005/8/layout/orgChart1"/>
    <dgm:cxn modelId="{E7FC4534-7075-411B-A6C6-78D3AB1A3645}" type="presParOf" srcId="{0F519E2B-9A0B-49A9-A161-ED9A70C962AF}" destId="{799DC2C1-C85F-45AE-8519-CE3DC6D05C94}" srcOrd="3" destOrd="0" presId="urn:microsoft.com/office/officeart/2005/8/layout/orgChart1"/>
    <dgm:cxn modelId="{8BAFF236-71E5-4020-9C31-C0ED64E1590C}" type="presParOf" srcId="{799DC2C1-C85F-45AE-8519-CE3DC6D05C94}" destId="{DB5F0C08-0107-43B6-89D0-5AE806562E31}" srcOrd="0" destOrd="0" presId="urn:microsoft.com/office/officeart/2005/8/layout/orgChart1"/>
    <dgm:cxn modelId="{61B59CFB-13DA-4D7B-A7BC-C9D7F16B68AE}" type="presParOf" srcId="{DB5F0C08-0107-43B6-89D0-5AE806562E31}" destId="{013FAB47-0C8C-416B-9BD9-DCE11826ACD6}" srcOrd="0" destOrd="0" presId="urn:microsoft.com/office/officeart/2005/8/layout/orgChart1"/>
    <dgm:cxn modelId="{E69CA2F9-20CE-4F4B-8C9A-E76296EC9F83}" type="presParOf" srcId="{DB5F0C08-0107-43B6-89D0-5AE806562E31}" destId="{8E1497B5-BBB7-4DB0-A1E3-903D28D670AC}" srcOrd="1" destOrd="0" presId="urn:microsoft.com/office/officeart/2005/8/layout/orgChart1"/>
    <dgm:cxn modelId="{7EC74AE2-49B7-441F-A6AA-6DE751989890}" type="presParOf" srcId="{799DC2C1-C85F-45AE-8519-CE3DC6D05C94}" destId="{C786DD48-F7C2-4B55-910A-CE697997E7D5}" srcOrd="1" destOrd="0" presId="urn:microsoft.com/office/officeart/2005/8/layout/orgChart1"/>
    <dgm:cxn modelId="{5C8FA290-743A-45E7-9E48-F5FF67D809DA}" type="presParOf" srcId="{C786DD48-F7C2-4B55-910A-CE697997E7D5}" destId="{071CA3C8-B26F-41D8-A954-348134FD2114}" srcOrd="0" destOrd="0" presId="urn:microsoft.com/office/officeart/2005/8/layout/orgChart1"/>
    <dgm:cxn modelId="{37179B88-5CBD-4BC2-9695-B3130B16044E}" type="presParOf" srcId="{C786DD48-F7C2-4B55-910A-CE697997E7D5}" destId="{6FAC4E3D-EF83-48A7-AA33-65C5CE35AAB1}" srcOrd="1" destOrd="0" presId="urn:microsoft.com/office/officeart/2005/8/layout/orgChart1"/>
    <dgm:cxn modelId="{44CB78DA-5B9C-418C-AABB-F7D40ADD258A}" type="presParOf" srcId="{6FAC4E3D-EF83-48A7-AA33-65C5CE35AAB1}" destId="{EE3DF529-F6E4-4538-BF8C-B1B7EE885493}" srcOrd="0" destOrd="0" presId="urn:microsoft.com/office/officeart/2005/8/layout/orgChart1"/>
    <dgm:cxn modelId="{A8B8427C-2760-43FB-A3F6-D27BEC9D50B6}" type="presParOf" srcId="{EE3DF529-F6E4-4538-BF8C-B1B7EE885493}" destId="{E67BF290-58DE-41D0-AC05-FDB12CCEA55F}" srcOrd="0" destOrd="0" presId="urn:microsoft.com/office/officeart/2005/8/layout/orgChart1"/>
    <dgm:cxn modelId="{600C524B-D314-4856-84D4-BC28F2A8FE21}" type="presParOf" srcId="{EE3DF529-F6E4-4538-BF8C-B1B7EE885493}" destId="{9F4C10AB-2AFE-489A-A7E7-326B7211028B}" srcOrd="1" destOrd="0" presId="urn:microsoft.com/office/officeart/2005/8/layout/orgChart1"/>
    <dgm:cxn modelId="{DBD9FCE9-8CFF-4A2E-92FD-9477DE0D37AB}" type="presParOf" srcId="{6FAC4E3D-EF83-48A7-AA33-65C5CE35AAB1}" destId="{0DC4FC8F-6E44-4D44-B7BA-EA14A5FFC04C}" srcOrd="1" destOrd="0" presId="urn:microsoft.com/office/officeart/2005/8/layout/orgChart1"/>
    <dgm:cxn modelId="{51BD0534-1FE9-40DB-A976-C29674813217}" type="presParOf" srcId="{6FAC4E3D-EF83-48A7-AA33-65C5CE35AAB1}" destId="{1D413783-3D0B-4C14-AA6C-239238549404}" srcOrd="2" destOrd="0" presId="urn:microsoft.com/office/officeart/2005/8/layout/orgChart1"/>
    <dgm:cxn modelId="{F6AC6765-2936-4134-9153-36936D070336}" type="presParOf" srcId="{C786DD48-F7C2-4B55-910A-CE697997E7D5}" destId="{9A8E06D0-240E-460A-949D-E8AB70D6403D}" srcOrd="2" destOrd="0" presId="urn:microsoft.com/office/officeart/2005/8/layout/orgChart1"/>
    <dgm:cxn modelId="{47E80101-5706-475B-8BF5-3F13FCB028DE}" type="presParOf" srcId="{C786DD48-F7C2-4B55-910A-CE697997E7D5}" destId="{13CA8A7F-1A5F-44AF-B926-B86533C4CF64}" srcOrd="3" destOrd="0" presId="urn:microsoft.com/office/officeart/2005/8/layout/orgChart1"/>
    <dgm:cxn modelId="{9416736C-3D60-49EB-9914-B551A2AB1B91}" type="presParOf" srcId="{13CA8A7F-1A5F-44AF-B926-B86533C4CF64}" destId="{7877A62E-4F36-473B-BF5D-1AF63F7D7598}" srcOrd="0" destOrd="0" presId="urn:microsoft.com/office/officeart/2005/8/layout/orgChart1"/>
    <dgm:cxn modelId="{0FD5AABD-03FC-4457-B754-0A5258ED4406}" type="presParOf" srcId="{7877A62E-4F36-473B-BF5D-1AF63F7D7598}" destId="{00FFAD0F-5054-4175-8980-E098C82DF334}" srcOrd="0" destOrd="0" presId="urn:microsoft.com/office/officeart/2005/8/layout/orgChart1"/>
    <dgm:cxn modelId="{0049BC91-284A-4244-9DBD-A2838FCBDDEF}" type="presParOf" srcId="{7877A62E-4F36-473B-BF5D-1AF63F7D7598}" destId="{BCC12CF2-0B04-42A9-9CEB-F4CC89C2E8C0}" srcOrd="1" destOrd="0" presId="urn:microsoft.com/office/officeart/2005/8/layout/orgChart1"/>
    <dgm:cxn modelId="{916768F4-A8C2-4066-98F3-42E0B85168B7}" type="presParOf" srcId="{13CA8A7F-1A5F-44AF-B926-B86533C4CF64}" destId="{8C10EFF3-5ACE-4B8B-8DEB-EC33797EAC73}" srcOrd="1" destOrd="0" presId="urn:microsoft.com/office/officeart/2005/8/layout/orgChart1"/>
    <dgm:cxn modelId="{5BFA9EE2-80D2-43C3-B134-04C720941D59}" type="presParOf" srcId="{13CA8A7F-1A5F-44AF-B926-B86533C4CF64}" destId="{27C4FE0A-0AD8-4850-B0BE-A2DB36E686CC}" srcOrd="2" destOrd="0" presId="urn:microsoft.com/office/officeart/2005/8/layout/orgChart1"/>
    <dgm:cxn modelId="{41072FAA-A05B-4F5E-ADDE-3CF1475E9A70}" type="presParOf" srcId="{799DC2C1-C85F-45AE-8519-CE3DC6D05C94}" destId="{30105F0B-C92F-4217-A4C2-2E2CBF9C137B}" srcOrd="2" destOrd="0" presId="urn:microsoft.com/office/officeart/2005/8/layout/orgChart1"/>
    <dgm:cxn modelId="{C663D833-C57A-4088-8537-458B24F70D80}" type="presParOf" srcId="{6A48F27C-4A7A-428A-A64B-5379D3B4A1BA}" destId="{69D92AC2-F445-4850-B2E5-C1BB5DCED4D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8E06D0-240E-460A-949D-E8AB70D6403D}">
      <dsp:nvSpPr>
        <dsp:cNvPr id="0" name=""/>
        <dsp:cNvSpPr/>
      </dsp:nvSpPr>
      <dsp:spPr>
        <a:xfrm>
          <a:off x="6046701" y="1617538"/>
          <a:ext cx="1297231" cy="382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065"/>
              </a:lnTo>
              <a:lnTo>
                <a:pt x="1297231" y="238065"/>
              </a:lnTo>
              <a:lnTo>
                <a:pt x="1297231" y="3827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1CA3C8-B26F-41D8-A954-348134FD2114}">
      <dsp:nvSpPr>
        <dsp:cNvPr id="0" name=""/>
        <dsp:cNvSpPr/>
      </dsp:nvSpPr>
      <dsp:spPr>
        <a:xfrm>
          <a:off x="4760818" y="1617538"/>
          <a:ext cx="1285882" cy="382722"/>
        </a:xfrm>
        <a:custGeom>
          <a:avLst/>
          <a:gdLst/>
          <a:ahLst/>
          <a:cxnLst/>
          <a:rect l="0" t="0" r="0" b="0"/>
          <a:pathLst>
            <a:path>
              <a:moveTo>
                <a:pt x="1285882" y="0"/>
              </a:moveTo>
              <a:lnTo>
                <a:pt x="1285882" y="238065"/>
              </a:lnTo>
              <a:lnTo>
                <a:pt x="0" y="238065"/>
              </a:lnTo>
              <a:lnTo>
                <a:pt x="0" y="3827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990CAA-EB88-488E-A5BA-28929C934F90}">
      <dsp:nvSpPr>
        <dsp:cNvPr id="0" name=""/>
        <dsp:cNvSpPr/>
      </dsp:nvSpPr>
      <dsp:spPr>
        <a:xfrm>
          <a:off x="4038380" y="692356"/>
          <a:ext cx="2008320" cy="2363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678"/>
              </a:lnTo>
              <a:lnTo>
                <a:pt x="2008320" y="91678"/>
              </a:lnTo>
              <a:lnTo>
                <a:pt x="2008320" y="2363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4016B5-5668-4465-BC6F-B476A4DEAFAA}">
      <dsp:nvSpPr>
        <dsp:cNvPr id="0" name=""/>
        <dsp:cNvSpPr/>
      </dsp:nvSpPr>
      <dsp:spPr>
        <a:xfrm>
          <a:off x="732828" y="1617538"/>
          <a:ext cx="255406" cy="311289"/>
        </a:xfrm>
        <a:custGeom>
          <a:avLst/>
          <a:gdLst/>
          <a:ahLst/>
          <a:cxnLst/>
          <a:rect l="0" t="0" r="0" b="0"/>
          <a:pathLst>
            <a:path>
              <a:moveTo>
                <a:pt x="255406" y="0"/>
              </a:moveTo>
              <a:lnTo>
                <a:pt x="255406" y="166631"/>
              </a:lnTo>
              <a:lnTo>
                <a:pt x="0" y="166631"/>
              </a:lnTo>
              <a:lnTo>
                <a:pt x="0" y="3112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156F6E-9E33-4AD7-AF2D-F45387B2CB49}">
      <dsp:nvSpPr>
        <dsp:cNvPr id="0" name=""/>
        <dsp:cNvSpPr/>
      </dsp:nvSpPr>
      <dsp:spPr>
        <a:xfrm>
          <a:off x="1377692" y="2617674"/>
          <a:ext cx="474583" cy="655705"/>
        </a:xfrm>
        <a:custGeom>
          <a:avLst/>
          <a:gdLst/>
          <a:ahLst/>
          <a:cxnLst/>
          <a:rect l="0" t="0" r="0" b="0"/>
          <a:pathLst>
            <a:path>
              <a:moveTo>
                <a:pt x="474583" y="0"/>
              </a:moveTo>
              <a:lnTo>
                <a:pt x="474583" y="655705"/>
              </a:lnTo>
              <a:lnTo>
                <a:pt x="0" y="6557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DA3616-D091-4F67-9BE5-DAAD53E5812B}">
      <dsp:nvSpPr>
        <dsp:cNvPr id="0" name=""/>
        <dsp:cNvSpPr/>
      </dsp:nvSpPr>
      <dsp:spPr>
        <a:xfrm>
          <a:off x="1852276" y="2617674"/>
          <a:ext cx="433738" cy="6557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5705"/>
              </a:lnTo>
              <a:lnTo>
                <a:pt x="433738" y="6557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6A4506-FE26-473F-AB57-3B52A1476820}">
      <dsp:nvSpPr>
        <dsp:cNvPr id="0" name=""/>
        <dsp:cNvSpPr/>
      </dsp:nvSpPr>
      <dsp:spPr>
        <a:xfrm>
          <a:off x="988235" y="1617538"/>
          <a:ext cx="1415117" cy="311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631"/>
              </a:lnTo>
              <a:lnTo>
                <a:pt x="1415117" y="166631"/>
              </a:lnTo>
              <a:lnTo>
                <a:pt x="1415117" y="3112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74DBE5-A5C7-4032-B107-8FEA0BE883E7}">
      <dsp:nvSpPr>
        <dsp:cNvPr id="0" name=""/>
        <dsp:cNvSpPr/>
      </dsp:nvSpPr>
      <dsp:spPr>
        <a:xfrm>
          <a:off x="988235" y="692356"/>
          <a:ext cx="3050145" cy="236336"/>
        </a:xfrm>
        <a:custGeom>
          <a:avLst/>
          <a:gdLst/>
          <a:ahLst/>
          <a:cxnLst/>
          <a:rect l="0" t="0" r="0" b="0"/>
          <a:pathLst>
            <a:path>
              <a:moveTo>
                <a:pt x="3050145" y="0"/>
              </a:moveTo>
              <a:lnTo>
                <a:pt x="3050145" y="91678"/>
              </a:lnTo>
              <a:lnTo>
                <a:pt x="0" y="91678"/>
              </a:lnTo>
              <a:lnTo>
                <a:pt x="0" y="2363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DCD1AE-8B65-43B4-8BE5-D1041E102A73}">
      <dsp:nvSpPr>
        <dsp:cNvPr id="0" name=""/>
        <dsp:cNvSpPr/>
      </dsp:nvSpPr>
      <dsp:spPr>
        <a:xfrm>
          <a:off x="3349534" y="3510"/>
          <a:ext cx="1377692" cy="6888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Способы начисления процентов</a:t>
          </a:r>
        </a:p>
      </dsp:txBody>
      <dsp:txXfrm>
        <a:off x="3349534" y="3510"/>
        <a:ext cx="1377692" cy="688846"/>
      </dsp:txXfrm>
    </dsp:sp>
    <dsp:sp modelId="{B94CA459-0F16-4E68-940C-978728BDEDC7}">
      <dsp:nvSpPr>
        <dsp:cNvPr id="0" name=""/>
        <dsp:cNvSpPr/>
      </dsp:nvSpPr>
      <dsp:spPr>
        <a:xfrm>
          <a:off x="299389" y="928692"/>
          <a:ext cx="1377692" cy="6888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 err="1"/>
            <a:t>Декурсивный</a:t>
          </a:r>
          <a:r>
            <a:rPr lang="ru-RU" sz="1300" kern="1200" dirty="0"/>
            <a:t> </a:t>
          </a:r>
        </a:p>
      </dsp:txBody>
      <dsp:txXfrm>
        <a:off x="299389" y="928692"/>
        <a:ext cx="1377692" cy="688846"/>
      </dsp:txXfrm>
    </dsp:sp>
    <dsp:sp modelId="{D08B2592-EB8A-466B-9795-868ED131404E}">
      <dsp:nvSpPr>
        <dsp:cNvPr id="0" name=""/>
        <dsp:cNvSpPr/>
      </dsp:nvSpPr>
      <dsp:spPr>
        <a:xfrm>
          <a:off x="1714506" y="1928828"/>
          <a:ext cx="1377692" cy="6888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Сложный процентные ставки</a:t>
          </a:r>
        </a:p>
      </dsp:txBody>
      <dsp:txXfrm>
        <a:off x="1714506" y="1928828"/>
        <a:ext cx="1377692" cy="688846"/>
      </dsp:txXfrm>
    </dsp:sp>
    <dsp:sp modelId="{61ED6E34-8141-4C16-8F23-1F5E7269AA05}">
      <dsp:nvSpPr>
        <dsp:cNvPr id="0" name=""/>
        <dsp:cNvSpPr/>
      </dsp:nvSpPr>
      <dsp:spPr>
        <a:xfrm>
          <a:off x="2286014" y="2928957"/>
          <a:ext cx="1377692" cy="6888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Непрерывные проценты</a:t>
          </a:r>
        </a:p>
      </dsp:txBody>
      <dsp:txXfrm>
        <a:off x="2286014" y="2928957"/>
        <a:ext cx="1377692" cy="688846"/>
      </dsp:txXfrm>
    </dsp:sp>
    <dsp:sp modelId="{3CB34A55-A675-4C1E-9A97-D89160F5D798}">
      <dsp:nvSpPr>
        <dsp:cNvPr id="0" name=""/>
        <dsp:cNvSpPr/>
      </dsp:nvSpPr>
      <dsp:spPr>
        <a:xfrm>
          <a:off x="0" y="2928957"/>
          <a:ext cx="1377692" cy="6888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Начисление  </a:t>
          </a:r>
          <a:r>
            <a:rPr lang="en-US" sz="1300" kern="1200" dirty="0"/>
            <a:t>n </a:t>
          </a:r>
          <a:r>
            <a:rPr lang="ru-RU" sz="1300" kern="1200" dirty="0"/>
            <a:t>раз в году</a:t>
          </a:r>
        </a:p>
      </dsp:txBody>
      <dsp:txXfrm>
        <a:off x="0" y="2928957"/>
        <a:ext cx="1377692" cy="688846"/>
      </dsp:txXfrm>
    </dsp:sp>
    <dsp:sp modelId="{0D0F2990-813F-4453-BD32-E2E44B24FB41}">
      <dsp:nvSpPr>
        <dsp:cNvPr id="0" name=""/>
        <dsp:cNvSpPr/>
      </dsp:nvSpPr>
      <dsp:spPr>
        <a:xfrm>
          <a:off x="0" y="1928828"/>
          <a:ext cx="1465657" cy="660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Простые процентные ставки</a:t>
          </a:r>
        </a:p>
      </dsp:txBody>
      <dsp:txXfrm>
        <a:off x="0" y="1928828"/>
        <a:ext cx="1465657" cy="660775"/>
      </dsp:txXfrm>
    </dsp:sp>
    <dsp:sp modelId="{013FAB47-0C8C-416B-9BD9-DCE11826ACD6}">
      <dsp:nvSpPr>
        <dsp:cNvPr id="0" name=""/>
        <dsp:cNvSpPr/>
      </dsp:nvSpPr>
      <dsp:spPr>
        <a:xfrm>
          <a:off x="5357855" y="928692"/>
          <a:ext cx="1377692" cy="6888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 err="1"/>
            <a:t>Антисипативный</a:t>
          </a:r>
          <a:r>
            <a:rPr lang="ru-RU" sz="1300" kern="1200" dirty="0"/>
            <a:t> </a:t>
          </a:r>
        </a:p>
      </dsp:txBody>
      <dsp:txXfrm>
        <a:off x="5357855" y="928692"/>
        <a:ext cx="1377692" cy="688846"/>
      </dsp:txXfrm>
    </dsp:sp>
    <dsp:sp modelId="{E67BF290-58DE-41D0-AC05-FDB12CCEA55F}">
      <dsp:nvSpPr>
        <dsp:cNvPr id="0" name=""/>
        <dsp:cNvSpPr/>
      </dsp:nvSpPr>
      <dsp:spPr>
        <a:xfrm>
          <a:off x="4071972" y="2000261"/>
          <a:ext cx="1377692" cy="6888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Простые процентные ставки</a:t>
          </a:r>
        </a:p>
      </dsp:txBody>
      <dsp:txXfrm>
        <a:off x="4071972" y="2000261"/>
        <a:ext cx="1377692" cy="688846"/>
      </dsp:txXfrm>
    </dsp:sp>
    <dsp:sp modelId="{00FFAD0F-5054-4175-8980-E098C82DF334}">
      <dsp:nvSpPr>
        <dsp:cNvPr id="0" name=""/>
        <dsp:cNvSpPr/>
      </dsp:nvSpPr>
      <dsp:spPr>
        <a:xfrm>
          <a:off x="6655086" y="2000261"/>
          <a:ext cx="1377692" cy="6888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Сложные процентные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ставки</a:t>
          </a:r>
        </a:p>
      </dsp:txBody>
      <dsp:txXfrm>
        <a:off x="6655086" y="2000261"/>
        <a:ext cx="1377692" cy="6888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3813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3813" y="9409113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E40759E7-43E1-4D3B-9AC5-577556367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8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540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0250" y="584200"/>
            <a:ext cx="5308600" cy="3979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05350"/>
            <a:ext cx="4962525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5400" y="941070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AA20E3D7-A3B6-4CC8-B24D-13A1A6FC5A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967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1838" y="584200"/>
            <a:ext cx="5305425" cy="3979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0E3D7-A3B6-4CC8-B24D-13A1A6FC5AF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1838" y="584200"/>
            <a:ext cx="5305425" cy="3979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0E3D7-A3B6-4CC8-B24D-13A1A6FC5AF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1838" y="584200"/>
            <a:ext cx="5305425" cy="3979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0E3D7-A3B6-4CC8-B24D-13A1A6FC5AF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1838" y="584200"/>
            <a:ext cx="5305425" cy="3979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0E3D7-A3B6-4CC8-B24D-13A1A6FC5AF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1838" y="584200"/>
            <a:ext cx="5305425" cy="3979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0E3D7-A3B6-4CC8-B24D-13A1A6FC5AF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1838" y="584200"/>
            <a:ext cx="5305425" cy="3979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0E3D7-A3B6-4CC8-B24D-13A1A6FC5AF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1838" y="584200"/>
            <a:ext cx="5305425" cy="3979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0E3D7-A3B6-4CC8-B24D-13A1A6FC5AF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1838" y="584200"/>
            <a:ext cx="5305425" cy="3979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0E3D7-A3B6-4CC8-B24D-13A1A6FC5AF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1838" y="584200"/>
            <a:ext cx="5305425" cy="3979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0E3D7-A3B6-4CC8-B24D-13A1A6FC5AF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1838" y="584200"/>
            <a:ext cx="5305425" cy="3979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0E3D7-A3B6-4CC8-B24D-13A1A6FC5AF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1838" y="584200"/>
            <a:ext cx="5305425" cy="3979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0E3D7-A3B6-4CC8-B24D-13A1A6FC5AF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1838" y="584200"/>
            <a:ext cx="5305425" cy="3979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0E3D7-A3B6-4CC8-B24D-13A1A6FC5AF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1838" y="584200"/>
            <a:ext cx="5305425" cy="3979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0E3D7-A3B6-4CC8-B24D-13A1A6FC5AF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1838" y="584200"/>
            <a:ext cx="5305425" cy="3979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0E3D7-A3B6-4CC8-B24D-13A1A6FC5AF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1838" y="584200"/>
            <a:ext cx="5305425" cy="3979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0E3D7-A3B6-4CC8-B24D-13A1A6FC5AF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1838" y="584200"/>
            <a:ext cx="5305425" cy="3979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0E3D7-A3B6-4CC8-B24D-13A1A6FC5AF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36525" y="144463"/>
            <a:ext cx="8864600" cy="6577012"/>
            <a:chOff x="86" y="91"/>
            <a:chExt cx="5584" cy="4143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86" y="2133"/>
              <a:ext cx="5584" cy="210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auto">
            <a:xfrm>
              <a:off x="588" y="91"/>
              <a:ext cx="5081" cy="2042"/>
            </a:xfrm>
            <a:custGeom>
              <a:avLst/>
              <a:gdLst/>
              <a:ahLst/>
              <a:cxnLst>
                <a:cxn ang="0">
                  <a:pos x="886" y="0"/>
                </a:cxn>
                <a:cxn ang="0">
                  <a:pos x="1410" y="0"/>
                </a:cxn>
                <a:cxn ang="0">
                  <a:pos x="1935" y="0"/>
                </a:cxn>
                <a:cxn ang="0">
                  <a:pos x="2459" y="0"/>
                </a:cxn>
                <a:cxn ang="0">
                  <a:pos x="2983" y="0"/>
                </a:cxn>
                <a:cxn ang="0">
                  <a:pos x="3508" y="0"/>
                </a:cxn>
                <a:cxn ang="0">
                  <a:pos x="4032" y="0"/>
                </a:cxn>
                <a:cxn ang="0">
                  <a:pos x="4557" y="0"/>
                </a:cxn>
                <a:cxn ang="0">
                  <a:pos x="5081" y="0"/>
                </a:cxn>
                <a:cxn ang="0">
                  <a:pos x="5081" y="510"/>
                </a:cxn>
                <a:cxn ang="0">
                  <a:pos x="5081" y="1021"/>
                </a:cxn>
                <a:cxn ang="0">
                  <a:pos x="5081" y="1531"/>
                </a:cxn>
                <a:cxn ang="0">
                  <a:pos x="5081" y="2042"/>
                </a:cxn>
                <a:cxn ang="0">
                  <a:pos x="4557" y="2042"/>
                </a:cxn>
                <a:cxn ang="0">
                  <a:pos x="4032" y="2042"/>
                </a:cxn>
                <a:cxn ang="0">
                  <a:pos x="3508" y="2042"/>
                </a:cxn>
                <a:cxn ang="0">
                  <a:pos x="2983" y="2042"/>
                </a:cxn>
                <a:cxn ang="0">
                  <a:pos x="2459" y="2042"/>
                </a:cxn>
                <a:cxn ang="0">
                  <a:pos x="1935" y="2042"/>
                </a:cxn>
                <a:cxn ang="0">
                  <a:pos x="1410" y="2042"/>
                </a:cxn>
                <a:cxn ang="0">
                  <a:pos x="886" y="2042"/>
                </a:cxn>
                <a:cxn ang="0">
                  <a:pos x="886" y="1595"/>
                </a:cxn>
                <a:cxn ang="0">
                  <a:pos x="443" y="1595"/>
                </a:cxn>
                <a:cxn ang="0">
                  <a:pos x="0" y="1595"/>
                </a:cxn>
                <a:cxn ang="0">
                  <a:pos x="0" y="1237"/>
                </a:cxn>
                <a:cxn ang="0">
                  <a:pos x="443" y="1237"/>
                </a:cxn>
                <a:cxn ang="0">
                  <a:pos x="886" y="1237"/>
                </a:cxn>
                <a:cxn ang="0">
                  <a:pos x="886" y="790"/>
                </a:cxn>
                <a:cxn ang="0">
                  <a:pos x="443" y="790"/>
                </a:cxn>
                <a:cxn ang="0">
                  <a:pos x="0" y="790"/>
                </a:cxn>
                <a:cxn ang="0">
                  <a:pos x="0" y="448"/>
                </a:cxn>
                <a:cxn ang="0">
                  <a:pos x="443" y="448"/>
                </a:cxn>
                <a:cxn ang="0">
                  <a:pos x="886" y="448"/>
                </a:cxn>
                <a:cxn ang="0">
                  <a:pos x="886" y="0"/>
                </a:cxn>
              </a:cxnLst>
              <a:rect l="0" t="0" r="r" b="b"/>
              <a:pathLst>
                <a:path w="5081" h="2042">
                  <a:moveTo>
                    <a:pt x="886" y="0"/>
                  </a:moveTo>
                  <a:lnTo>
                    <a:pt x="1410" y="0"/>
                  </a:lnTo>
                  <a:lnTo>
                    <a:pt x="1935" y="0"/>
                  </a:lnTo>
                  <a:lnTo>
                    <a:pt x="2459" y="0"/>
                  </a:lnTo>
                  <a:lnTo>
                    <a:pt x="2983" y="0"/>
                  </a:lnTo>
                  <a:lnTo>
                    <a:pt x="3508" y="0"/>
                  </a:lnTo>
                  <a:lnTo>
                    <a:pt x="4032" y="0"/>
                  </a:lnTo>
                  <a:lnTo>
                    <a:pt x="4557" y="0"/>
                  </a:lnTo>
                  <a:lnTo>
                    <a:pt x="5081" y="0"/>
                  </a:lnTo>
                  <a:lnTo>
                    <a:pt x="5081" y="510"/>
                  </a:lnTo>
                  <a:lnTo>
                    <a:pt x="5081" y="1021"/>
                  </a:lnTo>
                  <a:lnTo>
                    <a:pt x="5081" y="1531"/>
                  </a:lnTo>
                  <a:lnTo>
                    <a:pt x="5081" y="2042"/>
                  </a:lnTo>
                  <a:lnTo>
                    <a:pt x="4557" y="2042"/>
                  </a:lnTo>
                  <a:lnTo>
                    <a:pt x="4032" y="2042"/>
                  </a:lnTo>
                  <a:lnTo>
                    <a:pt x="3508" y="2042"/>
                  </a:lnTo>
                  <a:lnTo>
                    <a:pt x="2983" y="2042"/>
                  </a:lnTo>
                  <a:lnTo>
                    <a:pt x="2459" y="2042"/>
                  </a:lnTo>
                  <a:lnTo>
                    <a:pt x="1935" y="2042"/>
                  </a:lnTo>
                  <a:lnTo>
                    <a:pt x="1410" y="2042"/>
                  </a:lnTo>
                  <a:lnTo>
                    <a:pt x="886" y="2042"/>
                  </a:lnTo>
                  <a:lnTo>
                    <a:pt x="886" y="1595"/>
                  </a:lnTo>
                  <a:lnTo>
                    <a:pt x="443" y="1595"/>
                  </a:lnTo>
                  <a:lnTo>
                    <a:pt x="0" y="1595"/>
                  </a:lnTo>
                  <a:lnTo>
                    <a:pt x="0" y="1237"/>
                  </a:lnTo>
                  <a:lnTo>
                    <a:pt x="443" y="1237"/>
                  </a:lnTo>
                  <a:lnTo>
                    <a:pt x="886" y="1237"/>
                  </a:lnTo>
                  <a:lnTo>
                    <a:pt x="886" y="790"/>
                  </a:lnTo>
                  <a:lnTo>
                    <a:pt x="443" y="790"/>
                  </a:lnTo>
                  <a:lnTo>
                    <a:pt x="0" y="790"/>
                  </a:lnTo>
                  <a:lnTo>
                    <a:pt x="0" y="448"/>
                  </a:lnTo>
                  <a:lnTo>
                    <a:pt x="443" y="448"/>
                  </a:lnTo>
                  <a:lnTo>
                    <a:pt x="886" y="448"/>
                  </a:lnTo>
                  <a:lnTo>
                    <a:pt x="88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i-FI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10" y="1890"/>
              <a:ext cx="3810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Freeform 6"/>
          <p:cNvSpPr>
            <a:spLocks/>
          </p:cNvSpPr>
          <p:nvPr/>
        </p:nvSpPr>
        <p:spPr bwMode="auto">
          <a:xfrm>
            <a:off x="136525" y="3386138"/>
            <a:ext cx="2203450" cy="2532062"/>
          </a:xfrm>
          <a:custGeom>
            <a:avLst/>
            <a:gdLst/>
            <a:ahLst/>
            <a:cxnLst>
              <a:cxn ang="0">
                <a:pos x="1388" y="1595"/>
              </a:cxn>
              <a:cxn ang="0">
                <a:pos x="1388" y="1148"/>
              </a:cxn>
              <a:cxn ang="0">
                <a:pos x="945" y="1148"/>
              </a:cxn>
              <a:cxn ang="0">
                <a:pos x="502" y="1148"/>
              </a:cxn>
              <a:cxn ang="0">
                <a:pos x="502" y="789"/>
              </a:cxn>
              <a:cxn ang="0">
                <a:pos x="945" y="789"/>
              </a:cxn>
              <a:cxn ang="0">
                <a:pos x="1388" y="789"/>
              </a:cxn>
              <a:cxn ang="0">
                <a:pos x="1388" y="341"/>
              </a:cxn>
              <a:cxn ang="0">
                <a:pos x="945" y="341"/>
              </a:cxn>
              <a:cxn ang="0">
                <a:pos x="502" y="341"/>
              </a:cxn>
              <a:cxn ang="0">
                <a:pos x="502" y="0"/>
              </a:cxn>
              <a:cxn ang="0">
                <a:pos x="0" y="0"/>
              </a:cxn>
              <a:cxn ang="0">
                <a:pos x="0" y="798"/>
              </a:cxn>
              <a:cxn ang="0">
                <a:pos x="0" y="1595"/>
              </a:cxn>
              <a:cxn ang="0">
                <a:pos x="693" y="1595"/>
              </a:cxn>
              <a:cxn ang="0">
                <a:pos x="1388" y="1595"/>
              </a:cxn>
            </a:cxnLst>
            <a:rect l="0" t="0" r="r" b="b"/>
            <a:pathLst>
              <a:path w="1388" h="1595">
                <a:moveTo>
                  <a:pt x="1388" y="1595"/>
                </a:moveTo>
                <a:lnTo>
                  <a:pt x="1388" y="1148"/>
                </a:lnTo>
                <a:lnTo>
                  <a:pt x="945" y="1148"/>
                </a:lnTo>
                <a:lnTo>
                  <a:pt x="502" y="1148"/>
                </a:lnTo>
                <a:lnTo>
                  <a:pt x="502" y="789"/>
                </a:lnTo>
                <a:lnTo>
                  <a:pt x="945" y="789"/>
                </a:lnTo>
                <a:lnTo>
                  <a:pt x="1388" y="789"/>
                </a:lnTo>
                <a:lnTo>
                  <a:pt x="1388" y="341"/>
                </a:lnTo>
                <a:lnTo>
                  <a:pt x="945" y="341"/>
                </a:lnTo>
                <a:lnTo>
                  <a:pt x="502" y="341"/>
                </a:lnTo>
                <a:lnTo>
                  <a:pt x="502" y="0"/>
                </a:lnTo>
                <a:lnTo>
                  <a:pt x="0" y="0"/>
                </a:lnTo>
                <a:lnTo>
                  <a:pt x="0" y="798"/>
                </a:lnTo>
                <a:lnTo>
                  <a:pt x="0" y="1595"/>
                </a:lnTo>
                <a:lnTo>
                  <a:pt x="693" y="1595"/>
                </a:lnTo>
                <a:lnTo>
                  <a:pt x="1388" y="1595"/>
                </a:lnTo>
                <a:close/>
              </a:path>
            </a:pathLst>
          </a:custGeom>
          <a:solidFill>
            <a:srgbClr val="FFFFFF">
              <a:alpha val="60001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484438" y="3644900"/>
            <a:ext cx="6192837" cy="1296988"/>
          </a:xfrm>
        </p:spPr>
        <p:txBody>
          <a:bodyPr anchor="b"/>
          <a:lstStyle>
            <a:lvl1pPr algn="ctr">
              <a:spcAft>
                <a:spcPct val="100000"/>
              </a:spcAft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Click to edit Master title style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4941888"/>
            <a:ext cx="6192837" cy="1295400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4A9056D-0AFA-4E58-B091-40FF6BED6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/>
              <a:t>Вт. -  Ср.,  2-3 июня 2009 г.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0D94B-D69B-4AF4-A773-3584785A6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Вт. -  Ср.,  2-3 июня 2009 г.</a:t>
            </a:r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1150" y="395288"/>
            <a:ext cx="1871663" cy="584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2988" y="395288"/>
            <a:ext cx="5465762" cy="584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ADC2D-D60E-44B7-833E-1159B01C66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Вт. -  Ср.,  2-3 июня 2009 г.</a:t>
            </a:r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30644-B944-474B-A939-AEA5FAECD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Вт. -  Ср.,  2-3 июня 2009 г.</a:t>
            </a:r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AE17A-6EB8-4035-9B0A-4DCE4EE8A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Вт. -  Ср.,  2-3 июня 2009 г.</a:t>
            </a:r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2988" y="1628775"/>
            <a:ext cx="3668712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1628775"/>
            <a:ext cx="3668713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B1C4A-700E-4077-A3D4-9EBAF2FBC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Вт. -  Ср.,  2-3 июня 2009 г.</a:t>
            </a:r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4C092-3751-407C-BA5F-EF138189A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Вт. -  Ср.,  2-3 июня 2009 г.</a:t>
            </a:r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52EA8-3A89-4CE5-8450-D8650F331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Вт. -  Ср.,  2-3 июня 2009 г.</a:t>
            </a:r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B0EC4-8B4F-4ECD-85C0-56846E5BD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Вт. -  Ср.,  2-3 июня 2009 г.</a:t>
            </a:r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A2AFB-D04B-49DC-97F3-92DE5CC93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Вт. -  Ср.,  2-3 июня 2009 г.</a:t>
            </a:r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EC186-DF59-4C02-8741-D7B45E46A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Вт. -  Ср.,  2-3 июня 2009 г.</a:t>
            </a:r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36525" y="793750"/>
            <a:ext cx="8864600" cy="6477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17411" name="Freeform 3"/>
          <p:cNvSpPr>
            <a:spLocks/>
          </p:cNvSpPr>
          <p:nvPr/>
        </p:nvSpPr>
        <p:spPr bwMode="auto">
          <a:xfrm>
            <a:off x="295275" y="144463"/>
            <a:ext cx="8704263" cy="649287"/>
          </a:xfrm>
          <a:custGeom>
            <a:avLst/>
            <a:gdLst/>
            <a:ahLst/>
            <a:cxnLst>
              <a:cxn ang="0">
                <a:pos x="177" y="0"/>
              </a:cxn>
              <a:cxn ang="0">
                <a:pos x="840" y="0"/>
              </a:cxn>
              <a:cxn ang="0">
                <a:pos x="1503" y="0"/>
              </a:cxn>
              <a:cxn ang="0">
                <a:pos x="2167" y="0"/>
              </a:cxn>
              <a:cxn ang="0">
                <a:pos x="2830" y="0"/>
              </a:cxn>
              <a:cxn ang="0">
                <a:pos x="3493" y="0"/>
              </a:cxn>
              <a:cxn ang="0">
                <a:pos x="4156" y="0"/>
              </a:cxn>
              <a:cxn ang="0">
                <a:pos x="4820" y="0"/>
              </a:cxn>
              <a:cxn ang="0">
                <a:pos x="5483" y="0"/>
              </a:cxn>
              <a:cxn ang="0">
                <a:pos x="5483" y="409"/>
              </a:cxn>
              <a:cxn ang="0">
                <a:pos x="4820" y="409"/>
              </a:cxn>
              <a:cxn ang="0">
                <a:pos x="4156" y="409"/>
              </a:cxn>
              <a:cxn ang="0">
                <a:pos x="3493" y="409"/>
              </a:cxn>
              <a:cxn ang="0">
                <a:pos x="2830" y="409"/>
              </a:cxn>
              <a:cxn ang="0">
                <a:pos x="2167" y="409"/>
              </a:cxn>
              <a:cxn ang="0">
                <a:pos x="1503" y="409"/>
              </a:cxn>
              <a:cxn ang="0">
                <a:pos x="840" y="409"/>
              </a:cxn>
              <a:cxn ang="0">
                <a:pos x="177" y="409"/>
              </a:cxn>
              <a:cxn ang="0">
                <a:pos x="177" y="319"/>
              </a:cxn>
              <a:cxn ang="0">
                <a:pos x="0" y="319"/>
              </a:cxn>
              <a:cxn ang="0">
                <a:pos x="0" y="248"/>
              </a:cxn>
              <a:cxn ang="0">
                <a:pos x="177" y="248"/>
              </a:cxn>
              <a:cxn ang="0">
                <a:pos x="177" y="158"/>
              </a:cxn>
              <a:cxn ang="0">
                <a:pos x="0" y="158"/>
              </a:cxn>
              <a:cxn ang="0">
                <a:pos x="0" y="90"/>
              </a:cxn>
              <a:cxn ang="0">
                <a:pos x="177" y="90"/>
              </a:cxn>
              <a:cxn ang="0">
                <a:pos x="177" y="0"/>
              </a:cxn>
            </a:cxnLst>
            <a:rect l="0" t="0" r="r" b="b"/>
            <a:pathLst>
              <a:path w="5483" h="409">
                <a:moveTo>
                  <a:pt x="177" y="0"/>
                </a:moveTo>
                <a:lnTo>
                  <a:pt x="840" y="0"/>
                </a:lnTo>
                <a:lnTo>
                  <a:pt x="1503" y="0"/>
                </a:lnTo>
                <a:lnTo>
                  <a:pt x="2167" y="0"/>
                </a:lnTo>
                <a:lnTo>
                  <a:pt x="2830" y="0"/>
                </a:lnTo>
                <a:lnTo>
                  <a:pt x="3493" y="0"/>
                </a:lnTo>
                <a:lnTo>
                  <a:pt x="4156" y="0"/>
                </a:lnTo>
                <a:lnTo>
                  <a:pt x="4820" y="0"/>
                </a:lnTo>
                <a:lnTo>
                  <a:pt x="5483" y="0"/>
                </a:lnTo>
                <a:lnTo>
                  <a:pt x="5483" y="409"/>
                </a:lnTo>
                <a:lnTo>
                  <a:pt x="4820" y="409"/>
                </a:lnTo>
                <a:lnTo>
                  <a:pt x="4156" y="409"/>
                </a:lnTo>
                <a:lnTo>
                  <a:pt x="3493" y="409"/>
                </a:lnTo>
                <a:lnTo>
                  <a:pt x="2830" y="409"/>
                </a:lnTo>
                <a:lnTo>
                  <a:pt x="2167" y="409"/>
                </a:lnTo>
                <a:lnTo>
                  <a:pt x="1503" y="409"/>
                </a:lnTo>
                <a:lnTo>
                  <a:pt x="840" y="409"/>
                </a:lnTo>
                <a:lnTo>
                  <a:pt x="177" y="409"/>
                </a:lnTo>
                <a:lnTo>
                  <a:pt x="177" y="319"/>
                </a:lnTo>
                <a:lnTo>
                  <a:pt x="0" y="319"/>
                </a:lnTo>
                <a:lnTo>
                  <a:pt x="0" y="248"/>
                </a:lnTo>
                <a:lnTo>
                  <a:pt x="177" y="248"/>
                </a:lnTo>
                <a:lnTo>
                  <a:pt x="177" y="158"/>
                </a:lnTo>
                <a:lnTo>
                  <a:pt x="0" y="158"/>
                </a:lnTo>
                <a:lnTo>
                  <a:pt x="0" y="90"/>
                </a:lnTo>
                <a:lnTo>
                  <a:pt x="177" y="90"/>
                </a:lnTo>
                <a:lnTo>
                  <a:pt x="177" y="0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395288"/>
            <a:ext cx="7489825" cy="96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628775"/>
            <a:ext cx="7489825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453188"/>
            <a:ext cx="5184775" cy="14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453188"/>
            <a:ext cx="431800" cy="14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433DF7FC-60AF-45A3-B58D-A770AE7DA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416" name="Freeform 8"/>
          <p:cNvSpPr>
            <a:spLocks/>
          </p:cNvSpPr>
          <p:nvPr/>
        </p:nvSpPr>
        <p:spPr bwMode="auto">
          <a:xfrm>
            <a:off x="136525" y="793750"/>
            <a:ext cx="439738" cy="506413"/>
          </a:xfrm>
          <a:custGeom>
            <a:avLst/>
            <a:gdLst/>
            <a:ahLst/>
            <a:cxnLst>
              <a:cxn ang="0">
                <a:pos x="277" y="319"/>
              </a:cxn>
              <a:cxn ang="0">
                <a:pos x="277" y="229"/>
              </a:cxn>
              <a:cxn ang="0">
                <a:pos x="100" y="229"/>
              </a:cxn>
              <a:cxn ang="0">
                <a:pos x="100" y="157"/>
              </a:cxn>
              <a:cxn ang="0">
                <a:pos x="277" y="157"/>
              </a:cxn>
              <a:cxn ang="0">
                <a:pos x="277" y="68"/>
              </a:cxn>
              <a:cxn ang="0">
                <a:pos x="100" y="68"/>
              </a:cxn>
              <a:cxn ang="0">
                <a:pos x="100" y="0"/>
              </a:cxn>
              <a:cxn ang="0">
                <a:pos x="0" y="0"/>
              </a:cxn>
              <a:cxn ang="0">
                <a:pos x="0" y="319"/>
              </a:cxn>
              <a:cxn ang="0">
                <a:pos x="277" y="319"/>
              </a:cxn>
            </a:cxnLst>
            <a:rect l="0" t="0" r="r" b="b"/>
            <a:pathLst>
              <a:path w="277" h="319">
                <a:moveTo>
                  <a:pt x="277" y="319"/>
                </a:moveTo>
                <a:lnTo>
                  <a:pt x="277" y="229"/>
                </a:lnTo>
                <a:lnTo>
                  <a:pt x="100" y="229"/>
                </a:lnTo>
                <a:lnTo>
                  <a:pt x="100" y="157"/>
                </a:lnTo>
                <a:lnTo>
                  <a:pt x="277" y="157"/>
                </a:lnTo>
                <a:lnTo>
                  <a:pt x="277" y="68"/>
                </a:lnTo>
                <a:lnTo>
                  <a:pt x="100" y="68"/>
                </a:lnTo>
                <a:lnTo>
                  <a:pt x="100" y="0"/>
                </a:lnTo>
                <a:lnTo>
                  <a:pt x="0" y="0"/>
                </a:lnTo>
                <a:lnTo>
                  <a:pt x="0" y="319"/>
                </a:lnTo>
                <a:lnTo>
                  <a:pt x="277" y="319"/>
                </a:lnTo>
                <a:close/>
              </a:path>
            </a:pathLst>
          </a:custGeom>
          <a:solidFill>
            <a:schemeClr val="bg1">
              <a:alpha val="60001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7763" y="6453188"/>
            <a:ext cx="1873250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r>
              <a:rPr lang="ru-RU"/>
              <a:t>Вт. -  Ср.,  2-3 июня 2009 г.</a:t>
            </a:r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461963" indent="-195263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Arial" charset="0"/>
        <a:buChar char="-"/>
        <a:defRPr sz="2000">
          <a:solidFill>
            <a:schemeClr val="tx1"/>
          </a:solidFill>
          <a:latin typeface="+mn-lt"/>
        </a:defRPr>
      </a:lvl2pPr>
      <a:lvl3pPr marL="639763" indent="-176213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804863" indent="-163513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Arial" charset="0"/>
        <a:buChar char="-"/>
        <a:defRPr sz="1600">
          <a:solidFill>
            <a:schemeClr val="tx1"/>
          </a:solidFill>
          <a:latin typeface="+mn-lt"/>
        </a:defRPr>
      </a:lvl4pPr>
      <a:lvl5pPr marL="981075" indent="-17462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5pPr>
      <a:lvl6pPr marL="1438275" indent="-174625" algn="l" rtl="0" fontAlgn="base">
        <a:spcBef>
          <a:spcPct val="0"/>
        </a:spcBef>
        <a:spcAft>
          <a:spcPct val="2000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6pPr>
      <a:lvl7pPr marL="1895475" indent="-174625" algn="l" rtl="0" fontAlgn="base">
        <a:spcBef>
          <a:spcPct val="0"/>
        </a:spcBef>
        <a:spcAft>
          <a:spcPct val="2000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7pPr>
      <a:lvl8pPr marL="2352675" indent="-174625" algn="l" rtl="0" fontAlgn="base">
        <a:spcBef>
          <a:spcPct val="0"/>
        </a:spcBef>
        <a:spcAft>
          <a:spcPct val="2000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8pPr>
      <a:lvl9pPr marL="2809875" indent="-174625" algn="l" rtl="0" fontAlgn="base">
        <a:spcBef>
          <a:spcPct val="0"/>
        </a:spcBef>
        <a:spcAft>
          <a:spcPct val="2000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10.bin"/><Relationship Id="rId7" Type="http://schemas.openxmlformats.org/officeDocument/2006/relationships/image" Target="../media/image17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6.wmf"/><Relationship Id="rId4" Type="http://schemas.openxmlformats.org/officeDocument/2006/relationships/image" Target="../media/image15.wmf"/><Relationship Id="rId9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8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0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3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6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7" Type="http://schemas.openxmlformats.org/officeDocument/2006/relationships/image" Target="../media/image37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0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4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oleObject" Target="../embeddings/oleObject3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wmf"/><Relationship Id="rId4" Type="http://schemas.openxmlformats.org/officeDocument/2006/relationships/oleObject" Target="../embeddings/oleObject36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14348" y="3857628"/>
            <a:ext cx="7772400" cy="1000132"/>
          </a:xfrm>
        </p:spPr>
        <p:txBody>
          <a:bodyPr/>
          <a:lstStyle/>
          <a:p>
            <a:pPr algn="ctr"/>
            <a:r>
              <a:rPr lang="ru-RU" sz="3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Оценка инвестиционных решений</a:t>
            </a:r>
            <a:br>
              <a:rPr lang="ru-RU" i="1" dirty="0"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714348" y="2786058"/>
            <a:ext cx="7772400" cy="450849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ru-RU" sz="4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Инвестиционный анализ и бизнес-планирование проекта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400" y="50800"/>
            <a:ext cx="157797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Прямоугольник 9"/>
          <p:cNvSpPr>
            <a:spLocks noChangeArrowheads="1"/>
          </p:cNvSpPr>
          <p:nvPr/>
        </p:nvSpPr>
        <p:spPr bwMode="auto">
          <a:xfrm>
            <a:off x="4429124" y="214290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Национальный исследовательский университет </a:t>
            </a:r>
          </a:p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Высшая школа экономики</a:t>
            </a:r>
          </a:p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Высшая школа управления проектами</a:t>
            </a: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Высшая школа управления проектами НИУ ВШЭ </a:t>
            </a:r>
            <a:r>
              <a:rPr lang="ru-RU" dirty="0" err="1"/>
              <a:t>www.pm.hse.ru</a:t>
            </a:r>
            <a:endParaRPr lang="en-US" dirty="0"/>
          </a:p>
        </p:txBody>
      </p:sp>
      <p:pic>
        <p:nvPicPr>
          <p:cNvPr id="39938" name="Picture 2" descr="http://www.hse.ru/f/src/global/i/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30158" y="142853"/>
            <a:ext cx="1294127" cy="1285884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429124" y="4929198"/>
            <a:ext cx="3643338" cy="103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hangingPunct="0">
              <a:spcBef>
                <a:spcPct val="20000"/>
              </a:spcBef>
              <a:buFont typeface="Arial" charset="0"/>
              <a:buNone/>
            </a:pPr>
            <a:r>
              <a:rPr lang="ru-RU" i="1" dirty="0">
                <a:solidFill>
                  <a:schemeClr val="tx2"/>
                </a:solidFill>
                <a:latin typeface="Calibri" charset="0"/>
              </a:rPr>
              <a:t>Лектор: </a:t>
            </a:r>
            <a:r>
              <a:rPr lang="ru-RU" i="1" dirty="0">
                <a:latin typeface="Calibri" charset="0"/>
              </a:rPr>
              <a:t>Сокольникова И.В.</a:t>
            </a:r>
          </a:p>
          <a:p>
            <a:pPr algn="r" eaLnBrk="0" hangingPunct="0">
              <a:spcBef>
                <a:spcPct val="20000"/>
              </a:spcBef>
              <a:buFont typeface="Arial" charset="0"/>
              <a:buNone/>
            </a:pPr>
            <a:r>
              <a:rPr lang="ru-RU" i="1" dirty="0" err="1">
                <a:latin typeface="Calibri" charset="0"/>
              </a:rPr>
              <a:t>к.э.н</a:t>
            </a:r>
            <a:r>
              <a:rPr lang="ru-RU" i="1" dirty="0">
                <a:latin typeface="Calibri" charset="0"/>
              </a:rPr>
              <a:t>., доцент</a:t>
            </a:r>
          </a:p>
          <a:p>
            <a:pPr algn="r" eaLnBrk="0" hangingPunct="0">
              <a:spcBef>
                <a:spcPct val="20000"/>
              </a:spcBef>
              <a:buFont typeface="Arial" charset="0"/>
              <a:buNone/>
            </a:pPr>
            <a:r>
              <a:rPr lang="en-US" i="1" dirty="0">
                <a:latin typeface="Calibri" charset="0"/>
              </a:rPr>
              <a:t>irinasokolnikova@yandex.ru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000100" y="2000240"/>
          <a:ext cx="7215240" cy="2070544"/>
        </p:xfrm>
        <a:graphic>
          <a:graphicData uri="http://schemas.openxmlformats.org/drawingml/2006/table">
            <a:tbl>
              <a:tblPr/>
              <a:tblGrid>
                <a:gridCol w="1803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3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3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38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8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Период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Сумма, с которой идет начисление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Ставка (в долях единицы)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Сумма к концу периода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8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6 месяцев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5000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0,1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5500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7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12 месяцев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5500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0,1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6050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8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18 месяцев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6050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0,1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6655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8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24 месяца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6655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0,1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7320,5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graphicFrame>
        <p:nvGraphicFramePr>
          <p:cNvPr id="77825" name="Object 1"/>
          <p:cNvGraphicFramePr>
            <a:graphicFrameLocks noChangeAspect="1"/>
          </p:cNvGraphicFramePr>
          <p:nvPr/>
        </p:nvGraphicFramePr>
        <p:xfrm>
          <a:off x="1614488" y="4584700"/>
          <a:ext cx="4078287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3" imgW="1955520" imgH="291960" progId="Equation.3">
                  <p:embed/>
                </p:oleObj>
              </mc:Choice>
              <mc:Fallback>
                <p:oleObj name="Формула" r:id="rId3" imgW="1955520" imgH="29196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4488" y="4584700"/>
                        <a:ext cx="4078287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Эффективная годовая процентная ставка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Различными видами финансовых контрактов могут предусматриваться различные схемы начисления процентов.</a:t>
            </a:r>
          </a:p>
          <a:p>
            <a:r>
              <a:rPr lang="ru-RU" dirty="0"/>
              <a:t>Эффективная годовая ставка обеспечивает точно такое же наращение, как и исходная схема, но при однократном начислении процентов по формуле сложных процентов, т.е. </a:t>
            </a:r>
            <a:r>
              <a:rPr lang="en-US" dirty="0"/>
              <a:t>m</a:t>
            </a:r>
            <a:r>
              <a:rPr lang="ru-RU" dirty="0"/>
              <a:t>=1.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5777" name="Object 1"/>
          <p:cNvGraphicFramePr>
            <a:graphicFrameLocks noChangeAspect="1"/>
          </p:cNvGraphicFramePr>
          <p:nvPr/>
        </p:nvGraphicFramePr>
        <p:xfrm>
          <a:off x="857224" y="4286256"/>
          <a:ext cx="2500330" cy="612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3" imgW="1828800" imgH="444500" progId="Equation.3">
                  <p:embed/>
                </p:oleObj>
              </mc:Choice>
              <mc:Fallback>
                <p:oleObj name="Формула" r:id="rId3" imgW="1828800" imgH="4445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4286256"/>
                        <a:ext cx="2500330" cy="6120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5779" name="Object 3"/>
          <p:cNvGraphicFramePr>
            <a:graphicFrameLocks noChangeAspect="1"/>
          </p:cNvGraphicFramePr>
          <p:nvPr/>
        </p:nvGraphicFramePr>
        <p:xfrm>
          <a:off x="6000760" y="4286256"/>
          <a:ext cx="2143140" cy="6946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5" imgW="1384300" imgH="444500" progId="Equation.3">
                  <p:embed/>
                </p:oleObj>
              </mc:Choice>
              <mc:Fallback>
                <p:oleObj name="Формула" r:id="rId5" imgW="1384300" imgH="4445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60" y="4286256"/>
                        <a:ext cx="2143140" cy="6946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5781" name="Object 5"/>
          <p:cNvGraphicFramePr>
            <a:graphicFrameLocks noChangeAspect="1"/>
          </p:cNvGraphicFramePr>
          <p:nvPr/>
        </p:nvGraphicFramePr>
        <p:xfrm>
          <a:off x="3643306" y="5214950"/>
          <a:ext cx="2175059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7" imgW="1511300" imgH="444500" progId="Equation.3">
                  <p:embed/>
                </p:oleObj>
              </mc:Choice>
              <mc:Fallback>
                <p:oleObj name="Формула" r:id="rId7" imgW="1511300" imgH="4445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06" y="5214950"/>
                        <a:ext cx="2175059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Нижний колонтитул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Эффективная годовая процентная ставка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Пример.  Предприниматель может получить ссуду: а)либо на условиях ежемесячного начисления процентов из расчета 26% годовых, б)либо на условиях полугодового начисления процентов из расчета 27% годовых. Какой вариант предпочтителен?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graphicFrame>
        <p:nvGraphicFramePr>
          <p:cNvPr id="82945" name="Object 1"/>
          <p:cNvGraphicFramePr>
            <a:graphicFrameLocks noChangeAspect="1"/>
          </p:cNvGraphicFramePr>
          <p:nvPr/>
        </p:nvGraphicFramePr>
        <p:xfrm>
          <a:off x="390525" y="3832225"/>
          <a:ext cx="638175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3" imgW="3060360" imgH="330120" progId="Equation.3">
                  <p:embed/>
                </p:oleObj>
              </mc:Choice>
              <mc:Fallback>
                <p:oleObj name="Формула" r:id="rId3" imgW="3060360" imgH="33012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" y="3832225"/>
                        <a:ext cx="6381750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6" name="Object 2"/>
          <p:cNvGraphicFramePr>
            <a:graphicFrameLocks noChangeAspect="1"/>
          </p:cNvGraphicFramePr>
          <p:nvPr/>
        </p:nvGraphicFramePr>
        <p:xfrm>
          <a:off x="487363" y="4902200"/>
          <a:ext cx="5903912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5" imgW="2831760" imgH="330120" progId="Equation.3">
                  <p:embed/>
                </p:oleObj>
              </mc:Choice>
              <mc:Fallback>
                <p:oleObj name="Формула" r:id="rId5" imgW="2831760" imgH="3301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363" y="4902200"/>
                        <a:ext cx="5903912" cy="696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Денежные потоки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algn="just"/>
            <a:r>
              <a:rPr lang="ru-RU" dirty="0"/>
              <a:t>Генерируемые в рамках одного временного периода поступления имеют место либо в его начале, либо в его конце, т.е. они не распределены  внутри периода, а сконцентрированы на одной из его границ. В первом случае поток называется потоком </a:t>
            </a:r>
            <a:r>
              <a:rPr lang="ru-RU" dirty="0" err="1"/>
              <a:t>пренумерандо</a:t>
            </a:r>
            <a:r>
              <a:rPr lang="ru-RU" dirty="0"/>
              <a:t>, или авансовый, а во втором – потоком </a:t>
            </a:r>
            <a:r>
              <a:rPr lang="ru-RU" dirty="0" err="1"/>
              <a:t>постнумерандо</a:t>
            </a:r>
            <a:r>
              <a:rPr lang="ru-RU" dirty="0"/>
              <a:t>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pSp>
        <p:nvGrpSpPr>
          <p:cNvPr id="76802" name="Group 2"/>
          <p:cNvGrpSpPr>
            <a:grpSpLocks/>
          </p:cNvGrpSpPr>
          <p:nvPr/>
        </p:nvGrpSpPr>
        <p:grpSpPr bwMode="auto">
          <a:xfrm>
            <a:off x="1357290" y="2000240"/>
            <a:ext cx="6072230" cy="1357322"/>
            <a:chOff x="2160" y="6048"/>
            <a:chExt cx="7776" cy="1296"/>
          </a:xfrm>
        </p:grpSpPr>
        <p:sp>
          <p:nvSpPr>
            <p:cNvPr id="76803" name="Line 3"/>
            <p:cNvSpPr>
              <a:spLocks noChangeShapeType="1"/>
            </p:cNvSpPr>
            <p:nvPr/>
          </p:nvSpPr>
          <p:spPr bwMode="auto">
            <a:xfrm>
              <a:off x="2304" y="6768"/>
              <a:ext cx="76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6804" name="Text Box 4"/>
            <p:cNvSpPr txBox="1">
              <a:spLocks noChangeArrowheads="1"/>
            </p:cNvSpPr>
            <p:nvPr/>
          </p:nvSpPr>
          <p:spPr bwMode="auto">
            <a:xfrm>
              <a:off x="2739" y="6048"/>
              <a:ext cx="6336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   С1          С2          С3         С4     …        С</a:t>
              </a: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n-1</a:t>
              </a:r>
              <a:r>
                <a:rPr kumimoji="0" 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          С</a:t>
              </a: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n</a:t>
              </a:r>
              <a:endPara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76805" name="Text Box 5"/>
            <p:cNvSpPr txBox="1">
              <a:spLocks noChangeArrowheads="1"/>
            </p:cNvSpPr>
            <p:nvPr/>
          </p:nvSpPr>
          <p:spPr bwMode="auto">
            <a:xfrm>
              <a:off x="2160" y="6912"/>
              <a:ext cx="7056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0          1             2             3            4        </a:t>
              </a:r>
              <a:r>
                <a:rPr kumimoji="0" 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…</a:t>
              </a: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        n-1           </a:t>
              </a: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 </a:t>
              </a:r>
              <a:r>
                <a:rPr lang="en-US" sz="1400" dirty="0">
                  <a:latin typeface="+mn-lt"/>
                  <a:cs typeface="Arial" pitchFamily="34" charset="0"/>
                </a:rPr>
                <a:t>n</a:t>
              </a:r>
              <a:endParaRPr lang="ru-RU" sz="1400" dirty="0">
                <a:latin typeface="+mn-lt"/>
                <a:cs typeface="Arial" pitchFamily="34" charset="0"/>
              </a:endParaRPr>
            </a:p>
          </p:txBody>
        </p:sp>
      </p:grpSp>
      <p:sp>
        <p:nvSpPr>
          <p:cNvPr id="9" name="Нижний колонтитул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Для изображенного денежного потока </a:t>
            </a:r>
            <a:r>
              <a:rPr lang="ru-RU" dirty="0" err="1"/>
              <a:t>постнумерандо</a:t>
            </a:r>
            <a:r>
              <a:rPr lang="ru-RU" dirty="0"/>
              <a:t> наращенный денежный поток будет иметь вид: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r>
              <a:rPr lang="ru-RU" dirty="0"/>
              <a:t>Приведенный денежный поток для исходного потока </a:t>
            </a:r>
            <a:r>
              <a:rPr lang="ru-RU" dirty="0" err="1"/>
              <a:t>постнумерандо</a:t>
            </a:r>
            <a:r>
              <a:rPr lang="ru-RU" dirty="0"/>
              <a:t> имеет вид:</a:t>
            </a:r>
          </a:p>
          <a:p>
            <a:pPr algn="just"/>
            <a:endParaRPr lang="ru-RU" dirty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8849" name="Object 1"/>
          <p:cNvGraphicFramePr>
            <a:graphicFrameLocks noChangeAspect="1"/>
          </p:cNvGraphicFramePr>
          <p:nvPr/>
        </p:nvGraphicFramePr>
        <p:xfrm>
          <a:off x="1357290" y="2714620"/>
          <a:ext cx="492442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3" imgW="3860640" imgH="342720" progId="Equation.3">
                  <p:embed/>
                </p:oleObj>
              </mc:Choice>
              <mc:Fallback>
                <p:oleObj name="Формула" r:id="rId3" imgW="3860640" imgH="34272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2714620"/>
                        <a:ext cx="4924425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88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57290" y="3143248"/>
            <a:ext cx="3429024" cy="838620"/>
          </a:xfrm>
          <a:prstGeom prst="rect">
            <a:avLst/>
          </a:prstGeom>
          <a:noFill/>
        </p:spPr>
      </p:pic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8853" name="Object 5"/>
          <p:cNvGraphicFramePr>
            <a:graphicFrameLocks noChangeAspect="1"/>
          </p:cNvGraphicFramePr>
          <p:nvPr/>
        </p:nvGraphicFramePr>
        <p:xfrm>
          <a:off x="1428728" y="4714884"/>
          <a:ext cx="2416169" cy="765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6" imgW="1981080" imgH="558720" progId="Equation.3">
                  <p:embed/>
                </p:oleObj>
              </mc:Choice>
              <mc:Fallback>
                <p:oleObj name="Формула" r:id="rId6" imgW="1981080" imgH="5587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4714884"/>
                        <a:ext cx="2416169" cy="7654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8855" name="Object 7"/>
          <p:cNvGraphicFramePr>
            <a:graphicFrameLocks noChangeAspect="1"/>
          </p:cNvGraphicFramePr>
          <p:nvPr/>
        </p:nvGraphicFramePr>
        <p:xfrm>
          <a:off x="1428728" y="5643578"/>
          <a:ext cx="2071702" cy="835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8" imgW="1676400" imgH="673100" progId="Equation.3">
                  <p:embed/>
                </p:oleObj>
              </mc:Choice>
              <mc:Fallback>
                <p:oleObj name="Формула" r:id="rId8" imgW="1676400" imgH="6731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5643578"/>
                        <a:ext cx="2071702" cy="8357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Нижний колонтитул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Оценка срочных аннуитетов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Аннуитет представляет собой частный случай денежного потока. Существуют два подхода к его определению.</a:t>
            </a:r>
          </a:p>
          <a:p>
            <a:pPr algn="just"/>
            <a:r>
              <a:rPr lang="ru-RU" dirty="0"/>
              <a:t>Согласно первому подходу аннуитет представляет собой однонаправленный денежный поток, элементы которого имеют место через равные временные интервалы. Согласно второму определению накладывается дополнительное ограничение – элементы денежного потока одинаковы по величине. В дальнейшем будем придерживаться именно второго подхода. Если число временных интервалов ограничено, аннуитет называется срочным.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Прямая задача</a:t>
            </a:r>
            <a:r>
              <a:rPr lang="ru-RU" dirty="0"/>
              <a:t> оценки срочного аннуитета.  При заданных величинах регулярного поступления (А) и процентной ставке (</a:t>
            </a:r>
            <a:r>
              <a:rPr lang="en-US" dirty="0"/>
              <a:t>r</a:t>
            </a:r>
            <a:r>
              <a:rPr lang="ru-RU" dirty="0"/>
              <a:t>) необходимо оценить будущую стоимость аннуитета </a:t>
            </a:r>
            <a:r>
              <a:rPr lang="ru-RU" dirty="0" err="1"/>
              <a:t>постнумерандо</a:t>
            </a:r>
            <a:r>
              <a:rPr lang="ru-RU" dirty="0"/>
              <a:t>: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3969" name="Object 1"/>
          <p:cNvGraphicFramePr>
            <a:graphicFrameLocks noChangeAspect="1"/>
          </p:cNvGraphicFramePr>
          <p:nvPr/>
        </p:nvGraphicFramePr>
        <p:xfrm>
          <a:off x="749300" y="3354388"/>
          <a:ext cx="5251450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3" imgW="3416040" imgH="279360" progId="Equation.3">
                  <p:embed/>
                </p:oleObj>
              </mc:Choice>
              <mc:Fallback>
                <p:oleObj name="Формула" r:id="rId3" imgW="3416040" imgH="27936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3354388"/>
                        <a:ext cx="5251450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3971" name="Object 3"/>
          <p:cNvGraphicFramePr>
            <a:graphicFrameLocks noChangeAspect="1"/>
          </p:cNvGraphicFramePr>
          <p:nvPr/>
        </p:nvGraphicFramePr>
        <p:xfrm>
          <a:off x="642910" y="4000504"/>
          <a:ext cx="5443579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5" imgW="3632200" imgH="571500" progId="Equation.3">
                  <p:embed/>
                </p:oleObj>
              </mc:Choice>
              <mc:Fallback>
                <p:oleObj name="Формула" r:id="rId5" imgW="3632200" imgH="5715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4000504"/>
                        <a:ext cx="5443579" cy="8572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1643042" y="5286388"/>
          <a:ext cx="2561858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7" imgW="1803400" imgH="546100" progId="Equation.3">
                  <p:embed/>
                </p:oleObj>
              </mc:Choice>
              <mc:Fallback>
                <p:oleObj name="Формула" r:id="rId7" imgW="1803400" imgH="5461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42" y="5286388"/>
                        <a:ext cx="2561858" cy="7858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Нижний колонтитул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Пример. Вам предлагается сдать в аренду участок на три года, выбрав один из двух вариантов оплаты аренды:</a:t>
            </a:r>
          </a:p>
          <a:p>
            <a:pPr algn="just"/>
            <a:r>
              <a:rPr lang="ru-RU" dirty="0"/>
              <a:t> а)10 тыс. руб. в конце каждого года;</a:t>
            </a:r>
          </a:p>
          <a:p>
            <a:pPr algn="just"/>
            <a:r>
              <a:rPr lang="ru-RU" dirty="0"/>
              <a:t> б)35 тыс. руб. в конце трехлетнего периода. Какой вариант более предпочтителен, если банк предлагает 20% годовых по вкладам?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graphicFrame>
        <p:nvGraphicFramePr>
          <p:cNvPr id="104449" name="Object 1"/>
          <p:cNvGraphicFramePr>
            <a:graphicFrameLocks noChangeAspect="1"/>
          </p:cNvGraphicFramePr>
          <p:nvPr/>
        </p:nvGraphicFramePr>
        <p:xfrm>
          <a:off x="1182688" y="4330700"/>
          <a:ext cx="4368800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2" imgW="2095200" imgH="533160" progId="Equation.3">
                  <p:embed/>
                </p:oleObj>
              </mc:Choice>
              <mc:Fallback>
                <p:oleObj name="Формула" r:id="rId2" imgW="2095200" imgH="53316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2688" y="4330700"/>
                        <a:ext cx="4368800" cy="1125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Общая постановка </a:t>
            </a:r>
            <a:r>
              <a:rPr lang="ru-RU" i="1" dirty="0"/>
              <a:t>обратной задачи</a:t>
            </a:r>
            <a:r>
              <a:rPr lang="ru-RU" dirty="0"/>
              <a:t>.   Необходимо произвести оценку будущих денежных поступлений с позиции текущего момента, под которым в данном случае понимается момент времени, начиная с которого отсчитываются равные временные интервалы, входящие в аннуитет.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425" name="Object 1"/>
          <p:cNvGraphicFramePr>
            <a:graphicFrameLocks noChangeAspect="1"/>
          </p:cNvGraphicFramePr>
          <p:nvPr/>
        </p:nvGraphicFramePr>
        <p:xfrm>
          <a:off x="1285851" y="3929066"/>
          <a:ext cx="4751894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2" imgW="3479800" imgH="622300" progId="Equation.3">
                  <p:embed/>
                </p:oleObj>
              </mc:Choice>
              <mc:Fallback>
                <p:oleObj name="Формула" r:id="rId2" imgW="3479800" imgH="6223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1" y="3929066"/>
                        <a:ext cx="4751894" cy="8572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427" name="Object 3"/>
          <p:cNvGraphicFramePr>
            <a:graphicFrameLocks noChangeAspect="1"/>
          </p:cNvGraphicFramePr>
          <p:nvPr/>
        </p:nvGraphicFramePr>
        <p:xfrm>
          <a:off x="1357290" y="5286388"/>
          <a:ext cx="3899011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4" imgW="3289300" imgH="660400" progId="Equation.3">
                  <p:embed/>
                </p:oleObj>
              </mc:Choice>
              <mc:Fallback>
                <p:oleObj name="Формула" r:id="rId4" imgW="3289300" imgH="660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5286388"/>
                        <a:ext cx="3899011" cy="7858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Нижний колонтитул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Задача. Вы ежегодно инвестируете 1500 д.е. на Ваш личный счет сбережений, начиная с 20-летнего возраста, и производите вложения в течение 10 лет. Ваш друг детства (Вы с ним одногодки) планирует начать формировать фонд личных сбережений в 30-летнем возрасте и будет производить отчисления в течение 30 лет. Ставка доходности близкая к </a:t>
            </a:r>
            <a:r>
              <a:rPr lang="ru-RU" dirty="0" err="1"/>
              <a:t>безрисковой</a:t>
            </a:r>
            <a:r>
              <a:rPr lang="ru-RU" dirty="0"/>
              <a:t> одинакова для Вас и Вашего друга и равна 7% годовых. Кто накопит большую сумму к 60-летнему возрасту?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14282" y="4406900"/>
            <a:ext cx="8786874" cy="1362075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Методы количественного анализа инвестиционных процессов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9201" name="Object 1"/>
          <p:cNvGraphicFramePr>
            <a:graphicFrameLocks noChangeAspect="1"/>
          </p:cNvGraphicFramePr>
          <p:nvPr/>
        </p:nvGraphicFramePr>
        <p:xfrm>
          <a:off x="1357289" y="2000240"/>
          <a:ext cx="6938223" cy="107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2" imgW="2857500" imgH="444500" progId="Equation.3">
                  <p:embed/>
                </p:oleObj>
              </mc:Choice>
              <mc:Fallback>
                <p:oleObj name="Формула" r:id="rId2" imgW="2857500" imgH="4445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89" y="2000240"/>
                        <a:ext cx="6938223" cy="10715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9203" name="Object 3"/>
          <p:cNvGraphicFramePr>
            <a:graphicFrameLocks noChangeAspect="1"/>
          </p:cNvGraphicFramePr>
          <p:nvPr/>
        </p:nvGraphicFramePr>
        <p:xfrm>
          <a:off x="1285852" y="3286124"/>
          <a:ext cx="4572032" cy="991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4" imgW="2032000" imgH="444500" progId="Equation.3">
                  <p:embed/>
                </p:oleObj>
              </mc:Choice>
              <mc:Fallback>
                <p:oleObj name="Формула" r:id="rId4" imgW="2032000" imgH="4445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3286124"/>
                        <a:ext cx="4572032" cy="9914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Задача. Сорокапятилетняя женщина планирует создать фонд личных сбережений. Она может откладывать 2000 д.е. ежегодно, инвестируя их с доходностью 9% в год. Какую сумму она накопит, если выход на пенсию планируется в возрасте 65 лет? Какую сумму она может изымать из своего фонда ежегодно в течение 20 лет после выхода на пенсию, если на остаточную сумму фонда личных сбережений будут продолжаться начисления в размере 9% годовых.</a:t>
            </a:r>
          </a:p>
          <a:p>
            <a:pPr>
              <a:buNone/>
            </a:pPr>
            <a:r>
              <a:rPr lang="ru-RU" dirty="0"/>
              <a:t> 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1832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3297" name="Object 1"/>
          <p:cNvGraphicFramePr>
            <a:graphicFrameLocks noChangeAspect="1"/>
          </p:cNvGraphicFramePr>
          <p:nvPr/>
        </p:nvGraphicFramePr>
        <p:xfrm>
          <a:off x="1714480" y="2071678"/>
          <a:ext cx="3357586" cy="714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2" imgW="2070100" imgH="444500" progId="Equation.3">
                  <p:embed/>
                </p:oleObj>
              </mc:Choice>
              <mc:Fallback>
                <p:oleObj name="Формула" r:id="rId2" imgW="2070100" imgH="4445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0" y="2071678"/>
                        <a:ext cx="3357586" cy="7147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33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3299" name="Object 3"/>
          <p:cNvGraphicFramePr>
            <a:graphicFrameLocks noChangeAspect="1"/>
          </p:cNvGraphicFramePr>
          <p:nvPr/>
        </p:nvGraphicFramePr>
        <p:xfrm>
          <a:off x="1928794" y="3500438"/>
          <a:ext cx="3071834" cy="1132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4" imgW="1714500" imgH="635000" progId="Equation.3">
                  <p:embed/>
                </p:oleObj>
              </mc:Choice>
              <mc:Fallback>
                <p:oleObj name="Формула" r:id="rId4" imgW="1714500" imgH="635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794" y="3500438"/>
                        <a:ext cx="3071834" cy="11320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Учет инфляции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Инфляцию необходимо учитывать по крайней мере в двух случаях: при расчете наращенной суммы денег и при изменении реальной эффективности (доходности) финансовой операции.</a:t>
            </a:r>
          </a:p>
          <a:p>
            <a:pPr algn="just"/>
            <a:r>
              <a:rPr lang="ru-RU" dirty="0"/>
              <a:t>Изменение покупательной способности денег за некоторый период измеряется с помощью соответствующего индекса </a:t>
            </a:r>
            <a:r>
              <a:rPr lang="en-US" dirty="0"/>
              <a:t>J</a:t>
            </a:r>
            <a:r>
              <a:rPr lang="ru-RU" dirty="0"/>
              <a:t>. Пусть </a:t>
            </a:r>
            <a:r>
              <a:rPr lang="en-US" dirty="0"/>
              <a:t>S </a:t>
            </a:r>
            <a:r>
              <a:rPr lang="ru-RU" dirty="0"/>
              <a:t>– наращенная сумма денег, измеренная по номиналу. Эта же сумма, но с учетом ее обесценения составит:</a:t>
            </a:r>
          </a:p>
          <a:p>
            <a:r>
              <a:rPr lang="ru-RU" dirty="0"/>
              <a:t>С = </a:t>
            </a:r>
            <a:r>
              <a:rPr lang="en-US" dirty="0"/>
              <a:t>S</a:t>
            </a:r>
            <a:r>
              <a:rPr lang="ru-RU" dirty="0"/>
              <a:t> * </a:t>
            </a:r>
            <a:r>
              <a:rPr lang="en-US" dirty="0"/>
              <a:t>J</a:t>
            </a:r>
            <a:r>
              <a:rPr lang="ru-RU" dirty="0"/>
              <a:t>.</a:t>
            </a:r>
          </a:p>
          <a:p>
            <a:r>
              <a:rPr lang="ru-RU" dirty="0"/>
              <a:t>Индекс покупательной способности денег равен обратной величине индекса цен: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9025" name="Object 1"/>
          <p:cNvGraphicFramePr>
            <a:graphicFrameLocks noChangeAspect="1"/>
          </p:cNvGraphicFramePr>
          <p:nvPr/>
        </p:nvGraphicFramePr>
        <p:xfrm>
          <a:off x="1071538" y="5966857"/>
          <a:ext cx="1000132" cy="891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2" imgW="495085" imgH="444307" progId="Equation.3">
                  <p:embed/>
                </p:oleObj>
              </mc:Choice>
              <mc:Fallback>
                <p:oleObj name="Формула" r:id="rId2" imgW="495085" imgH="444307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5966857"/>
                        <a:ext cx="1000132" cy="8911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Пусть, например, сегодня получено 150 тыс. д.е., известно, что за два предшествующих года цены увеличились в три раза, т.е. </a:t>
            </a:r>
            <a:r>
              <a:rPr lang="en-US" dirty="0"/>
              <a:t>J</a:t>
            </a:r>
            <a:r>
              <a:rPr lang="ru-RU" dirty="0"/>
              <a:t> = 3.</a:t>
            </a:r>
          </a:p>
          <a:p>
            <a:pPr algn="just"/>
            <a:r>
              <a:rPr lang="ru-RU" dirty="0"/>
              <a:t> В этом случае индекс покупательной способности равен 1/3. </a:t>
            </a:r>
          </a:p>
          <a:p>
            <a:pPr algn="just"/>
            <a:r>
              <a:rPr lang="ru-RU" dirty="0"/>
              <a:t>Следовательно, реальная покупательная способность 150 тыс. д.е. составит в момент получения всего 150 * 1/3 = 50 тыс. в денежных средствах двухлетней давности.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Индекс цен и темп инфляции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Темп инфляции – относительный прирост цен за период, обозначим его как Н, измеряется в процентах. Темп инфляции и индекс цен связаны следующим образом:</a:t>
            </a:r>
          </a:p>
          <a:p>
            <a:pPr algn="just"/>
            <a:r>
              <a:rPr lang="en-US" dirty="0"/>
              <a:t>H</a:t>
            </a:r>
            <a:r>
              <a:rPr lang="ru-RU" dirty="0"/>
              <a:t> = 100 * (</a:t>
            </a:r>
            <a:r>
              <a:rPr lang="en-US" dirty="0" err="1"/>
              <a:t>J</a:t>
            </a:r>
            <a:r>
              <a:rPr lang="en-US" baseline="-25000" dirty="0" err="1"/>
              <a:t>p</a:t>
            </a:r>
            <a:r>
              <a:rPr lang="ru-RU" dirty="0"/>
              <a:t>   -</a:t>
            </a:r>
            <a:r>
              <a:rPr lang="en-US" dirty="0"/>
              <a:t> 1)</a:t>
            </a:r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r>
              <a:rPr lang="ru-RU" dirty="0"/>
              <a:t>Например, если темп инфляции равен 130%, то цены за этот период выросли в 2,3 раза.</a:t>
            </a:r>
          </a:p>
          <a:p>
            <a:r>
              <a:rPr lang="ru-RU" dirty="0"/>
              <a:t> 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139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9265" name="Object 1"/>
          <p:cNvGraphicFramePr>
            <a:graphicFrameLocks noChangeAspect="1"/>
          </p:cNvGraphicFramePr>
          <p:nvPr/>
        </p:nvGraphicFramePr>
        <p:xfrm>
          <a:off x="1357290" y="3571876"/>
          <a:ext cx="1428760" cy="663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2" imgW="939392" imgH="431613" progId="Equation.3">
                  <p:embed/>
                </p:oleObj>
              </mc:Choice>
              <mc:Fallback>
                <p:oleObj name="Формула" r:id="rId2" imgW="939392" imgH="431613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3571876"/>
                        <a:ext cx="1428760" cy="6635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Среднегодовые темп роста цен (</a:t>
            </a:r>
            <a:r>
              <a:rPr lang="en-US" dirty="0" err="1"/>
              <a:t>i</a:t>
            </a:r>
            <a:r>
              <a:rPr lang="en-US" baseline="-25000" dirty="0" err="1"/>
              <a:t>p</a:t>
            </a:r>
            <a:r>
              <a:rPr lang="ru-RU" dirty="0"/>
              <a:t>) и темп инфляции (</a:t>
            </a:r>
            <a:r>
              <a:rPr lang="en-US" dirty="0"/>
              <a:t>h</a:t>
            </a:r>
            <a:r>
              <a:rPr lang="ru-RU" dirty="0"/>
              <a:t>) находим на основе величины </a:t>
            </a:r>
            <a:r>
              <a:rPr lang="en-US" dirty="0" err="1"/>
              <a:t>Jp</a:t>
            </a:r>
            <a:r>
              <a:rPr lang="en-US" dirty="0"/>
              <a:t> </a:t>
            </a:r>
            <a:r>
              <a:rPr lang="ru-RU" dirty="0"/>
              <a:t>как:</a:t>
            </a:r>
          </a:p>
          <a:p>
            <a:pPr algn="just"/>
            <a:endParaRPr lang="ru-RU" dirty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5409" name="Object 1"/>
          <p:cNvGraphicFramePr>
            <a:graphicFrameLocks noChangeAspect="1"/>
          </p:cNvGraphicFramePr>
          <p:nvPr/>
        </p:nvGraphicFramePr>
        <p:xfrm>
          <a:off x="1428729" y="2571744"/>
          <a:ext cx="1285884" cy="611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2" imgW="596900" imgH="279400" progId="Equation.3">
                  <p:embed/>
                </p:oleObj>
              </mc:Choice>
              <mc:Fallback>
                <p:oleObj name="Формула" r:id="rId2" imgW="596900" imgH="2794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9" y="2571744"/>
                        <a:ext cx="1285884" cy="6119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5411" name="Object 3"/>
          <p:cNvGraphicFramePr>
            <a:graphicFrameLocks noChangeAspect="1"/>
          </p:cNvGraphicFramePr>
          <p:nvPr/>
        </p:nvGraphicFramePr>
        <p:xfrm>
          <a:off x="1428727" y="3571876"/>
          <a:ext cx="2687353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4" imgW="1180588" imgH="279279" progId="Equation.3">
                  <p:embed/>
                </p:oleObj>
              </mc:Choice>
              <mc:Fallback>
                <p:oleObj name="Формула" r:id="rId4" imgW="1180588" imgH="279279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7" y="3571876"/>
                        <a:ext cx="2687353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5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5413" name="Object 5"/>
          <p:cNvGraphicFramePr>
            <a:graphicFrameLocks noChangeAspect="1"/>
          </p:cNvGraphicFramePr>
          <p:nvPr/>
        </p:nvGraphicFramePr>
        <p:xfrm>
          <a:off x="1428728" y="4429132"/>
          <a:ext cx="2357454" cy="791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6" imgW="1295400" imgH="431800" progId="Equation.3">
                  <p:embed/>
                </p:oleObj>
              </mc:Choice>
              <mc:Fallback>
                <p:oleObj name="Формула" r:id="rId6" imgW="1295400" imgH="431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4429132"/>
                        <a:ext cx="2357454" cy="7915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Нижний колонтитул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Пример. </a:t>
            </a:r>
          </a:p>
          <a:p>
            <a:pPr algn="just"/>
            <a:r>
              <a:rPr lang="ru-RU" dirty="0"/>
              <a:t>Определить темп инфляции за год, если месячный темп инфляции составляет 10%.  Постоянный темп инфляции на уровне, скажем, 10% .</a:t>
            </a:r>
          </a:p>
          <a:p>
            <a:pPr algn="just"/>
            <a:r>
              <a:rPr lang="ru-RU" dirty="0"/>
              <a:t>Последовательный прирост по месяцам составил 25, 20 и 18%. Каков индекс цен за три месяца?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                                - индекс цен</a:t>
            </a:r>
          </a:p>
          <a:p>
            <a:r>
              <a:rPr lang="ru-RU" dirty="0"/>
              <a:t>213% - темп инфляции в год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(1+0,25)*(1+0,2)*(1+0,18) = 1,77 – индекс цен</a:t>
            </a:r>
          </a:p>
          <a:p>
            <a:pPr algn="just"/>
            <a:endParaRPr lang="ru-RU" dirty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191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1489" name="Object 1"/>
          <p:cNvGraphicFramePr>
            <a:graphicFrameLocks noChangeAspect="1"/>
          </p:cNvGraphicFramePr>
          <p:nvPr/>
        </p:nvGraphicFramePr>
        <p:xfrm>
          <a:off x="1500166" y="4214818"/>
          <a:ext cx="2143140" cy="422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2" imgW="1155700" imgH="228600" progId="Equation.3">
                  <p:embed/>
                </p:oleObj>
              </mc:Choice>
              <mc:Fallback>
                <p:oleObj name="Формула" r:id="rId2" imgW="1155700" imgH="2286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4214818"/>
                        <a:ext cx="2143140" cy="4227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1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1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Обесценение денег при наращении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общем случае в результате обесценения мы получаем сумму </a:t>
            </a:r>
            <a:r>
              <a:rPr lang="en-US" dirty="0"/>
              <a:t>C</a:t>
            </a:r>
            <a:r>
              <a:rPr lang="ru-RU" dirty="0"/>
              <a:t>:</a:t>
            </a:r>
          </a:p>
          <a:p>
            <a:endParaRPr lang="ru-RU" dirty="0"/>
          </a:p>
          <a:p>
            <a:r>
              <a:rPr lang="ru-RU" dirty="0"/>
              <a:t>Если наращение производится по простой ставке, имеем: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Если наращение происходит по сложной ставке: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9745" name="Object 1"/>
          <p:cNvGraphicFramePr>
            <a:graphicFrameLocks noChangeAspect="1"/>
          </p:cNvGraphicFramePr>
          <p:nvPr/>
        </p:nvGraphicFramePr>
        <p:xfrm>
          <a:off x="4500562" y="2071678"/>
          <a:ext cx="857256" cy="76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2" imgW="495085" imgH="444307" progId="Equation.3">
                  <p:embed/>
                </p:oleObj>
              </mc:Choice>
              <mc:Fallback>
                <p:oleObj name="Формула" r:id="rId2" imgW="495085" imgH="444307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2" y="2071678"/>
                        <a:ext cx="857256" cy="763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9747" name="Object 3"/>
          <p:cNvGraphicFramePr>
            <a:graphicFrameLocks noChangeAspect="1"/>
          </p:cNvGraphicFramePr>
          <p:nvPr/>
        </p:nvGraphicFramePr>
        <p:xfrm>
          <a:off x="3071802" y="3500438"/>
          <a:ext cx="2643206" cy="777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4" imgW="1993900" imgH="584200" progId="Equation.3">
                  <p:embed/>
                </p:oleObj>
              </mc:Choice>
              <mc:Fallback>
                <p:oleObj name="Формула" r:id="rId4" imgW="1993900" imgH="584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3500438"/>
                        <a:ext cx="2643206" cy="7774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9749" name="Object 5"/>
          <p:cNvGraphicFramePr>
            <a:graphicFrameLocks noChangeAspect="1"/>
          </p:cNvGraphicFramePr>
          <p:nvPr/>
        </p:nvGraphicFramePr>
        <p:xfrm>
          <a:off x="3071802" y="4857760"/>
          <a:ext cx="2714644" cy="8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6" imgW="1955800" imgH="622300" progId="Equation.3">
                  <p:embed/>
                </p:oleObj>
              </mc:Choice>
              <mc:Fallback>
                <p:oleObj name="Формула" r:id="rId6" imgW="1955800" imgH="6223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4857760"/>
                        <a:ext cx="2714644" cy="8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Нижний колонтитул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Пример. Допустим, на сумму 1,5 млн. д.е. в течение трех месяцев начисляются простые проценты по ставке 5% годовых. Определите финансовый результата с учетом обесценения, если инфляция в первый месяц составила 2%, во второй – 1,5%, третий -1%.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193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3537" name="Object 1"/>
          <p:cNvGraphicFramePr>
            <a:graphicFrameLocks noChangeAspect="1"/>
          </p:cNvGraphicFramePr>
          <p:nvPr/>
        </p:nvGraphicFramePr>
        <p:xfrm>
          <a:off x="1428727" y="4143380"/>
          <a:ext cx="5455265" cy="71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2" imgW="3200400" imgH="419100" progId="Equation.3">
                  <p:embed/>
                </p:oleObj>
              </mc:Choice>
              <mc:Fallback>
                <p:oleObj name="Формула" r:id="rId2" imgW="3200400" imgH="4191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7" y="4143380"/>
                        <a:ext cx="5455265" cy="7143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3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3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0AE17A-6EB8-4035-9B0A-4DCE4EE8A06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357290" y="2071678"/>
            <a:ext cx="6572296" cy="3357586"/>
            <a:chOff x="1584" y="10224"/>
            <a:chExt cx="9675" cy="4302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1584" y="10224"/>
              <a:ext cx="3168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НАСТОЯЩЕЕ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7920" y="10224"/>
              <a:ext cx="3024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>
                <a:spcAft>
                  <a:spcPts val="1000"/>
                </a:spcAft>
              </a:pPr>
              <a:r>
                <a:rPr lang="ru-RU" sz="1400" dirty="0">
                  <a:latin typeface="+mn-lt"/>
                  <a:cs typeface="Arial" pitchFamily="34" charset="0"/>
                </a:rPr>
                <a:t>БУДУЩЕЕ</a:t>
              </a:r>
            </a:p>
          </p:txBody>
        </p:sp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1584" y="11091"/>
              <a:ext cx="2880" cy="8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Исходная сумма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ставка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7772" y="11124"/>
              <a:ext cx="3168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ru-RU" sz="1200" b="1" dirty="0">
                  <a:latin typeface="+mn-lt"/>
                  <a:cs typeface="Arial" pitchFamily="34" charset="0"/>
                </a:rPr>
                <a:t>Возвращаемая сумма</a:t>
              </a:r>
            </a:p>
          </p:txBody>
        </p:sp>
        <p:sp>
          <p:nvSpPr>
            <p:cNvPr id="1031" name="Line 7"/>
            <p:cNvSpPr>
              <a:spLocks noChangeShapeType="1"/>
            </p:cNvSpPr>
            <p:nvPr/>
          </p:nvSpPr>
          <p:spPr bwMode="auto">
            <a:xfrm>
              <a:off x="3168" y="11088"/>
              <a:ext cx="10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3168" y="11808"/>
              <a:ext cx="10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4176" y="11088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4176" y="11376"/>
              <a:ext cx="37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5" name="Text Box 11"/>
            <p:cNvSpPr txBox="1">
              <a:spLocks noChangeArrowheads="1"/>
            </p:cNvSpPr>
            <p:nvPr/>
          </p:nvSpPr>
          <p:spPr bwMode="auto">
            <a:xfrm>
              <a:off x="4893" y="10800"/>
              <a:ext cx="2304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наращение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36" name="Text Box 12"/>
            <p:cNvSpPr txBox="1">
              <a:spLocks noChangeArrowheads="1"/>
            </p:cNvSpPr>
            <p:nvPr/>
          </p:nvSpPr>
          <p:spPr bwMode="auto">
            <a:xfrm>
              <a:off x="7659" y="13374"/>
              <a:ext cx="3600" cy="11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ru-RU" sz="1200" b="1" dirty="0">
                  <a:latin typeface="+mn-lt"/>
                  <a:cs typeface="Arial" pitchFamily="34" charset="0"/>
                </a:rPr>
                <a:t>Ожидаемая к поступлению сумма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с</a:t>
              </a:r>
              <a:r>
                <a:rPr lang="ru-RU" sz="1400" dirty="0">
                  <a:latin typeface="+mn-lt"/>
                  <a:cs typeface="Arial" pitchFamily="34" charset="0"/>
                </a:rPr>
                <a:t>тавк</a:t>
              </a:r>
              <a:r>
                <a:rPr kumimoji="0" 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а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>
              <a:off x="7344" y="13248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 flipH="1">
              <a:off x="7344" y="12384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>
              <a:off x="7344" y="12384"/>
              <a:ext cx="0" cy="8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0" name="Line 16"/>
            <p:cNvSpPr>
              <a:spLocks noChangeShapeType="1"/>
            </p:cNvSpPr>
            <p:nvPr/>
          </p:nvSpPr>
          <p:spPr bwMode="auto">
            <a:xfrm flipH="1">
              <a:off x="4176" y="12960"/>
              <a:ext cx="31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1" name="Text Box 17"/>
            <p:cNvSpPr txBox="1">
              <a:spLocks noChangeArrowheads="1"/>
            </p:cNvSpPr>
            <p:nvPr/>
          </p:nvSpPr>
          <p:spPr bwMode="auto">
            <a:xfrm>
              <a:off x="1728" y="13251"/>
              <a:ext cx="3456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ru-RU" sz="1200" b="1" dirty="0">
                  <a:latin typeface="+mn-lt"/>
                  <a:cs typeface="Arial" pitchFamily="34" charset="0"/>
                </a:rPr>
                <a:t>Приведенная сумма</a:t>
              </a:r>
            </a:p>
          </p:txBody>
        </p:sp>
        <p:sp>
          <p:nvSpPr>
            <p:cNvPr id="1042" name="Text Box 18"/>
            <p:cNvSpPr txBox="1">
              <a:spLocks noChangeArrowheads="1"/>
            </p:cNvSpPr>
            <p:nvPr/>
          </p:nvSpPr>
          <p:spPr bwMode="auto">
            <a:xfrm>
              <a:off x="4284" y="12240"/>
              <a:ext cx="277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>
                <a:spcAft>
                  <a:spcPts val="1000"/>
                </a:spcAft>
              </a:pPr>
              <a:r>
                <a:rPr lang="ru-RU" sz="1400" dirty="0">
                  <a:latin typeface="+mn-lt"/>
                  <a:cs typeface="Arial" pitchFamily="34" charset="0"/>
                </a:rPr>
                <a:t>дисконтирование</a:t>
              </a:r>
            </a:p>
          </p:txBody>
        </p:sp>
      </p:grpSp>
      <p:sp>
        <p:nvSpPr>
          <p:cNvPr id="22" name="Нижний колонтитул 2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Ипотечные ссуды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Ссуды под залог недвижимости, или ипотеки (</a:t>
            </a:r>
            <a:r>
              <a:rPr lang="en-US" dirty="0"/>
              <a:t>mortgage</a:t>
            </a:r>
            <a:r>
              <a:rPr lang="ru-RU" dirty="0"/>
              <a:t>), являются одним из важнейших источников долгосрочного финансирования. В такой сделке владелец имущества (</a:t>
            </a:r>
            <a:r>
              <a:rPr lang="en-US" dirty="0"/>
              <a:t>mortgagor</a:t>
            </a:r>
            <a:r>
              <a:rPr lang="ru-RU" dirty="0"/>
              <a:t>) получает ссуду у залогодержателя (</a:t>
            </a:r>
            <a:r>
              <a:rPr lang="en-US" dirty="0"/>
              <a:t>mortgagee</a:t>
            </a:r>
            <a:r>
              <a:rPr lang="ru-RU" dirty="0"/>
              <a:t>) и в качестве обеспечения возврата долга передает последнему право на преимущественное удовлетворение своего требования из стоимости заложенного имущества в случае отказа от погашения или неполного погашения задолженности. Сумма ссуды обычно несколько меньше оценочной стоимости закладываемого имущества.</a:t>
            </a:r>
          </a:p>
          <a:p>
            <a:pPr algn="just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Наиболее распространенной является ипотечная ссуда, условия которой предполагают равные взносы должника. Взносы ежемесячные – </a:t>
            </a:r>
            <a:r>
              <a:rPr lang="ru-RU" dirty="0" err="1"/>
              <a:t>постнумерандо</a:t>
            </a:r>
            <a:r>
              <a:rPr lang="ru-RU" dirty="0"/>
              <a:t> или </a:t>
            </a:r>
            <a:r>
              <a:rPr lang="ru-RU" dirty="0" err="1"/>
              <a:t>пренумерандо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  <a:p>
            <a:r>
              <a:rPr lang="en-US" dirty="0"/>
              <a:t>j</a:t>
            </a:r>
            <a:r>
              <a:rPr lang="ru-RU" dirty="0"/>
              <a:t> – годовая процентная ставка;</a:t>
            </a:r>
          </a:p>
          <a:p>
            <a:r>
              <a:rPr lang="en-US" dirty="0"/>
              <a:t>j</a:t>
            </a:r>
            <a:r>
              <a:rPr lang="ru-RU" dirty="0"/>
              <a:t>/</a:t>
            </a:r>
            <a:r>
              <a:rPr lang="en-US" dirty="0"/>
              <a:t>m</a:t>
            </a:r>
            <a:r>
              <a:rPr lang="ru-RU" dirty="0"/>
              <a:t> – процентная ставка, приходящаяся на один период начислений;</a:t>
            </a:r>
          </a:p>
          <a:p>
            <a:r>
              <a:rPr lang="en-US" dirty="0"/>
              <a:t>m</a:t>
            </a:r>
            <a:r>
              <a:rPr lang="ru-RU" dirty="0"/>
              <a:t> – количество начислений процентов за год;</a:t>
            </a:r>
          </a:p>
          <a:p>
            <a:r>
              <a:rPr lang="en-US" dirty="0"/>
              <a:t>n – </a:t>
            </a:r>
            <a:r>
              <a:rPr lang="ru-RU" dirty="0"/>
              <a:t>число лет ссуды.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8545" name="Object 1"/>
          <p:cNvGraphicFramePr>
            <a:graphicFrameLocks noChangeAspect="1"/>
          </p:cNvGraphicFramePr>
          <p:nvPr/>
        </p:nvGraphicFramePr>
        <p:xfrm>
          <a:off x="1214413" y="3143248"/>
          <a:ext cx="3833839" cy="1000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2" imgW="2476500" imgH="787400" progId="Equation.3">
                  <p:embed/>
                </p:oleObj>
              </mc:Choice>
              <mc:Fallback>
                <p:oleObj name="Формула" r:id="rId2" imgW="2476500" imgH="7874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3" y="3143248"/>
                        <a:ext cx="3833839" cy="10001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8549" name="Object 5"/>
          <p:cNvGraphicFramePr>
            <a:graphicFrameLocks noChangeAspect="1"/>
          </p:cNvGraphicFramePr>
          <p:nvPr/>
        </p:nvGraphicFramePr>
        <p:xfrm>
          <a:off x="1142976" y="6000768"/>
          <a:ext cx="6105201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4" imgW="3530600" imgH="203200" progId="Equation.3">
                  <p:embed/>
                </p:oleObj>
              </mc:Choice>
              <mc:Fallback>
                <p:oleObj name="Формула" r:id="rId4" imgW="3530600" imgH="203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6000768"/>
                        <a:ext cx="6105201" cy="357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Нижний колонтитул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Под залог недвижимости выдана на десять лет ссуда в размере 100 тыс. д.е. Погашение ежемесячное, </a:t>
            </a:r>
            <a:r>
              <a:rPr lang="ru-RU" dirty="0" err="1"/>
              <a:t>постнумерандо</a:t>
            </a:r>
            <a:r>
              <a:rPr lang="ru-RU" dirty="0"/>
              <a:t>, на долг начисляются проценты по номинальной годовой процентной ставке 12%. Каковы ежемесячные выплаты должника? Какова величина коэффициента переплаты?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Сумма кредита:</a:t>
            </a:r>
            <a:r>
              <a:rPr lang="ru-RU" dirty="0"/>
              <a:t> 100 000,00 </a:t>
            </a:r>
          </a:p>
          <a:p>
            <a:r>
              <a:rPr lang="ru-RU" b="1" dirty="0"/>
              <a:t>Ставка:</a:t>
            </a:r>
            <a:r>
              <a:rPr lang="ru-RU" dirty="0"/>
              <a:t> 12% </a:t>
            </a:r>
          </a:p>
          <a:p>
            <a:r>
              <a:rPr lang="ru-RU" b="1" dirty="0"/>
              <a:t>Срок:</a:t>
            </a:r>
            <a:r>
              <a:rPr lang="ru-RU" dirty="0"/>
              <a:t> 120</a:t>
            </a:r>
          </a:p>
          <a:p>
            <a:r>
              <a:rPr lang="ru-RU" dirty="0"/>
              <a:t> </a:t>
            </a:r>
            <a:r>
              <a:rPr lang="ru-RU" b="1" dirty="0"/>
              <a:t>Сумма переплаты:</a:t>
            </a:r>
            <a:r>
              <a:rPr lang="ru-RU" dirty="0"/>
              <a:t> 72 080 </a:t>
            </a:r>
            <a:r>
              <a:rPr lang="ru-RU" dirty="0" err="1"/>
              <a:t>руб</a:t>
            </a:r>
            <a:r>
              <a:rPr lang="ru-RU" dirty="0"/>
              <a:t> </a:t>
            </a:r>
          </a:p>
          <a:p>
            <a:r>
              <a:rPr lang="ru-RU" b="1" dirty="0"/>
              <a:t>Дата начала выплат:</a:t>
            </a:r>
            <a:r>
              <a:rPr lang="ru-RU" dirty="0"/>
              <a:t> 01.05.2015 </a:t>
            </a:r>
          </a:p>
          <a:p>
            <a:r>
              <a:rPr lang="ru-RU" b="1" dirty="0"/>
              <a:t>Ежемесячный платеж</a:t>
            </a:r>
            <a:r>
              <a:rPr lang="ru-RU" dirty="0"/>
              <a:t> 1 434,71 </a:t>
            </a:r>
            <a:r>
              <a:rPr lang="ru-RU" dirty="0" err="1"/>
              <a:t>руб</a:t>
            </a:r>
            <a:r>
              <a:rPr lang="ru-RU" dirty="0"/>
              <a:t> </a:t>
            </a:r>
          </a:p>
          <a:p>
            <a:r>
              <a:rPr lang="ru-RU" b="1" dirty="0"/>
              <a:t>Дата окончания выплат:</a:t>
            </a:r>
            <a:r>
              <a:rPr lang="ru-RU" dirty="0"/>
              <a:t> 01.05.2025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1945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4561" name="Object 1"/>
          <p:cNvGraphicFramePr>
            <a:graphicFrameLocks noChangeAspect="1"/>
          </p:cNvGraphicFramePr>
          <p:nvPr/>
        </p:nvGraphicFramePr>
        <p:xfrm>
          <a:off x="1357290" y="4643446"/>
          <a:ext cx="2714644" cy="1164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2" imgW="1828800" imgH="787400" progId="Equation.3">
                  <p:embed/>
                </p:oleObj>
              </mc:Choice>
              <mc:Fallback>
                <p:oleObj name="Формула" r:id="rId2" imgW="1828800" imgH="7874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4643446"/>
                        <a:ext cx="2714644" cy="11640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4563" name="Object 3"/>
          <p:cNvGraphicFramePr>
            <a:graphicFrameLocks noChangeAspect="1"/>
          </p:cNvGraphicFramePr>
          <p:nvPr/>
        </p:nvGraphicFramePr>
        <p:xfrm>
          <a:off x="5072066" y="4786322"/>
          <a:ext cx="2986108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4" imgW="1511300" imgH="393700" progId="Equation.3">
                  <p:embed/>
                </p:oleObj>
              </mc:Choice>
              <mc:Fallback>
                <p:oleObj name="Формула" r:id="rId4" imgW="1511300" imgH="3937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6" y="4786322"/>
                        <a:ext cx="2986108" cy="7858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357554" y="3500438"/>
          <a:ext cx="4500594" cy="2987040"/>
        </p:xfrm>
        <a:graphic>
          <a:graphicData uri="http://schemas.openxmlformats.org/drawingml/2006/table">
            <a:tbl>
              <a:tblPr/>
              <a:tblGrid>
                <a:gridCol w="734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1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68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71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Месяц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На погашение основного долга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Проценты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Остаток основного долга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05.2015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434,71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99565,29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06.2015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439,06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995,65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99126,23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07.2015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443,45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991,26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98682,79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08.2015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447,88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986,83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98234,91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09.2015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452,36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982,35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97782,54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10.2015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456,88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977,83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97325,66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11.2015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461,45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973,26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96864,21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12.2015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466,07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968,64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96398,14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01.2016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470,73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963,98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95927,41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04.2025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1 420,50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14,21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57158" y="1500174"/>
          <a:ext cx="4286280" cy="2380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428992" y="1643050"/>
          <a:ext cx="5715008" cy="777240"/>
        </p:xfrm>
        <a:graphic>
          <a:graphicData uri="http://schemas.openxmlformats.org/drawingml/2006/table">
            <a:tbl>
              <a:tblPr/>
              <a:tblGrid>
                <a:gridCol w="1080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2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8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2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Месяц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 погашение основного долга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Проценты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Остаток основного долга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05.2014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1434,71-1000=434,71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100000*12%/12=1000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100000-434,71=99565,29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642910" y="571480"/>
          <a:ext cx="8032779" cy="4608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14348" y="4214818"/>
            <a:ext cx="807249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b="1" dirty="0" err="1"/>
              <a:t>Декурсивный</a:t>
            </a:r>
            <a:r>
              <a:rPr lang="ru-RU" b="1" dirty="0"/>
              <a:t> </a:t>
            </a:r>
            <a:r>
              <a:rPr lang="ru-RU" dirty="0"/>
              <a:t> способ начисления процентов – начисление процентов в конце каждого интервала.</a:t>
            </a:r>
          </a:p>
          <a:p>
            <a:pPr algn="just"/>
            <a:r>
              <a:rPr lang="ru-RU" b="1" dirty="0" err="1"/>
              <a:t>Антисипативный</a:t>
            </a:r>
            <a:r>
              <a:rPr lang="ru-RU" b="1" dirty="0"/>
              <a:t> способ </a:t>
            </a:r>
            <a:r>
              <a:rPr lang="ru-RU" dirty="0"/>
              <a:t>начисления процентов – проценты начисляются в начале каждого интервала начисления. Сумма процентных денег определяется исходя из величины будущей денежной суммы. На практике </a:t>
            </a:r>
            <a:r>
              <a:rPr lang="ru-RU" dirty="0" err="1"/>
              <a:t>антисипативные</a:t>
            </a:r>
            <a:r>
              <a:rPr lang="ru-RU" dirty="0"/>
              <a:t> процентные ставки применяются обычно при учете векселей. Полученный процентный доход называют дисконтом – скидкой с номинала векселя. 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395288"/>
            <a:ext cx="7815292" cy="963612"/>
          </a:xfrm>
        </p:spPr>
        <p:txBody>
          <a:bodyPr/>
          <a:lstStyle/>
          <a:p>
            <a:pPr algn="ctr"/>
            <a:r>
              <a:rPr lang="ru-RU" dirty="0" err="1">
                <a:solidFill>
                  <a:schemeClr val="tx1"/>
                </a:solidFill>
              </a:rPr>
              <a:t>Декурсивный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 err="1">
                <a:solidFill>
                  <a:schemeClr val="tx1"/>
                </a:solidFill>
              </a:rPr>
              <a:t>антисипативный</a:t>
            </a:r>
            <a:r>
              <a:rPr lang="ru-RU" dirty="0">
                <a:solidFill>
                  <a:schemeClr val="tx1"/>
                </a:solidFill>
              </a:rPr>
              <a:t> способы начисления процентов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наращение</a:t>
            </a:r>
          </a:p>
          <a:p>
            <a:r>
              <a:rPr lang="en-US" dirty="0"/>
              <a:t>FV = PV + I = PV + </a:t>
            </a:r>
            <a:r>
              <a:rPr lang="en-US" dirty="0" err="1"/>
              <a:t>i</a:t>
            </a:r>
            <a:r>
              <a:rPr lang="ru-RU" dirty="0"/>
              <a:t> *</a:t>
            </a:r>
            <a:r>
              <a:rPr lang="en-US" dirty="0"/>
              <a:t> PV = PV </a:t>
            </a:r>
            <a:r>
              <a:rPr lang="ru-RU" dirty="0"/>
              <a:t>* </a:t>
            </a:r>
            <a:r>
              <a:rPr lang="en-US" dirty="0"/>
              <a:t>(1 + 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r>
              <a:rPr lang="ru-RU" dirty="0"/>
              <a:t>Дисконтирование</a:t>
            </a:r>
          </a:p>
          <a:p>
            <a:r>
              <a:rPr lang="en-US" dirty="0"/>
              <a:t>PV = FV / (1 + </a:t>
            </a:r>
            <a:r>
              <a:rPr lang="en-US" dirty="0" err="1"/>
              <a:t>i</a:t>
            </a:r>
            <a:r>
              <a:rPr lang="en-US" dirty="0"/>
              <a:t> )</a:t>
            </a:r>
            <a:endParaRPr lang="ru-RU" dirty="0"/>
          </a:p>
          <a:p>
            <a:pPr algn="r"/>
            <a:r>
              <a:rPr lang="ru-RU" dirty="0"/>
              <a:t>Наращение</a:t>
            </a:r>
          </a:p>
          <a:p>
            <a:pPr algn="r"/>
            <a:r>
              <a:rPr lang="en-US" dirty="0"/>
              <a:t>FV</a:t>
            </a:r>
            <a:r>
              <a:rPr lang="pl-PL" dirty="0"/>
              <a:t> = P</a:t>
            </a:r>
            <a:r>
              <a:rPr lang="en-US" dirty="0"/>
              <a:t>V</a:t>
            </a:r>
            <a:r>
              <a:rPr lang="pl-PL" dirty="0"/>
              <a:t> + I = P</a:t>
            </a:r>
            <a:r>
              <a:rPr lang="en-US" dirty="0"/>
              <a:t>V</a:t>
            </a:r>
            <a:r>
              <a:rPr lang="pl-PL" dirty="0"/>
              <a:t> / (1 -  d)</a:t>
            </a:r>
            <a:endParaRPr lang="ru-RU" dirty="0"/>
          </a:p>
          <a:p>
            <a:pPr algn="r"/>
            <a:r>
              <a:rPr lang="ru-RU" dirty="0"/>
              <a:t>Дисконтирование</a:t>
            </a:r>
          </a:p>
          <a:p>
            <a:pPr algn="r"/>
            <a:r>
              <a:rPr lang="en-US" dirty="0"/>
              <a:t>PV = FV  </a:t>
            </a:r>
            <a:r>
              <a:rPr lang="ru-RU" dirty="0"/>
              <a:t>*</a:t>
            </a:r>
            <a:r>
              <a:rPr lang="en-US" dirty="0"/>
              <a:t> (1 - d )</a:t>
            </a:r>
            <a:endParaRPr lang="ru-RU" dirty="0"/>
          </a:p>
          <a:p>
            <a:pPr algn="r"/>
            <a:r>
              <a:rPr lang="ru-RU" dirty="0" err="1"/>
              <a:t>Антисипативная</a:t>
            </a:r>
            <a:r>
              <a:rPr lang="ru-RU" dirty="0"/>
              <a:t> (учетная) процентная ставка </a:t>
            </a:r>
            <a:r>
              <a:rPr lang="ru-RU" dirty="0" err="1"/>
              <a:t>d</a:t>
            </a:r>
            <a:r>
              <a:rPr lang="ru-RU" dirty="0"/>
              <a:t> используется, как правило, при учете векселей</a:t>
            </a:r>
            <a:endParaRPr lang="en-US" dirty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chemeClr val="tx1"/>
                </a:solidFill>
              </a:rPr>
              <a:t>Декурсивный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 err="1">
                <a:solidFill>
                  <a:schemeClr val="tx1"/>
                </a:solidFill>
              </a:rPr>
              <a:t>антисипативный</a:t>
            </a:r>
            <a:r>
              <a:rPr lang="ru-RU" dirty="0">
                <a:solidFill>
                  <a:schemeClr val="tx1"/>
                </a:solidFill>
              </a:rPr>
              <a:t> способы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28775"/>
            <a:ext cx="7961341" cy="4608513"/>
          </a:xfrm>
        </p:spPr>
        <p:txBody>
          <a:bodyPr/>
          <a:lstStyle/>
          <a:p>
            <a:r>
              <a:rPr lang="ru-RU" b="1" dirty="0"/>
              <a:t>Схема простых процентов (</a:t>
            </a:r>
            <a:r>
              <a:rPr lang="en-US" b="1" dirty="0"/>
              <a:t>Simple Interest</a:t>
            </a:r>
            <a:r>
              <a:rPr lang="ru-RU" b="1" dirty="0"/>
              <a:t>)</a:t>
            </a:r>
          </a:p>
          <a:p>
            <a:endParaRPr lang="ru-RU" b="1" dirty="0"/>
          </a:p>
          <a:p>
            <a:r>
              <a:rPr lang="ru-RU" b="1" dirty="0"/>
              <a:t>Схема сложных процентов (</a:t>
            </a:r>
            <a:r>
              <a:rPr lang="en-US" b="1" dirty="0"/>
              <a:t>Compound Interest</a:t>
            </a:r>
            <a:r>
              <a:rPr lang="ru-RU" b="1" dirty="0"/>
              <a:t>)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  <a:p>
            <a:endParaRPr lang="en-US" dirty="0"/>
          </a:p>
          <a:p>
            <a:pPr algn="r"/>
            <a:r>
              <a:rPr lang="ru-RU" b="1" dirty="0"/>
              <a:t>Схема простых процентов (</a:t>
            </a:r>
            <a:r>
              <a:rPr lang="en-US" b="1" dirty="0"/>
              <a:t>Simple Interest</a:t>
            </a:r>
            <a:r>
              <a:rPr lang="ru-RU" b="1" dirty="0"/>
              <a:t>)</a:t>
            </a:r>
          </a:p>
          <a:p>
            <a:pPr algn="r"/>
            <a:r>
              <a:rPr lang="en-US" dirty="0"/>
              <a:t>FV</a:t>
            </a:r>
            <a:r>
              <a:rPr lang="pl-PL" dirty="0"/>
              <a:t> = P</a:t>
            </a:r>
            <a:r>
              <a:rPr lang="en-US" dirty="0"/>
              <a:t>V</a:t>
            </a:r>
            <a:r>
              <a:rPr lang="pl-PL" dirty="0"/>
              <a:t> / (1 -  </a:t>
            </a:r>
            <a:r>
              <a:rPr lang="en-US" dirty="0"/>
              <a:t>n*</a:t>
            </a:r>
            <a:r>
              <a:rPr lang="pl-PL" dirty="0"/>
              <a:t>d)</a:t>
            </a:r>
            <a:endParaRPr lang="ru-RU" dirty="0"/>
          </a:p>
          <a:p>
            <a:pPr algn="r"/>
            <a:r>
              <a:rPr lang="ru-RU" b="1" dirty="0"/>
              <a:t>Схема сложных процентов (</a:t>
            </a:r>
            <a:r>
              <a:rPr lang="en-US" b="1" dirty="0"/>
              <a:t>Compound Interest</a:t>
            </a:r>
            <a:r>
              <a:rPr lang="ru-RU" b="1" dirty="0"/>
              <a:t>)</a:t>
            </a:r>
            <a:endParaRPr lang="ru-RU" dirty="0"/>
          </a:p>
          <a:p>
            <a:pPr algn="r"/>
            <a:r>
              <a:rPr lang="en-US" dirty="0"/>
              <a:t>FV = PV  / (1 - d )</a:t>
            </a:r>
            <a:r>
              <a:rPr lang="en-US" baseline="30000" dirty="0"/>
              <a:t>n</a:t>
            </a:r>
            <a:endParaRPr lang="ru-RU" baseline="30000" dirty="0"/>
          </a:p>
          <a:p>
            <a:r>
              <a:rPr lang="ru-RU" dirty="0"/>
              <a:t>На практике по умолчанию используются </a:t>
            </a:r>
            <a:r>
              <a:rPr lang="ru-RU" b="1" dirty="0" err="1"/>
              <a:t>декурсивные</a:t>
            </a:r>
            <a:r>
              <a:rPr lang="ru-RU" b="1" dirty="0"/>
              <a:t> проценты.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1142976" y="2143116"/>
          <a:ext cx="26987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3" imgW="1434960" imgH="228600" progId="Equation.3">
                  <p:embed/>
                </p:oleObj>
              </mc:Choice>
              <mc:Fallback>
                <p:oleObj name="Формула" r:id="rId3" imgW="1434960" imgH="2286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2143116"/>
                        <a:ext cx="269875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928662" y="2857496"/>
          <a:ext cx="2403475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5" imgW="1371600" imgH="368280" progId="Equation.3">
                  <p:embed/>
                </p:oleObj>
              </mc:Choice>
              <mc:Fallback>
                <p:oleObj name="Формула" r:id="rId5" imgW="1371600" imgH="3682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2857496"/>
                        <a:ext cx="2403475" cy="649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Нижний колонтитул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Пример.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28775"/>
            <a:ext cx="7961341" cy="4608513"/>
          </a:xfrm>
        </p:spPr>
        <p:txBody>
          <a:bodyPr/>
          <a:lstStyle/>
          <a:p>
            <a:pPr algn="just"/>
            <a:r>
              <a:rPr lang="ru-RU" dirty="0"/>
              <a:t>Рассчитать наращенную сумму с исходной суммы в 1 тыс. руб. при размещении ее в банке на условиях начисления простых и сложных процентов, если: а)годовая ставка 20%;</a:t>
            </a:r>
          </a:p>
          <a:p>
            <a:pPr algn="just">
              <a:buNone/>
            </a:pPr>
            <a:r>
              <a:rPr lang="ru-RU" dirty="0"/>
              <a:t>   б)периоды наращения: 90 дней, 180 дней, 1 год, 5 лет, 10 лет (если считать, что в году 360 дней).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857224" y="3857628"/>
          <a:ext cx="7358114" cy="1210630"/>
        </p:xfrm>
        <a:graphic>
          <a:graphicData uri="http://schemas.openxmlformats.org/drawingml/2006/table">
            <a:tbl>
              <a:tblPr/>
              <a:tblGrid>
                <a:gridCol w="2092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4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8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0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63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5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10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Схема начисления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90 дней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=1/4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180 дней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=1/2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 год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=1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 лет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=5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10лет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=10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7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Простые проценты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7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Сложные проценты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857224" y="5429264"/>
          <a:ext cx="7358114" cy="1071571"/>
        </p:xfrm>
        <a:graphic>
          <a:graphicData uri="http://schemas.openxmlformats.org/drawingml/2006/table">
            <a:tbl>
              <a:tblPr/>
              <a:tblGrid>
                <a:gridCol w="2092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4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8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90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83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5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57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Схема начисления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90 дней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=1/4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180 дней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=1/2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 год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=1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 лет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=5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10лет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=10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8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Простые проценты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1,05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1,10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1,20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3,0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8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Сложные проценты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1,0466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1,0954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1,20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2,4883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6,1917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Нижний колонтитул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62466" name="Group 2"/>
          <p:cNvGrpSpPr>
            <a:grpSpLocks/>
          </p:cNvGrpSpPr>
          <p:nvPr/>
        </p:nvGrpSpPr>
        <p:grpSpPr bwMode="auto">
          <a:xfrm>
            <a:off x="1308100" y="2214555"/>
            <a:ext cx="4709611" cy="3114684"/>
            <a:chOff x="2016" y="9216"/>
            <a:chExt cx="7293" cy="3168"/>
          </a:xfrm>
        </p:grpSpPr>
        <p:sp>
          <p:nvSpPr>
            <p:cNvPr id="62467" name="Line 3"/>
            <p:cNvSpPr>
              <a:spLocks noChangeShapeType="1"/>
            </p:cNvSpPr>
            <p:nvPr/>
          </p:nvSpPr>
          <p:spPr bwMode="auto">
            <a:xfrm flipV="1">
              <a:off x="2016" y="9504"/>
              <a:ext cx="0" cy="28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468" name="Line 4"/>
            <p:cNvSpPr>
              <a:spLocks noChangeShapeType="1"/>
            </p:cNvSpPr>
            <p:nvPr/>
          </p:nvSpPr>
          <p:spPr bwMode="auto">
            <a:xfrm>
              <a:off x="2016" y="12384"/>
              <a:ext cx="705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469" name="Line 5"/>
            <p:cNvSpPr>
              <a:spLocks noChangeShapeType="1"/>
            </p:cNvSpPr>
            <p:nvPr/>
          </p:nvSpPr>
          <p:spPr bwMode="auto">
            <a:xfrm flipV="1">
              <a:off x="2016" y="10080"/>
              <a:ext cx="3888" cy="12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470" name="Arc 6"/>
            <p:cNvSpPr>
              <a:spLocks/>
            </p:cNvSpPr>
            <p:nvPr/>
          </p:nvSpPr>
          <p:spPr bwMode="auto">
            <a:xfrm flipV="1">
              <a:off x="2016" y="9648"/>
              <a:ext cx="2592" cy="17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471" name="Line 7"/>
            <p:cNvSpPr>
              <a:spLocks noChangeShapeType="1"/>
            </p:cNvSpPr>
            <p:nvPr/>
          </p:nvSpPr>
          <p:spPr bwMode="auto">
            <a:xfrm>
              <a:off x="4032" y="10656"/>
              <a:ext cx="0" cy="17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472" name="Text Box 8"/>
            <p:cNvSpPr txBox="1">
              <a:spLocks noChangeArrowheads="1"/>
            </p:cNvSpPr>
            <p:nvPr/>
          </p:nvSpPr>
          <p:spPr bwMode="auto">
            <a:xfrm>
              <a:off x="5853" y="10379"/>
              <a:ext cx="3456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spcAft>
                  <a:spcPts val="1000"/>
                </a:spcAft>
              </a:pPr>
              <a:r>
                <a:rPr lang="en-US" sz="1600" dirty="0" err="1">
                  <a:latin typeface="+mn-lt"/>
                  <a:cs typeface="Arial" pitchFamily="34" charset="0"/>
                </a:rPr>
                <a:t>Простые</a:t>
              </a:r>
              <a:r>
                <a:rPr lang="en-US" sz="1600" dirty="0">
                  <a:latin typeface="+mn-lt"/>
                  <a:cs typeface="Arial" pitchFamily="34" charset="0"/>
                </a:rPr>
                <a:t> </a:t>
              </a:r>
              <a:r>
                <a:rPr lang="en-US" sz="1600" dirty="0" err="1">
                  <a:latin typeface="+mn-lt"/>
                  <a:cs typeface="Arial" pitchFamily="34" charset="0"/>
                </a:rPr>
                <a:t>проценты</a:t>
              </a:r>
              <a:endParaRPr lang="ru-RU" sz="1600" dirty="0">
                <a:latin typeface="+mn-lt"/>
                <a:cs typeface="Arial" pitchFamily="34" charset="0"/>
              </a:endParaRPr>
            </a:p>
          </p:txBody>
        </p:sp>
        <p:sp>
          <p:nvSpPr>
            <p:cNvPr id="62473" name="Text Box 9"/>
            <p:cNvSpPr txBox="1">
              <a:spLocks noChangeArrowheads="1"/>
            </p:cNvSpPr>
            <p:nvPr/>
          </p:nvSpPr>
          <p:spPr bwMode="auto">
            <a:xfrm>
              <a:off x="2448" y="9216"/>
              <a:ext cx="4069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Сложные проценты</a:t>
              </a:r>
            </a:p>
          </p:txBody>
        </p:sp>
      </p:grpSp>
      <p:sp>
        <p:nvSpPr>
          <p:cNvPr id="13" name="Нижний колонтитул 1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Внутригодовые процентные начисления</a:t>
            </a:r>
            <a:br>
              <a:rPr lang="ru-RU" b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r>
              <a:rPr lang="en-US" dirty="0"/>
              <a:t>r</a:t>
            </a:r>
            <a:r>
              <a:rPr lang="ru-RU" dirty="0"/>
              <a:t> – объявленная годовая ставка.</a:t>
            </a:r>
          </a:p>
          <a:p>
            <a:r>
              <a:rPr lang="en-US" dirty="0"/>
              <a:t>m</a:t>
            </a:r>
            <a:r>
              <a:rPr lang="ru-RU" dirty="0"/>
              <a:t> -  количество начислений в году.</a:t>
            </a:r>
          </a:p>
          <a:p>
            <a:r>
              <a:rPr lang="en-US" dirty="0"/>
              <a:t>n</a:t>
            </a:r>
            <a:r>
              <a:rPr lang="ru-RU" dirty="0"/>
              <a:t> – количество лет.</a:t>
            </a:r>
          </a:p>
          <a:p>
            <a:r>
              <a:rPr lang="ru-RU" dirty="0"/>
              <a:t> </a:t>
            </a:r>
          </a:p>
          <a:p>
            <a:pPr algn="just"/>
            <a:r>
              <a:rPr lang="ru-RU" dirty="0"/>
              <a:t>Пример. Вложены деньги в банк в сумме 5 тыс. руб. на два года с полугодовым начислением процентов под 20 % годовых.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6561" name="Object 1"/>
          <p:cNvGraphicFramePr>
            <a:graphicFrameLocks noChangeAspect="1"/>
          </p:cNvGraphicFramePr>
          <p:nvPr/>
        </p:nvGraphicFramePr>
        <p:xfrm>
          <a:off x="1643042" y="1785926"/>
          <a:ext cx="3733051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3" imgW="1790640" imgH="304560" progId="Equation.3">
                  <p:embed/>
                </p:oleObj>
              </mc:Choice>
              <mc:Fallback>
                <p:oleObj name="Формула" r:id="rId3" imgW="1790640" imgH="30456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42" y="1785926"/>
                        <a:ext cx="3733051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SE Excutive Education WHITE">
  <a:themeElements>
    <a:clrScheme name="HSE Excutive Education WHITE 1">
      <a:dk1>
        <a:srgbClr val="000000"/>
      </a:dk1>
      <a:lt1>
        <a:srgbClr val="FFFFFF"/>
      </a:lt1>
      <a:dk2>
        <a:srgbClr val="FFFFFF"/>
      </a:dk2>
      <a:lt2>
        <a:srgbClr val="B5B5A8"/>
      </a:lt2>
      <a:accent1>
        <a:srgbClr val="0094B3"/>
      </a:accent1>
      <a:accent2>
        <a:srgbClr val="7AB800"/>
      </a:accent2>
      <a:accent3>
        <a:srgbClr val="FFFFFF"/>
      </a:accent3>
      <a:accent4>
        <a:srgbClr val="000000"/>
      </a:accent4>
      <a:accent5>
        <a:srgbClr val="AAC8D6"/>
      </a:accent5>
      <a:accent6>
        <a:srgbClr val="6EA600"/>
      </a:accent6>
      <a:hlink>
        <a:srgbClr val="A30050"/>
      </a:hlink>
      <a:folHlink>
        <a:srgbClr val="C2B000"/>
      </a:folHlink>
    </a:clrScheme>
    <a:fontScheme name="HSE Excutive Education 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SE Excutive Education WHITE 1">
        <a:dk1>
          <a:srgbClr val="000000"/>
        </a:dk1>
        <a:lt1>
          <a:srgbClr val="FFFFFF"/>
        </a:lt1>
        <a:dk2>
          <a:srgbClr val="FFFFFF"/>
        </a:dk2>
        <a:lt2>
          <a:srgbClr val="B5B5A8"/>
        </a:lt2>
        <a:accent1>
          <a:srgbClr val="0094B3"/>
        </a:accent1>
        <a:accent2>
          <a:srgbClr val="7AB800"/>
        </a:accent2>
        <a:accent3>
          <a:srgbClr val="FFFFFF"/>
        </a:accent3>
        <a:accent4>
          <a:srgbClr val="000000"/>
        </a:accent4>
        <a:accent5>
          <a:srgbClr val="AAC8D6"/>
        </a:accent5>
        <a:accent6>
          <a:srgbClr val="6EA600"/>
        </a:accent6>
        <a:hlink>
          <a:srgbClr val="A30050"/>
        </a:hlink>
        <a:folHlink>
          <a:srgbClr val="C2B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E Excutive Education WHITE 2">
        <a:dk1>
          <a:srgbClr val="000000"/>
        </a:dk1>
        <a:lt1>
          <a:srgbClr val="FFFFFF"/>
        </a:lt1>
        <a:dk2>
          <a:srgbClr val="FFFFFF"/>
        </a:dk2>
        <a:lt2>
          <a:srgbClr val="B5B5A8"/>
        </a:lt2>
        <a:accent1>
          <a:srgbClr val="7AB800"/>
        </a:accent1>
        <a:accent2>
          <a:srgbClr val="A30050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930048"/>
        </a:accent6>
        <a:hlink>
          <a:srgbClr val="C2B000"/>
        </a:hlink>
        <a:folHlink>
          <a:srgbClr val="0094B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E Excutive Education WHITE 3">
        <a:dk1>
          <a:srgbClr val="000000"/>
        </a:dk1>
        <a:lt1>
          <a:srgbClr val="FFFFFF"/>
        </a:lt1>
        <a:dk2>
          <a:srgbClr val="FFFFFF"/>
        </a:dk2>
        <a:lt2>
          <a:srgbClr val="B5B5A8"/>
        </a:lt2>
        <a:accent1>
          <a:srgbClr val="A30050"/>
        </a:accent1>
        <a:accent2>
          <a:srgbClr val="C2B000"/>
        </a:accent2>
        <a:accent3>
          <a:srgbClr val="FFFFFF"/>
        </a:accent3>
        <a:accent4>
          <a:srgbClr val="000000"/>
        </a:accent4>
        <a:accent5>
          <a:srgbClr val="CEAAB3"/>
        </a:accent5>
        <a:accent6>
          <a:srgbClr val="B09F00"/>
        </a:accent6>
        <a:hlink>
          <a:srgbClr val="0094B3"/>
        </a:hlink>
        <a:folHlink>
          <a:srgbClr val="7AB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E Excutive Education WHITE 4">
        <a:dk1>
          <a:srgbClr val="000000"/>
        </a:dk1>
        <a:lt1>
          <a:srgbClr val="FFFFFF"/>
        </a:lt1>
        <a:dk2>
          <a:srgbClr val="FFFFFF"/>
        </a:dk2>
        <a:lt2>
          <a:srgbClr val="B5B5A8"/>
        </a:lt2>
        <a:accent1>
          <a:srgbClr val="C2B000"/>
        </a:accent1>
        <a:accent2>
          <a:srgbClr val="0094B3"/>
        </a:accent2>
        <a:accent3>
          <a:srgbClr val="FFFFFF"/>
        </a:accent3>
        <a:accent4>
          <a:srgbClr val="000000"/>
        </a:accent4>
        <a:accent5>
          <a:srgbClr val="DDD4AA"/>
        </a:accent5>
        <a:accent6>
          <a:srgbClr val="0086A2"/>
        </a:accent6>
        <a:hlink>
          <a:srgbClr val="7AB800"/>
        </a:hlink>
        <a:folHlink>
          <a:srgbClr val="A3005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FFFFFF"/>
      </a:dk2>
      <a:lt2>
        <a:srgbClr val="B5B5A8"/>
      </a:lt2>
      <a:accent1>
        <a:srgbClr val="0094B3"/>
      </a:accent1>
      <a:accent2>
        <a:srgbClr val="7AB800"/>
      </a:accent2>
      <a:accent3>
        <a:srgbClr val="FFFFFF"/>
      </a:accent3>
      <a:accent4>
        <a:srgbClr val="000000"/>
      </a:accent4>
      <a:accent5>
        <a:srgbClr val="AAC8D6"/>
      </a:accent5>
      <a:accent6>
        <a:srgbClr val="6EA600"/>
      </a:accent6>
      <a:hlink>
        <a:srgbClr val="A30050"/>
      </a:hlink>
      <a:folHlink>
        <a:srgbClr val="C2B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FFFFFF"/>
      </a:dk2>
      <a:lt2>
        <a:srgbClr val="B5B5A8"/>
      </a:lt2>
      <a:accent1>
        <a:srgbClr val="0094B3"/>
      </a:accent1>
      <a:accent2>
        <a:srgbClr val="7AB800"/>
      </a:accent2>
      <a:accent3>
        <a:srgbClr val="FFFFFF"/>
      </a:accent3>
      <a:accent4>
        <a:srgbClr val="000000"/>
      </a:accent4>
      <a:accent5>
        <a:srgbClr val="AAC8D6"/>
      </a:accent5>
      <a:accent6>
        <a:srgbClr val="6EA600"/>
      </a:accent6>
      <a:hlink>
        <a:srgbClr val="A30050"/>
      </a:hlink>
      <a:folHlink>
        <a:srgbClr val="C2B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3582</TotalTime>
  <Words>2197</Words>
  <Application>Microsoft Office PowerPoint</Application>
  <PresentationFormat>Экран (4:3)</PresentationFormat>
  <Paragraphs>344</Paragraphs>
  <Slides>34</Slides>
  <Notes>16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9" baseType="lpstr">
      <vt:lpstr>Arial</vt:lpstr>
      <vt:lpstr>Calibri</vt:lpstr>
      <vt:lpstr>Times New Roman</vt:lpstr>
      <vt:lpstr>HSE Excutive Education WHITE</vt:lpstr>
      <vt:lpstr>Формула</vt:lpstr>
      <vt:lpstr>Оценка инвестиционных решений </vt:lpstr>
      <vt:lpstr>Методы количественного анализа инвестиционных процессов </vt:lpstr>
      <vt:lpstr>Презентация PowerPoint</vt:lpstr>
      <vt:lpstr>Презентация PowerPoint</vt:lpstr>
      <vt:lpstr>Декурсивный и антисипативный способы начисления процентов</vt:lpstr>
      <vt:lpstr>Декурсивный и антисипативный способы</vt:lpstr>
      <vt:lpstr>Пример.</vt:lpstr>
      <vt:lpstr>Презентация PowerPoint</vt:lpstr>
      <vt:lpstr>Внутригодовые процентные начисления </vt:lpstr>
      <vt:lpstr>Презентация PowerPoint</vt:lpstr>
      <vt:lpstr>Эффективная годовая процентная ставка</vt:lpstr>
      <vt:lpstr>Эффективная годовая процентная ставка</vt:lpstr>
      <vt:lpstr>Денежные потоки</vt:lpstr>
      <vt:lpstr>Презентация PowerPoint</vt:lpstr>
      <vt:lpstr>Оценка срочных аннуитетов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Учет инфляции </vt:lpstr>
      <vt:lpstr>Презентация PowerPoint</vt:lpstr>
      <vt:lpstr>Индекс цен и темп инфляции </vt:lpstr>
      <vt:lpstr>Презентация PowerPoint</vt:lpstr>
      <vt:lpstr>Презентация PowerPoint</vt:lpstr>
      <vt:lpstr>Обесценение денег при наращении </vt:lpstr>
      <vt:lpstr>Презентация PowerPoint</vt:lpstr>
      <vt:lpstr>Ипотечные ссуды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>Mikaela Berghem / Recommended</Manager>
  <Company>JOKO Executive Education 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Suvi Hakkinen</dc:creator>
  <cp:lastModifiedBy>Ирина Сокольникова</cp:lastModifiedBy>
  <cp:revision>245</cp:revision>
  <dcterms:created xsi:type="dcterms:W3CDTF">2006-09-26T06:48:06Z</dcterms:created>
  <dcterms:modified xsi:type="dcterms:W3CDTF">2022-09-30T14:05:44Z</dcterms:modified>
</cp:coreProperties>
</file>