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404" r:id="rId2"/>
    <p:sldId id="257" r:id="rId3"/>
    <p:sldId id="258" r:id="rId4"/>
    <p:sldId id="259" r:id="rId5"/>
    <p:sldId id="260" r:id="rId6"/>
    <p:sldId id="261" r:id="rId7"/>
    <p:sldId id="423" r:id="rId8"/>
    <p:sldId id="425" r:id="rId9"/>
    <p:sldId id="426" r:id="rId10"/>
    <p:sldId id="427" r:id="rId11"/>
    <p:sldId id="432" r:id="rId12"/>
    <p:sldId id="438" r:id="rId13"/>
    <p:sldId id="440" r:id="rId14"/>
    <p:sldId id="443" r:id="rId15"/>
    <p:sldId id="446" r:id="rId16"/>
    <p:sldId id="447" r:id="rId17"/>
    <p:sldId id="448" r:id="rId18"/>
    <p:sldId id="449" r:id="rId19"/>
    <p:sldId id="450" r:id="rId20"/>
    <p:sldId id="452" r:id="rId21"/>
    <p:sldId id="457" r:id="rId22"/>
    <p:sldId id="459" r:id="rId23"/>
    <p:sldId id="460" r:id="rId24"/>
    <p:sldId id="462" r:id="rId25"/>
    <p:sldId id="466" r:id="rId26"/>
    <p:sldId id="469" r:id="rId27"/>
    <p:sldId id="471" r:id="rId28"/>
    <p:sldId id="472" r:id="rId29"/>
    <p:sldId id="478" r:id="rId30"/>
    <p:sldId id="480" r:id="rId31"/>
    <p:sldId id="482" r:id="rId32"/>
    <p:sldId id="483" r:id="rId33"/>
    <p:sldId id="322" r:id="rId34"/>
    <p:sldId id="323" r:id="rId35"/>
    <p:sldId id="324" r:id="rId36"/>
    <p:sldId id="325" r:id="rId37"/>
    <p:sldId id="326" r:id="rId38"/>
    <p:sldId id="327" r:id="rId39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69"/>
    <a:srgbClr val="27A7C2"/>
    <a:srgbClr val="87D1E1"/>
    <a:srgbClr val="54BCD1"/>
    <a:srgbClr val="F0F0ED"/>
    <a:srgbClr val="E1E1DB"/>
    <a:srgbClr val="D3D3CA"/>
    <a:srgbClr val="B7E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E40759E7-43E1-4D3B-9AC5-57755636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47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584200"/>
            <a:ext cx="5308600" cy="3979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A20E3D7-A3B6-4CC8-B24D-13A1A6FC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9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1838" y="584200"/>
            <a:ext cx="5305425" cy="3979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0E3D7-A3B6-4CC8-B24D-13A1A6FC5A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/>
              <a:ahLst/>
              <a:cxnLst>
                <a:cxn ang="0">
                  <a:pos x="886" y="0"/>
                </a:cxn>
                <a:cxn ang="0">
                  <a:pos x="1410" y="0"/>
                </a:cxn>
                <a:cxn ang="0">
                  <a:pos x="1935" y="0"/>
                </a:cxn>
                <a:cxn ang="0">
                  <a:pos x="2459" y="0"/>
                </a:cxn>
                <a:cxn ang="0">
                  <a:pos x="2983" y="0"/>
                </a:cxn>
                <a:cxn ang="0">
                  <a:pos x="3508" y="0"/>
                </a:cxn>
                <a:cxn ang="0">
                  <a:pos x="4032" y="0"/>
                </a:cxn>
                <a:cxn ang="0">
                  <a:pos x="4557" y="0"/>
                </a:cxn>
                <a:cxn ang="0">
                  <a:pos x="5081" y="0"/>
                </a:cxn>
                <a:cxn ang="0">
                  <a:pos x="5081" y="510"/>
                </a:cxn>
                <a:cxn ang="0">
                  <a:pos x="5081" y="1021"/>
                </a:cxn>
                <a:cxn ang="0">
                  <a:pos x="5081" y="1531"/>
                </a:cxn>
                <a:cxn ang="0">
                  <a:pos x="5081" y="2042"/>
                </a:cxn>
                <a:cxn ang="0">
                  <a:pos x="4557" y="2042"/>
                </a:cxn>
                <a:cxn ang="0">
                  <a:pos x="4032" y="2042"/>
                </a:cxn>
                <a:cxn ang="0">
                  <a:pos x="3508" y="2042"/>
                </a:cxn>
                <a:cxn ang="0">
                  <a:pos x="2983" y="2042"/>
                </a:cxn>
                <a:cxn ang="0">
                  <a:pos x="2459" y="2042"/>
                </a:cxn>
                <a:cxn ang="0">
                  <a:pos x="1935" y="2042"/>
                </a:cxn>
                <a:cxn ang="0">
                  <a:pos x="1410" y="2042"/>
                </a:cxn>
                <a:cxn ang="0">
                  <a:pos x="886" y="2042"/>
                </a:cxn>
                <a:cxn ang="0">
                  <a:pos x="886" y="1595"/>
                </a:cxn>
                <a:cxn ang="0">
                  <a:pos x="443" y="1595"/>
                </a:cxn>
                <a:cxn ang="0">
                  <a:pos x="0" y="1595"/>
                </a:cxn>
                <a:cxn ang="0">
                  <a:pos x="0" y="1237"/>
                </a:cxn>
                <a:cxn ang="0">
                  <a:pos x="443" y="1237"/>
                </a:cxn>
                <a:cxn ang="0">
                  <a:pos x="886" y="1237"/>
                </a:cxn>
                <a:cxn ang="0">
                  <a:pos x="886" y="790"/>
                </a:cxn>
                <a:cxn ang="0">
                  <a:pos x="443" y="790"/>
                </a:cxn>
                <a:cxn ang="0">
                  <a:pos x="0" y="790"/>
                </a:cxn>
                <a:cxn ang="0">
                  <a:pos x="0" y="448"/>
                </a:cxn>
                <a:cxn ang="0">
                  <a:pos x="443" y="448"/>
                </a:cxn>
                <a:cxn ang="0">
                  <a:pos x="886" y="448"/>
                </a:cxn>
                <a:cxn ang="0">
                  <a:pos x="886" y="0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/>
            <a:ahLst/>
            <a:cxnLst>
              <a:cxn ang="0">
                <a:pos x="1388" y="1595"/>
              </a:cxn>
              <a:cxn ang="0">
                <a:pos x="1388" y="1148"/>
              </a:cxn>
              <a:cxn ang="0">
                <a:pos x="945" y="1148"/>
              </a:cxn>
              <a:cxn ang="0">
                <a:pos x="502" y="1148"/>
              </a:cxn>
              <a:cxn ang="0">
                <a:pos x="502" y="789"/>
              </a:cxn>
              <a:cxn ang="0">
                <a:pos x="945" y="789"/>
              </a:cxn>
              <a:cxn ang="0">
                <a:pos x="1388" y="789"/>
              </a:cxn>
              <a:cxn ang="0">
                <a:pos x="1388" y="341"/>
              </a:cxn>
              <a:cxn ang="0">
                <a:pos x="945" y="341"/>
              </a:cxn>
              <a:cxn ang="0">
                <a:pos x="502" y="341"/>
              </a:cxn>
              <a:cxn ang="0">
                <a:pos x="502" y="0"/>
              </a:cxn>
              <a:cxn ang="0">
                <a:pos x="0" y="0"/>
              </a:cxn>
              <a:cxn ang="0">
                <a:pos x="0" y="798"/>
              </a:cxn>
              <a:cxn ang="0">
                <a:pos x="0" y="1595"/>
              </a:cxn>
              <a:cxn ang="0">
                <a:pos x="693" y="1595"/>
              </a:cxn>
              <a:cxn ang="0">
                <a:pos x="1388" y="1595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38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A9056D-0AFA-4E58-B091-40FF6BED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0D94B-D69B-4AF4-A773-3584785A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95288"/>
            <a:ext cx="1871663" cy="584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DC2D-D60E-44B7-833E-1159B01C6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0644-B944-474B-A939-AEA5FAEC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E17A-6EB8-4035-9B0A-4DCE4EE8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1C4A-700E-4077-A3D4-9EBAF2FB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C092-3751-407C-BA5F-EF138189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2EA8-3A89-4CE5-8450-D8650F33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0EC4-8B4F-4ECD-85C0-56846E5B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2AFB-D04B-49DC-97F3-92DE5CC93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C186-DF59-4C02-8741-D7B45E46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95275" y="144463"/>
            <a:ext cx="8704263" cy="649287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840" y="0"/>
              </a:cxn>
              <a:cxn ang="0">
                <a:pos x="1503" y="0"/>
              </a:cxn>
              <a:cxn ang="0">
                <a:pos x="2167" y="0"/>
              </a:cxn>
              <a:cxn ang="0">
                <a:pos x="2830" y="0"/>
              </a:cxn>
              <a:cxn ang="0">
                <a:pos x="3493" y="0"/>
              </a:cxn>
              <a:cxn ang="0">
                <a:pos x="4156" y="0"/>
              </a:cxn>
              <a:cxn ang="0">
                <a:pos x="4820" y="0"/>
              </a:cxn>
              <a:cxn ang="0">
                <a:pos x="5483" y="0"/>
              </a:cxn>
              <a:cxn ang="0">
                <a:pos x="5483" y="409"/>
              </a:cxn>
              <a:cxn ang="0">
                <a:pos x="4820" y="409"/>
              </a:cxn>
              <a:cxn ang="0">
                <a:pos x="4156" y="409"/>
              </a:cxn>
              <a:cxn ang="0">
                <a:pos x="3493" y="409"/>
              </a:cxn>
              <a:cxn ang="0">
                <a:pos x="2830" y="409"/>
              </a:cxn>
              <a:cxn ang="0">
                <a:pos x="2167" y="409"/>
              </a:cxn>
              <a:cxn ang="0">
                <a:pos x="1503" y="409"/>
              </a:cxn>
              <a:cxn ang="0">
                <a:pos x="840" y="409"/>
              </a:cxn>
              <a:cxn ang="0">
                <a:pos x="177" y="409"/>
              </a:cxn>
              <a:cxn ang="0">
                <a:pos x="177" y="319"/>
              </a:cxn>
              <a:cxn ang="0">
                <a:pos x="0" y="319"/>
              </a:cxn>
              <a:cxn ang="0">
                <a:pos x="0" y="248"/>
              </a:cxn>
              <a:cxn ang="0">
                <a:pos x="177" y="248"/>
              </a:cxn>
              <a:cxn ang="0">
                <a:pos x="177" y="158"/>
              </a:cxn>
              <a:cxn ang="0">
                <a:pos x="0" y="158"/>
              </a:cxn>
              <a:cxn ang="0">
                <a:pos x="0" y="90"/>
              </a:cxn>
              <a:cxn ang="0">
                <a:pos x="177" y="90"/>
              </a:cxn>
              <a:cxn ang="0">
                <a:pos x="177" y="0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4898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3DF7FC-60AF-45A3-B58D-A770AE7D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36525" y="793750"/>
            <a:ext cx="439738" cy="506413"/>
          </a:xfrm>
          <a:custGeom>
            <a:avLst/>
            <a:gdLst/>
            <a:ahLst/>
            <a:cxnLst>
              <a:cxn ang="0">
                <a:pos x="277" y="319"/>
              </a:cxn>
              <a:cxn ang="0">
                <a:pos x="277" y="229"/>
              </a:cxn>
              <a:cxn ang="0">
                <a:pos x="100" y="229"/>
              </a:cxn>
              <a:cxn ang="0">
                <a:pos x="100" y="157"/>
              </a:cxn>
              <a:cxn ang="0">
                <a:pos x="277" y="157"/>
              </a:cxn>
              <a:cxn ang="0">
                <a:pos x="277" y="68"/>
              </a:cxn>
              <a:cxn ang="0">
                <a:pos x="100" y="68"/>
              </a:cxn>
              <a:cxn ang="0">
                <a:pos x="100" y="0"/>
              </a:cxn>
              <a:cxn ang="0">
                <a:pos x="0" y="0"/>
              </a:cxn>
              <a:cxn ang="0">
                <a:pos x="0" y="319"/>
              </a:cxn>
              <a:cxn ang="0">
                <a:pos x="277" y="319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ru-RU"/>
              <a:t>Вт. -  Ср.,  2-3 июня 2009 г.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424935" cy="1592156"/>
          </a:xfrm>
        </p:spPr>
        <p:txBody>
          <a:bodyPr/>
          <a:lstStyle/>
          <a:p>
            <a:pPr algn="ctr"/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Реальные опционы: сущность и классификация</a:t>
            </a:r>
            <a:br>
              <a:rPr lang="ru-RU" dirty="0">
                <a:solidFill>
                  <a:srgbClr val="27A7C2"/>
                </a:solidFill>
              </a:rPr>
            </a:br>
            <a:endParaRPr lang="ru-RU" dirty="0">
              <a:solidFill>
                <a:srgbClr val="27A7C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-108520" y="2285992"/>
            <a:ext cx="9252520" cy="1500187"/>
          </a:xfrm>
        </p:spPr>
        <p:txBody>
          <a:bodyPr/>
          <a:lstStyle/>
          <a:p>
            <a:pPr algn="ctr"/>
            <a:r>
              <a:rPr lang="ru-RU" sz="4000" b="1" cap="all" dirty="0">
                <a:latin typeface="+mj-lt"/>
                <a:ea typeface="+mj-ea"/>
                <a:cs typeface="+mj-cs"/>
              </a:rPr>
              <a:t>ИНВЕСТИЦИОННЫЙ АНАЛИЗ И БИЗНЕС-ПЛАНИРОВАНИЕ ПРОЕКТА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" y="50800"/>
            <a:ext cx="1577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429124" y="21429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управления проектами</a:t>
            </a:r>
          </a:p>
        </p:txBody>
      </p:sp>
      <p:pic>
        <p:nvPicPr>
          <p:cNvPr id="39938" name="Picture 2" descr="http://www.hse.ru/f/src/global/i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0158" y="142853"/>
            <a:ext cx="1294127" cy="12858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86050" y="5429264"/>
            <a:ext cx="5715040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>
                <a:latin typeface="Calibri" charset="0"/>
              </a:rPr>
              <a:t>Лектор: Сокольникова И.В.</a:t>
            </a: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 err="1">
                <a:latin typeface="Calibri" charset="0"/>
              </a:rPr>
              <a:t>К.э.н</a:t>
            </a:r>
            <a:r>
              <a:rPr lang="ru-RU" i="1" dirty="0">
                <a:latin typeface="Calibri" charset="0"/>
              </a:rPr>
              <a:t>.,</a:t>
            </a:r>
          </a:p>
          <a:p>
            <a:pPr algn="r" eaLnBrk="0" hangingPunct="0">
              <a:spcBef>
                <a:spcPct val="20000"/>
              </a:spcBef>
            </a:pPr>
            <a:r>
              <a:rPr lang="en-US" i="1" dirty="0">
                <a:latin typeface="Calibri" charset="0"/>
              </a:rPr>
              <a:t>Irinasokolnikova@yandex.ru</a:t>
            </a:r>
          </a:p>
          <a:p>
            <a:pPr algn="r" eaLnBrk="0" hangingPunct="0">
              <a:spcBef>
                <a:spcPct val="20000"/>
              </a:spcBef>
              <a:buFont typeface="Arial" charset="0"/>
              <a:buNone/>
            </a:pPr>
            <a:r>
              <a:rPr lang="ru-RU" i="1" dirty="0">
                <a:latin typeface="Calibri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Ожидаемая ценность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776864" cy="2107616"/>
          </a:xfrm>
        </p:spPr>
        <p:txBody>
          <a:bodyPr/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Ожидаемая ценность бизнеса в 0-ой год:</a:t>
            </a:r>
          </a:p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= (0,5 * 10 443,58 + 0,5 * 1 339,41) / 1,2 = 4909,58 тыс. руб.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Чистая приведенная стоимость: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= 4909,58  - 5206 = -296,42 тыс. руб.</a:t>
            </a:r>
          </a:p>
          <a:p>
            <a:endParaRPr lang="ru-RU" dirty="0"/>
          </a:p>
        </p:txBody>
      </p:sp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971600" y="4221088"/>
            <a:ext cx="5112568" cy="1728192"/>
            <a:chOff x="1530" y="5578"/>
            <a:chExt cx="4455" cy="2326"/>
          </a:xfrm>
        </p:grpSpPr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4909,58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10 443,58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1 339,41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6870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71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6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сокращении производства на 20%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Действительно, при сокращении производства на 20% получим, что ценность  бизнеса при пессимистическом сценарии равна</a:t>
            </a:r>
          </a:p>
          <a:p>
            <a:pPr algn="ctr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Vpes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=88  + (1 339,41 – 88) * (1 - 0,2) – 82 =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1 007,12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Здесь 88 тыс. руб.– денежный поток, получаемый по результатам 1 –ого года; 1 339 410 – 88 000 – ценность денежных потоков последующих лет (2, 3, 4 –го годов). Она сокращается на 20%.</a:t>
            </a:r>
          </a:p>
          <a:p>
            <a:pPr algn="ctr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82 тыс. руб. – вложения капитала в сокращение бизнеса.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73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Вернемся к нашему примеру.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N-ского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автомобильного завода в течение года есть возможность продать полный комплект формовочного оборудования компании ОАО «ЗП ЭРА», которая занимается производством формовочной игрушки. Таким образом, можно ликвидировать проект.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Чистая выгода от ликвидации проекта в 1-ый год не превысит 1 500 тыс. руб. (что чрезвычайно мало по сравнению с инвестициями автозавода в проект, которые составили 5 206 тыс. руб.).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460" y="656033"/>
            <a:ext cx="7920880" cy="660688"/>
          </a:xfrm>
        </p:spPr>
        <p:txBody>
          <a:bodyPr>
            <a:normAutofit/>
          </a:bodyPr>
          <a:lstStyle/>
          <a:p>
            <a:r>
              <a:rPr lang="ru-RU" dirty="0"/>
              <a:t>Дерево ценности без опционов: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1403648" y="2204864"/>
            <a:ext cx="4248472" cy="1512168"/>
            <a:chOff x="1530" y="5578"/>
            <a:chExt cx="4455" cy="2326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4909,58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10 443,58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1 339,41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8918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8919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1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ценности проекта с опционом на выход будет выглядеть:</a:t>
            </a:r>
          </a:p>
          <a:p>
            <a:endParaRPr lang="ru-RU" dirty="0"/>
          </a:p>
        </p:txBody>
      </p:sp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1187624" y="2780928"/>
            <a:ext cx="4896544" cy="1584176"/>
            <a:chOff x="1530" y="5578"/>
            <a:chExt cx="4455" cy="2326"/>
          </a:xfrm>
        </p:grpSpPr>
        <p:sp>
          <p:nvSpPr>
            <p:cNvPr id="39939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5013,16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10 443,58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1 588   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9942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943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23528" y="4732661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- 192.84 тыс. руб.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чистая выгода от возможности покинуть бизнес (премия за опцион пут) составит: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Cput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= -192,84 – (-296,42) = 103,58 тыс. руб.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Опцион на увеличение проектной мощности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Менеджеры компании считают, что удобнее всего это можно сделать по результатам 1-ого года. Когда будет ясно, по какому  сценарию развивается проект. Для этого в проект необходимо вложить еще 1 225 тыс. руб. По оценке разработчиков, денежные потоки проекта при этом повысятся на 20% и соответственно увеличится ценность бизнеса.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Как изменит это дополнительное условие эффективность проекта?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76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осуществлении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пессимистических ожиданий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рамках данной задачи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увеличивать бизнес бессмысленно.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оптимистическом сценарии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 получим, что:</a:t>
            </a: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 проект не вкладывать дополнительные 1 225 тыс. руб., то ценность его активов в 1-ый год составит 10 443,58 тыс. руб.;</a:t>
            </a: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 проект вложить эту сумму, ценность активов будет равна: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2 078 тыс. руб. + (10 443,58 тыс. руб. – 2 078 тыс. руб.) * (1 + 0,2) – 1 225 тыс. руб. = 10 891,69 тыс. руб.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71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ценности проекта будет выглядеть:</a:t>
            </a:r>
          </a:p>
          <a:p>
            <a:endParaRPr lang="ru-RU" dirty="0"/>
          </a:p>
        </p:txBody>
      </p:sp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1115616" y="1988840"/>
            <a:ext cx="4968552" cy="1944216"/>
            <a:chOff x="1530" y="5578"/>
            <a:chExt cx="4455" cy="2326"/>
          </a:xfrm>
        </p:grpSpPr>
        <p:sp>
          <p:nvSpPr>
            <p:cNvPr id="54275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5199,87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10 891,69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1 588   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4278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79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23528" y="3964900"/>
            <a:ext cx="777686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= -6,13 тыс. руб.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 ценность опциона на развитие бизнеса составит, тыс. руб.: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Ccall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= - 6,13 –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(- 192,84) = 186,71.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Проект все еще невыгоден, т.к. его эффект 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отрицателен (хотя уже близок к 0).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48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Опцион на тиражирование опыта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Данный проект рассматривается как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том смысле, что, если в течение ближайшего года реализуются оптимистические ожидания, на свободных производственных площадях завода можно будет разместить еще два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термопластавтомата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машину по утилизации отходов. Возможность приобретения оборудования в течение года сохранится. Предполагается, что если этот первый проект окажется удачным, то удачным будет и его развитие.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это условие изменит результат оценки данного проекта?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8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28775"/>
            <a:ext cx="7889903" cy="4608513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развитие проекта в конце 1-ого года необходимо будет инвестировать: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5 206 тыс. руб. (два автомата плюс их доставка и установка) + 1 225 тыс. руб. (вложения в утилизацию отходов) = 6 431 тыс. руб.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 = 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891,69 тыс. руб. / 1,2 – 6 431 тыс. руб. = 9 076,41 тыс. руб. – 6431 тыс. руб. = 2 645,4 тыс. руб.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результат проекта 1 по итогам 1-го года будет оптимистическим, ценность активов будет равна 10 891,69 тыс. руб. Кроме того, начнется проект 2 и его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= 2645,4 тыс. руб. в 1-ый год добавится к ценности проекта 1: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10 891,69 тыс. руб. + 2 645,4 тыс. руб. = 13 537,1 тыс. руб.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5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9112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Активное участие менеджера в управлении проектом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7715200" cy="420933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сократить, приостановить  или остановить негативные процессы, которые могут начаться при осуществлении проекта;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развить позитивные черты проекта, тиражировать его опыт на других объектах;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отсрочить проект до получения новой информации, имеющей коммерческую ценность;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изменить корпоративную, инвестиционную или финансовую стратегию в соответствии с новыми условиями;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сократить в контрактах негативную сторону рисков, увеличив позитивную;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воспользоваться новыми возможностями финансирования проектов и корпораций, оперативно изменять структуру и стоимость капитала.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9416"/>
            <a:ext cx="7776864" cy="95548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ценности проекта 1 с учетом возможности выхода на проект 2 будет выглядеть:</a:t>
            </a:r>
          </a:p>
          <a:p>
            <a:endParaRPr lang="ru-RU" dirty="0"/>
          </a:p>
        </p:txBody>
      </p:sp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1331640" y="2924944"/>
            <a:ext cx="4176464" cy="1368152"/>
            <a:chOff x="1530" y="5578"/>
            <a:chExt cx="4455" cy="2326"/>
          </a:xfrm>
        </p:grpSpPr>
        <p:sp>
          <p:nvSpPr>
            <p:cNvPr id="58371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6302,13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13 537,1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3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1 588   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8374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8375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8376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79512" y="4335923"/>
            <a:ext cx="79208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6 302,13 = (0,5*13 537,1 + 0,5*1 588) / 1,2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Ценность возможности расширения, или премия за опцион на тиражирование опыта проекта 1, равна, тыс. руб.: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Ccall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NPV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=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1 096,13 – (-6,13) = 1 102,26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9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Опционы на переключение и временную остановку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оптимистическом сценарии развития событий нет необходимости переходить с технологии Х на технологию У, т.к. это связано с дополнительными затратами (500 тыс. руб.), а результат деятельности в рамках данной технологии (11 000 тыс. руб.) будет меньше, чем по исходной технологии Х: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13 537,1 тыс. руб. – 2 078 тыс. руб. = 11 459 тыс. руб.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2 078 тыс. руб. -  это денежный поток 1-го года реализации проекта по технологии Х;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13 537,1 тыс. руб. см. дерево ценности для технологии Х.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19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пессимистическом варианте развития событий:</a:t>
            </a:r>
          </a:p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Х даст рыночную ценность активов 1 588 тыс. руб.;</a:t>
            </a:r>
          </a:p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переход на технологию У в 1-ый год даст следующий результат: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88 тыс. руб. + 2 200 тыс. руб. – 500 тыс. руб. = 1 788 тыс. руб.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9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489825" cy="4608513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88 тыс. руб. – денежный поток 1-го года, полученный от начала работы по технологии Х; 500 тыс. руб. – цена перехода на технологию У; 2 200 тыс. руб. – оценка активов проекта, осуществляемого по технологии У.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Поскольку 1 788 &gt; 1 588, лучшим является переход на технологию У.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1 179,46 тыс. руб.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ценность опциона на переключение составит, тыс. руб.: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=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179,46 -1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096,13 = 83,83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857356" y="4071942"/>
            <a:ext cx="4824536" cy="1584176"/>
            <a:chOff x="1530" y="5578"/>
            <a:chExt cx="4455" cy="232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6 385,46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13 537,1 000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1 788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/>
          </a:bodyPr>
          <a:lstStyle/>
          <a:p>
            <a:r>
              <a:rPr lang="ru-RU" dirty="0"/>
              <a:t>Комплексный опцион и опцион на отсрочку начала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195388" y="1781175"/>
            <a:ext cx="74898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Действительно, вычисленные нами премии по опционам составят, тыс. руб.: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ru-RU" sz="2200" kern="0" dirty="0"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ru-RU" sz="2200" kern="0" dirty="0"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ru-RU" sz="2200" kern="0" dirty="0">
              <a:latin typeface="Times New Roman" pitchFamily="18" charset="0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ru-RU" sz="2200" kern="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ценность комплексного опциона равна: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=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179,46 – (-296,42) = 1 475,88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tabLst/>
              <a:defRPr/>
            </a:pP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2643182"/>
          <a:ext cx="6768752" cy="2514984"/>
        </p:xfrm>
        <a:graphic>
          <a:graphicData uri="http://schemas.openxmlformats.org/drawingml/2006/table">
            <a:tbl>
              <a:tblPr/>
              <a:tblGrid>
                <a:gridCol w="3282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сокращение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выход из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развитие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186,71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тиражирование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1 102,26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переключение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 algn="l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73000"/>
                        <a:buFont typeface="Wingdings 2"/>
                        <a:buChar char=""/>
                      </a:pPr>
                      <a:r>
                        <a:rPr kumimoji="0" lang="ru-RU" sz="2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1 436,78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6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8064896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Опцион на отсрочку начала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данной ситуации мы меняем проект, который надо начать немедленно на опцион на этот проект.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пессимистическом сценарии мы через год откажемся от проекта (эффект = 0).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случае оптимистического прогноза мы начнем проект, чистая приведенная стоимость которого равна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537,1 тыс. руб. / 1,2  - 5 206 тыс. руб. = 6 074,92 тыс. руб.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маркетинговые исследования стоимостью 531,22 тыс. руб.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5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13 537,1 тыс. руб.  – ценность активов проекта через год после его начала при оптимистическом развитии событий;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5 206 тыс. руб. -  инвестиции в проект.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ценности опциона на проект</a:t>
            </a:r>
            <a:r>
              <a:rPr lang="ru-RU" dirty="0"/>
              <a:t>:</a:t>
            </a:r>
          </a:p>
        </p:txBody>
      </p:sp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1187624" y="4221088"/>
            <a:ext cx="4896544" cy="1656184"/>
            <a:chOff x="1530" y="5578"/>
            <a:chExt cx="4455" cy="2326"/>
          </a:xfrm>
        </p:grpSpPr>
        <p:sp>
          <p:nvSpPr>
            <p:cNvPr id="74755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 2 531,22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6 074,92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4758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4759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1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99898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Опцион на опцион. Стадийность осуществления инвестиционного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Мультистадийный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 «Геологическое изучение и разработка медно-никелевого месторождения». Опцион на продление бизнеса (опцион на опцион)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53829"/>
              </p:ext>
            </p:extLst>
          </p:nvPr>
        </p:nvGraphicFramePr>
        <p:xfrm>
          <a:off x="395536" y="1772816"/>
          <a:ext cx="7848872" cy="4848917"/>
        </p:xfrm>
        <a:graphic>
          <a:graphicData uri="http://schemas.openxmlformats.org/drawingml/2006/table">
            <a:tbl>
              <a:tblPr/>
              <a:tblGrid>
                <a:gridCol w="114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3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Стадия геологи-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ческого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изучения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Срок (продолжи-тельность), годы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Затраты,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приведен-ные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 началу соответствующей стадии, млн. долл.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Вероятность успеха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Поисково-оценочные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Комплекс буровых, геохимических, минералогических и других работ, выявление объектов для предварительной разведки. Уточнение характеристик месторождения, подсчет запасов, составление технико-экономического обоснования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Предварительная разведка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Комплексная разведка и геолого-экономическая оценка для установления целесообразности и очередности промышленного освоения месторождения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Детальная разведка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Данная стадия осуществляется только на основании заключения о промышленной ценности месторождения. Проводится комплекс исследований   с целью уточнения запасов, уточняется проект разработки месторождения, изучаются технологические свойства горных пород на месторождении и т.п.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3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467656"/>
          </a:xfrm>
        </p:spPr>
        <p:txBody>
          <a:bodyPr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предварительная разведка окажется удачной (вероятность 0,6), то это дает право вложить еще 3 млн. долл. в детальную разведку через 1 год. Ценность этого права равна 6,61 млн. долл. Выгода от перехода к детальной разведке составит 6,61 млн. долл. – 3 млн. долл. = 3,31 млн. долл.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Премия за опцион «Предварительная разведка»: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= (0,6*3,31 + 0,4*0) / 1,1 = 1 805 млн. долл.</a:t>
            </a:r>
          </a:p>
          <a:p>
            <a:endParaRPr lang="ru-RU" sz="2400" dirty="0"/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1403648" y="4005064"/>
            <a:ext cx="4608512" cy="1800200"/>
            <a:chOff x="1530" y="5578"/>
            <a:chExt cx="4455" cy="2326"/>
          </a:xfrm>
        </p:grpSpPr>
        <p:sp>
          <p:nvSpPr>
            <p:cNvPr id="83971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1,805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3,31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3974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3975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0,6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0,4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4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Финансовые опционы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Финансовый или биржевой опцион – это контракт, дающий владельцу (держателю) право купить или продать определенный актив по некоторой заранее оговоренной цене в течение определенного промежутка времени либо на конкретную дату.</a:t>
            </a:r>
          </a:p>
          <a:p>
            <a:pPr>
              <a:buNone/>
            </a:pPr>
            <a:r>
              <a:rPr lang="ru-RU" b="1" dirty="0"/>
              <a:t>                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                       колл</a:t>
            </a:r>
            <a:r>
              <a:rPr lang="ru-RU" dirty="0"/>
              <a:t> (</a:t>
            </a:r>
            <a:r>
              <a:rPr lang="en-US" dirty="0"/>
              <a:t>call</a:t>
            </a:r>
            <a:r>
              <a:rPr lang="ru-RU" dirty="0"/>
              <a:t>) и </a:t>
            </a:r>
            <a:r>
              <a:rPr lang="ru-RU" b="1" dirty="0"/>
              <a:t>пут</a:t>
            </a:r>
            <a:r>
              <a:rPr lang="ru-RU" dirty="0"/>
              <a:t> (</a:t>
            </a:r>
            <a:r>
              <a:rPr lang="en-US" dirty="0"/>
              <a:t>put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Поисково-оценочные работы, таким образом, являются реальным опционом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на предыдущий опцион (предварительную разведку)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поиски и оценка окажутся удачными (вероятность 0,3), то это даст право вложить еще 1 млн. долл. в предварительную разведку через 1 год. Ценность этого права 1,805 млн. долл. выгода от перехода к предварительной разведке в оптимистическом варианте составит 1,805 млн. долл. – 1 млн. долл. = 0,805 млн. долл.</a:t>
            </a:r>
          </a:p>
          <a:p>
            <a:pPr algn="ctr"/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7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Оценка премии за опцион «Поисково-оценочная стадия»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= (0,3*0,805 + 0,7*0) / 1,1 = 0,219 млн. долл.</a:t>
            </a:r>
          </a:p>
          <a:p>
            <a:endParaRPr lang="ru-RU" dirty="0"/>
          </a:p>
        </p:txBody>
      </p:sp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1619672" y="2132856"/>
            <a:ext cx="3960440" cy="1584176"/>
            <a:chOff x="1530" y="5578"/>
            <a:chExt cx="4455" cy="2326"/>
          </a:xfrm>
        </p:grpSpPr>
        <p:sp>
          <p:nvSpPr>
            <p:cNvPr id="84995" name="Text Box 3"/>
            <p:cNvSpPr txBox="1">
              <a:spLocks noChangeArrowheads="1"/>
            </p:cNvSpPr>
            <p:nvPr/>
          </p:nvSpPr>
          <p:spPr bwMode="auto">
            <a:xfrm>
              <a:off x="1530" y="6660"/>
              <a:ext cx="1186" cy="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0,219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4470" y="6143"/>
              <a:ext cx="151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0,805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4470" y="7125"/>
              <a:ext cx="144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4998" name="AutoShape 6"/>
            <p:cNvCxnSpPr>
              <a:cxnSpLocks noChangeShapeType="1"/>
            </p:cNvCxnSpPr>
            <p:nvPr/>
          </p:nvCxnSpPr>
          <p:spPr bwMode="auto">
            <a:xfrm flipV="1">
              <a:off x="2716" y="6300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4999" name="AutoShape 7"/>
            <p:cNvCxnSpPr>
              <a:cxnSpLocks noChangeShapeType="1"/>
            </p:cNvCxnSpPr>
            <p:nvPr/>
          </p:nvCxnSpPr>
          <p:spPr bwMode="auto">
            <a:xfrm>
              <a:off x="2716" y="6945"/>
              <a:ext cx="1754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1530" y="5904"/>
              <a:ext cx="1390" cy="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период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4470" y="5578"/>
              <a:ext cx="1265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1-й 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год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3000" y="5904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0,3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3000" y="7425"/>
              <a:ext cx="1105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 = 0,7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6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Оценка реальных опционов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Блека-Шольца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модифицированная Р. Мертоном.</a:t>
            </a: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5447562" cy="432048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7685217" cy="288032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00570"/>
            <a:ext cx="5200650" cy="5810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00100" y="514351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негативного результата «П1» получаем: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-20 млн. руб. + 36,3 млн. руб. = 16,3 млн. руб.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8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Оценка реальных опционов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Блека-Шольца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была модифицирована Р. Мертоном.</a:t>
            </a: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429000"/>
            <a:ext cx="5447562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683568" y="2492896"/>
            <a:ext cx="6376988" cy="2684462"/>
            <a:chOff x="961" y="9030"/>
            <a:chExt cx="10041" cy="4229"/>
          </a:xfrm>
        </p:grpSpPr>
        <p:sp>
          <p:nvSpPr>
            <p:cNvPr id="94211" name="Text Box 3"/>
            <p:cNvSpPr txBox="1">
              <a:spLocks noChangeArrowheads="1"/>
            </p:cNvSpPr>
            <p:nvPr/>
          </p:nvSpPr>
          <p:spPr bwMode="auto">
            <a:xfrm>
              <a:off x="7860" y="10560"/>
              <a:ext cx="3142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Необходимые инвестиции (цена исполнения)                 Х    (-)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auto">
            <a:xfrm>
              <a:off x="4530" y="9915"/>
              <a:ext cx="2910" cy="2145"/>
            </a:xfrm>
            <a:prstGeom prst="hexagon">
              <a:avLst>
                <a:gd name="adj" fmla="val 3391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213" name="Text Box 5"/>
            <p:cNvSpPr txBox="1">
              <a:spLocks noChangeArrowheads="1"/>
            </p:cNvSpPr>
            <p:nvPr/>
          </p:nvSpPr>
          <p:spPr bwMode="auto">
            <a:xfrm>
              <a:off x="5055" y="10455"/>
              <a:ext cx="1965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Стоимость реального опциона колл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4" name="Text Box 6"/>
            <p:cNvSpPr txBox="1">
              <a:spLocks noChangeArrowheads="1"/>
            </p:cNvSpPr>
            <p:nvPr/>
          </p:nvSpPr>
          <p:spPr bwMode="auto">
            <a:xfrm>
              <a:off x="1295" y="9030"/>
              <a:ext cx="3235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Издержки сохранения или неполученные доходы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(в %)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</a:rPr>
                <a:t>d  (-)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7440" y="9030"/>
              <a:ext cx="3330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Приведенная стоимость будущих денежных потоков Р  (+)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7440" y="12270"/>
              <a:ext cx="2824" cy="9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Срок до исполнения или истечения опциона</a:t>
              </a: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endParaRPr kumimoji="0" 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 (+)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7" name="Text Box 9"/>
            <p:cNvSpPr txBox="1">
              <a:spLocks noChangeArrowheads="1"/>
            </p:cNvSpPr>
            <p:nvPr/>
          </p:nvSpPr>
          <p:spPr bwMode="auto">
            <a:xfrm>
              <a:off x="1386" y="12279"/>
              <a:ext cx="3310" cy="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Риск изменения денежных потоков проекта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</a:rPr>
                <a:t>s  (+)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961" y="10569"/>
              <a:ext cx="3190" cy="9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Безрисковая процентная ставка на срок операции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r>
                <a:rPr kumimoji="0" lang="en-US" sz="1100" b="0" i="0" u="none" strike="noStrike" cap="none" normalizeH="0" baseline="-25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   </a:t>
              </a: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(+)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4219" name="AutoShape 11"/>
            <p:cNvCxnSpPr>
              <a:cxnSpLocks noChangeShapeType="1"/>
            </p:cNvCxnSpPr>
            <p:nvPr/>
          </p:nvCxnSpPr>
          <p:spPr bwMode="auto">
            <a:xfrm>
              <a:off x="4530" y="9570"/>
              <a:ext cx="1065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4220" name="AutoShape 12"/>
            <p:cNvCxnSpPr>
              <a:cxnSpLocks noChangeShapeType="1"/>
            </p:cNvCxnSpPr>
            <p:nvPr/>
          </p:nvCxnSpPr>
          <p:spPr bwMode="auto">
            <a:xfrm flipH="1">
              <a:off x="6300" y="9570"/>
              <a:ext cx="114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4221" name="AutoShape 13"/>
            <p:cNvCxnSpPr>
              <a:cxnSpLocks noChangeShapeType="1"/>
            </p:cNvCxnSpPr>
            <p:nvPr/>
          </p:nvCxnSpPr>
          <p:spPr bwMode="auto">
            <a:xfrm>
              <a:off x="4151" y="11115"/>
              <a:ext cx="4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4222" name="AutoShape 14"/>
            <p:cNvCxnSpPr>
              <a:cxnSpLocks noChangeShapeType="1"/>
            </p:cNvCxnSpPr>
            <p:nvPr/>
          </p:nvCxnSpPr>
          <p:spPr bwMode="auto">
            <a:xfrm flipH="1">
              <a:off x="7365" y="11115"/>
              <a:ext cx="4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4223" name="AutoShape 15"/>
            <p:cNvCxnSpPr>
              <a:cxnSpLocks noChangeShapeType="1"/>
            </p:cNvCxnSpPr>
            <p:nvPr/>
          </p:nvCxnSpPr>
          <p:spPr bwMode="auto">
            <a:xfrm flipH="1">
              <a:off x="4696" y="12060"/>
              <a:ext cx="1004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4224" name="AutoShape 16"/>
            <p:cNvCxnSpPr>
              <a:cxnSpLocks noChangeShapeType="1"/>
            </p:cNvCxnSpPr>
            <p:nvPr/>
          </p:nvCxnSpPr>
          <p:spPr bwMode="auto">
            <a:xfrm>
              <a:off x="6300" y="12060"/>
              <a:ext cx="1140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Компания рассматривает проект по выпуску нового продукта «П1». Проведенный анализ денежных потоков показал, что ожидаемая чистая приведенная стоимость проекта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отрицательная и равна – 20 млн. руб.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Однако реализация данного проекта дает возможность запустить в течение 10 лет в производство улучшенную модель «П2», значительно превосходящую  предыдущую по своим характеристикам. Для этого потребуются дополнительные инвестиции в объеме 150 млн. руб., а ожидаемая приведенная стоимость денежных потоков следующего проекта равна 100 млн. руб. Риск изменения приведенной стоимости денежного потока (стандартное отклонение) оценивается в 30%,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безрисковая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ставка составляет 4%.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204864"/>
            <a:ext cx="7685217" cy="288032"/>
          </a:xfrm>
          <a:prstGeom prst="rect">
            <a:avLst/>
          </a:prstGeom>
          <a:noFill/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068960"/>
            <a:ext cx="5200650" cy="58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Несмотря на то, что проект «П2» имеет отрицательную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(-50 млн. руб.) опцион на «П2» (опцион на расширение)  стоит 36,30 млн. руб. С учетом негативного результата «П1» получаем: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-20 млн. руб. + 36,3 млн. руб. = 16,3 млн.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Реальные опционы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Держатель реального опциона играет активную роль в генерации денежных потоков базовым активом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(проектом, бизнесом) путем принятия соответствующих управленческих решений (отложить инвестиционные затраты, разбить их осуществление на несколько этапов, продать активы, не оправдавшие ожидания, расширить масштабы деятельности и т.п.).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640"/>
            <a:ext cx="7489825" cy="963612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Реальные опционы на стороне активов и на стороне пассивов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Выделяют две основные группы реальных опционов – на стороне активов (инвестиционные решения) и на стороне пассивов (финансовые решения) фирмы.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89825" cy="96361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реальных опционов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роста / расширения деятельности (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and expand option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инвестирования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(option to future invest);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на последовательные инвестиции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продление проекта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(follow-up opportunities option, sequential investments option);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на изменение деятельности либо условий ее осуществления (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option to switch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scope up option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на ожидание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(option to wait / delay and learn);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на сокращение деятельности или инвестиций (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scope down option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опционы на прекращение или выход из проекта(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abandon option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7" y="548680"/>
            <a:ext cx="7489825" cy="963612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Пример 1.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Специализацией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N-ского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автомобильного завода является выпуск микролитражных автомобилей, основным конкурентным преимуществом которых является низкая цена. Поэтому неудивительно, что важнейшей стратегической задачей завода его руководство считает удешевление производства, комплектующих деталей и системы сбыта производимых автомобилей.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239000" cy="914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Денежные потоки проекта для обоих сценариев представлены в таблице: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16832"/>
          <a:ext cx="7560843" cy="2560685"/>
        </p:xfrm>
        <a:graphic>
          <a:graphicData uri="http://schemas.openxmlformats.org/drawingml/2006/table">
            <a:tbl>
              <a:tblPr/>
              <a:tblGrid>
                <a:gridCol w="266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Сценарий развития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Величина денежного потока, тыс. руб., по годам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0-й период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Оптимистический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-5206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2078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3233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3556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5533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Пессимистический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-5206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456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669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504" y="4869160"/>
            <a:ext cx="79928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Как полагают менеджеры компании, оба сценария развития проекта равновероятны. Стоимость капитала равна 20% годовых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Ожидаемая ценность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667456"/>
          </a:xfrm>
        </p:spPr>
        <p:txBody>
          <a:bodyPr/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Ценность активов проекта в 1-ом году  будет равна:</a:t>
            </a:r>
          </a:p>
          <a:p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20888"/>
            <a:ext cx="5328592" cy="646368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356992"/>
            <a:ext cx="4968552" cy="712275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259632" y="4581128"/>
            <a:ext cx="55856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Ожидаемая ценность бизнеса в 1-ый год: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E(V) =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Vopt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Popt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Vpes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Ppes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Высшая школа управления проектами НИУ ВШЭ www.pm.hse.ru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E30644-B944-474B-A939-AEA5FAECDE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55020"/>
      </p:ext>
    </p:extLst>
  </p:cSld>
  <p:clrMapOvr>
    <a:masterClrMapping/>
  </p:clrMapOvr>
</p:sld>
</file>

<file path=ppt/theme/theme1.xml><?xml version="1.0" encoding="utf-8"?>
<a:theme xmlns:a="http://schemas.openxmlformats.org/drawingml/2006/main" name="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5355</TotalTime>
  <Words>2935</Words>
  <Application>Microsoft Office PowerPoint</Application>
  <PresentationFormat>Экран (4:3)</PresentationFormat>
  <Paragraphs>340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Symbol</vt:lpstr>
      <vt:lpstr>Times New Roman</vt:lpstr>
      <vt:lpstr>Wingdings 2</vt:lpstr>
      <vt:lpstr>HSE Excutive Education WHITE</vt:lpstr>
      <vt:lpstr> Реальные опционы: сущность и классификация </vt:lpstr>
      <vt:lpstr>Активное участие менеджера в управлении проектом</vt:lpstr>
      <vt:lpstr>Финансовые опционы</vt:lpstr>
      <vt:lpstr>Реальные опционы</vt:lpstr>
      <vt:lpstr>Реальные опционы на стороне активов и на стороне пассивов</vt:lpstr>
      <vt:lpstr>Виды реальных опционов</vt:lpstr>
      <vt:lpstr>Пример 1. </vt:lpstr>
      <vt:lpstr>Денежные потоки проекта для обоих сценариев представлены в таблице:</vt:lpstr>
      <vt:lpstr> Ожидаемая ценность бизнеса</vt:lpstr>
      <vt:lpstr> Ожидаемая ценность бизнеса</vt:lpstr>
      <vt:lpstr> При сокращении производства на 20%</vt:lpstr>
      <vt:lpstr>Презентация PowerPoint</vt:lpstr>
      <vt:lpstr>Дерево ценности без опционов:</vt:lpstr>
      <vt:lpstr>Презентация PowerPoint</vt:lpstr>
      <vt:lpstr>Опцион на увеличение проектной мощности</vt:lpstr>
      <vt:lpstr>Презентация PowerPoint</vt:lpstr>
      <vt:lpstr>Презентация PowerPoint</vt:lpstr>
      <vt:lpstr>Опцион на тиражирование опыта</vt:lpstr>
      <vt:lpstr>Презентация PowerPoint</vt:lpstr>
      <vt:lpstr>Презентация PowerPoint</vt:lpstr>
      <vt:lpstr>Опционы на переключение и временную остановку бизнеса</vt:lpstr>
      <vt:lpstr>Презентация PowerPoint</vt:lpstr>
      <vt:lpstr>Презентация PowerPoint</vt:lpstr>
      <vt:lpstr>Комплексный опцион и опцион на отсрочку начала проекта</vt:lpstr>
      <vt:lpstr>Опцион на отсрочку начала проекта</vt:lpstr>
      <vt:lpstr>Презентация PowerPoint</vt:lpstr>
      <vt:lpstr>Опцион на опцион. Стадийность осуществления инвестиционного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реальных опционов </vt:lpstr>
      <vt:lpstr>Оценка реальных опционов </vt:lpstr>
      <vt:lpstr>Презентация PowerPoint</vt:lpstr>
      <vt:lpstr>Пример. </vt:lpstr>
      <vt:lpstr>Презентация PowerPoint</vt:lpstr>
      <vt:lpstr>Презентация PowerPoint</vt:lpstr>
      <vt:lpstr>Презентация PowerPoint</vt:lpstr>
    </vt:vector>
  </TitlesOfParts>
  <Manager>Mikaela Berghem / Recommended</Manager>
  <Company>JOKO Executive Education 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Suvi Hakkinen</dc:creator>
  <cp:lastModifiedBy>Самодуров Владимир Алексеевич</cp:lastModifiedBy>
  <cp:revision>420</cp:revision>
  <dcterms:created xsi:type="dcterms:W3CDTF">2006-09-26T06:48:06Z</dcterms:created>
  <dcterms:modified xsi:type="dcterms:W3CDTF">2022-10-26T17:17:52Z</dcterms:modified>
</cp:coreProperties>
</file>