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276" r:id="rId4"/>
    <p:sldId id="285" r:id="rId5"/>
    <p:sldId id="284" r:id="rId6"/>
    <p:sldId id="266" r:id="rId7"/>
    <p:sldId id="280" r:id="rId8"/>
    <p:sldId id="282" r:id="rId9"/>
    <p:sldId id="267" r:id="rId10"/>
    <p:sldId id="279" r:id="rId11"/>
    <p:sldId id="281" r:id="rId12"/>
    <p:sldId id="283" r:id="rId13"/>
    <p:sldId id="269" r:id="rId14"/>
    <p:sldId id="271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A1589-84B3-4F16-BBCB-DD055E4095B4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6A7BD-0EBC-453F-8937-794ACCC7C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6A7BD-0EBC-453F-8937-794ACCC7CE7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5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2615127" y="-18670"/>
            <a:ext cx="9608854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547767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416969" y="4473773"/>
            <a:ext cx="7358063" cy="39049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416969" y="2969288"/>
            <a:ext cx="7358063" cy="54437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39686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531587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90677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2653605" y="446484"/>
            <a:ext cx="6875860" cy="4161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16969" y="4723805"/>
            <a:ext cx="7358063" cy="1000126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416969" y="5759648"/>
            <a:ext cx="7358063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0813"/>
            <a:ext cx="298158" cy="32893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8496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19843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47804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193727" y="446484"/>
            <a:ext cx="3750469" cy="2803923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193727" y="3348633"/>
            <a:ext cx="3750469" cy="288429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81304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66980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06648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247804" y="1830586"/>
            <a:ext cx="3750469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193727" y="1830586"/>
            <a:ext cx="3750469" cy="4420196"/>
          </a:xfrm>
          <a:prstGeom prst="rect">
            <a:avLst/>
          </a:prstGeom>
        </p:spPr>
        <p:txBody>
          <a:bodyPr/>
          <a:lstStyle>
            <a:lvl1pPr marL="232682" indent="-232682">
              <a:spcBef>
                <a:spcPts val="2250"/>
              </a:spcBef>
              <a:defRPr sz="1900"/>
            </a:lvl1pPr>
            <a:lvl2pPr marL="404132" indent="-232682">
              <a:spcBef>
                <a:spcPts val="2250"/>
              </a:spcBef>
              <a:defRPr sz="1900"/>
            </a:lvl2pPr>
            <a:lvl3pPr marL="575582" indent="-232682">
              <a:spcBef>
                <a:spcPts val="2250"/>
              </a:spcBef>
              <a:defRPr sz="1900"/>
            </a:lvl3pPr>
            <a:lvl4pPr marL="747032" indent="-232682">
              <a:spcBef>
                <a:spcPts val="2250"/>
              </a:spcBef>
              <a:defRPr sz="1900"/>
            </a:lvl4pPr>
            <a:lvl5pPr marL="918482" indent="-232682">
              <a:spcBef>
                <a:spcPts val="2250"/>
              </a:spcBef>
              <a:defRPr sz="19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463507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193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552960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247804" y="3580805"/>
            <a:ext cx="3750469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252177" y="625078"/>
            <a:ext cx="3750470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2193727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66171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193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193727" y="1830586"/>
            <a:ext cx="7804547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298158" cy="32893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561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08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530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753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975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1197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419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1642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1864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086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5185172" y="802083"/>
            <a:ext cx="1" cy="1388675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/>
            </a:pPr>
            <a:endParaRPr sz="1600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2" name="Очень крутой…"/>
          <p:cNvSpPr txBox="1"/>
          <p:nvPr/>
        </p:nvSpPr>
        <p:spPr>
          <a:xfrm>
            <a:off x="3558457" y="1967332"/>
            <a:ext cx="6519608" cy="207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b"/>
          <a:lstStyle/>
          <a:p>
            <a:pPr defTabSz="410766" hangingPunct="0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3500" b="1" kern="0" cap="all" dirty="0">
                <a:solidFill>
                  <a:srgbClr val="253957"/>
                </a:solidFill>
                <a:sym typeface="Arial Narrow"/>
              </a:rPr>
              <a:t>План развития компетенций</a:t>
            </a:r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3558457" y="4464781"/>
            <a:ext cx="6164965" cy="632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66" hangingPunct="0"/>
            <a:endParaRPr lang="ru-RU" sz="2100" kern="0" dirty="0">
              <a:latin typeface="Arial Narrow"/>
            </a:endParaRPr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3558458" y="923723"/>
            <a:ext cx="8054422" cy="3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10766" hangingPunct="0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sz="2100" kern="0" dirty="0">
              <a:solidFill>
                <a:srgbClr val="253957"/>
              </a:solidFill>
              <a:latin typeface="Arial Narrow"/>
              <a:sym typeface="Arial Narrow"/>
            </a:endParaRPr>
          </a:p>
        </p:txBody>
      </p:sp>
      <p:sp>
        <p:nvSpPr>
          <p:cNvPr id="55" name="Москва, 2017"/>
          <p:cNvSpPr txBox="1"/>
          <p:nvPr/>
        </p:nvSpPr>
        <p:spPr>
          <a:xfrm>
            <a:off x="3558458" y="5946258"/>
            <a:ext cx="4721712" cy="28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321469" hangingPunct="0"/>
            <a:endParaRPr sz="1400" kern="0" dirty="0">
              <a:latin typeface="Arial Narrow"/>
            </a:endParaRPr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85" y="665370"/>
            <a:ext cx="1368060" cy="13227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5298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600533" y="1107281"/>
            <a:ext cx="10753187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5669372" y="378849"/>
            <a:ext cx="568320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66" hangingPunct="0"/>
            <a:r>
              <a:rPr lang="ru-RU" sz="1200" kern="0" dirty="0">
                <a:latin typeface="Arial Narrow"/>
              </a:rPr>
              <a:t>Факультет бизнеса и менеджмента:</a:t>
            </a:r>
          </a:p>
          <a:p>
            <a:pPr defTabSz="410766" hangingPunct="0"/>
            <a:r>
              <a:rPr lang="ru-RU" sz="1200" kern="0" dirty="0">
                <a:latin typeface="Arial Narrow"/>
              </a:rPr>
              <a:t>«Управление проектами: проектный анализ, инвестиции, технологии реализации»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03" y="293090"/>
            <a:ext cx="599790" cy="59979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люс 4"/>
          <p:cNvSpPr/>
          <p:nvPr/>
        </p:nvSpPr>
        <p:spPr>
          <a:xfrm>
            <a:off x="2806575" y="1984931"/>
            <a:ext cx="878186" cy="892109"/>
          </a:xfrm>
          <a:prstGeom prst="mathPlus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6" name="Минус 5"/>
          <p:cNvSpPr/>
          <p:nvPr/>
        </p:nvSpPr>
        <p:spPr>
          <a:xfrm>
            <a:off x="8468198" y="1899490"/>
            <a:ext cx="1052996" cy="1062989"/>
          </a:xfrm>
          <a:prstGeom prst="mathMinus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972" y="2877040"/>
            <a:ext cx="6149636" cy="3098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342900" indent="-342900" defTabSz="821531" hangingPunct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sym typeface="Helvetica Light"/>
              </a:rPr>
              <a:t>Применение метода критической цепи </a:t>
            </a:r>
          </a:p>
          <a:p>
            <a:pPr defTabSz="821531" hangingPunct="0"/>
            <a:r>
              <a:rPr lang="ru-RU" sz="2400" dirty="0">
                <a:solidFill>
                  <a:srgbClr val="000000"/>
                </a:solidFill>
                <a:sym typeface="Helvetica Light"/>
              </a:rPr>
              <a:t>      (Успеть за 30 дней преступить к поставке) </a:t>
            </a:r>
          </a:p>
          <a:p>
            <a:pPr marL="342900" indent="-342900" defTabSz="821531" hangingPunct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Рациональное построение расписания</a:t>
            </a:r>
          </a:p>
          <a:p>
            <a:pPr marL="342900" indent="-342900" defTabSz="821531" hangingPunct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Обеспечение высокого уровня мотивации команды.</a:t>
            </a:r>
            <a:endParaRPr lang="en-US" sz="240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  <a:p>
            <a:pPr marL="342900" indent="-342900" defTabSz="821531" hangingPunct="0">
              <a:buFont typeface="Arial" panose="020B0604020202020204" pitchFamily="34" charset="0"/>
              <a:buChar char="•"/>
            </a:pPr>
            <a:r>
              <a:rPr lang="ru-RU" sz="2400" dirty="0">
                <a:sym typeface="Helvetica Light"/>
              </a:rPr>
              <a:t>Контроль;</a:t>
            </a:r>
            <a:endParaRPr lang="en-US" sz="2400" dirty="0">
              <a:sym typeface="Helvetica Light"/>
            </a:endParaRPr>
          </a:p>
          <a:p>
            <a:pPr marL="342900" indent="-342900" defTabSz="821531" hangingPunct="0">
              <a:buFont typeface="Arial" panose="020B0604020202020204" pitchFamily="34" charset="0"/>
              <a:buChar char="•"/>
            </a:pPr>
            <a:r>
              <a:rPr lang="ru-RU" sz="2400" dirty="0">
                <a:sym typeface="Helvetica Light"/>
              </a:rPr>
              <a:t>Управление сроками</a:t>
            </a:r>
          </a:p>
          <a:p>
            <a:pPr marL="342900" indent="-342900" defTabSz="821531" hangingPunct="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1607" y="2946868"/>
            <a:ext cx="5533697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>
            <a:defPPr>
              <a:defRPr lang="ru-RU"/>
            </a:defPPr>
            <a:lvl1pPr marL="342900" indent="-342900" defTabSz="821531" hangingPunct="0"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sym typeface="Helvetica Light"/>
              </a:rPr>
              <a:t>COVID 2019</a:t>
            </a:r>
            <a:endParaRPr lang="ru-RU" dirty="0">
              <a:sym typeface="Helvetica Light"/>
            </a:endParaRPr>
          </a:p>
          <a:p>
            <a:r>
              <a:rPr lang="ru-RU" dirty="0">
                <a:sym typeface="Helvetica Light"/>
              </a:rPr>
              <a:t>Управление рисками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528" y="1261941"/>
            <a:ext cx="8954970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Кейс</a:t>
            </a: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 из личной практики № </a:t>
            </a:r>
            <a:r>
              <a:rPr lang="ru-RU" sz="2400" b="1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2</a:t>
            </a: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:</a:t>
            </a:r>
            <a:r>
              <a:rPr lang="ru-RU" sz="2400" b="1" dirty="0">
                <a:solidFill>
                  <a:srgbClr val="000000"/>
                </a:solidFill>
                <a:sym typeface="Helvetica Light"/>
              </a:rPr>
              <a:t> «Поставка приборов промышленного освещения для предприятий ПАО НК ЛУКОЙЛ»</a:t>
            </a:r>
          </a:p>
        </p:txBody>
      </p:sp>
    </p:spTree>
    <p:extLst>
      <p:ext uri="{BB962C8B-B14F-4D97-AF65-F5344CB8AC3E}">
        <p14:creationId xmlns:p14="http://schemas.microsoft.com/office/powerpoint/2010/main" val="26471491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600533" y="1107281"/>
            <a:ext cx="10753187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5669372" y="378849"/>
            <a:ext cx="568320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66" hangingPunct="0"/>
            <a:r>
              <a:rPr lang="ru-RU" sz="1200" kern="0" dirty="0">
                <a:latin typeface="Arial Narrow"/>
              </a:rPr>
              <a:t>Факультет бизнеса и менеджмента:</a:t>
            </a:r>
          </a:p>
          <a:p>
            <a:pPr defTabSz="410766" hangingPunct="0"/>
            <a:r>
              <a:rPr lang="ru-RU" sz="1200" kern="0" dirty="0">
                <a:latin typeface="Arial Narrow"/>
              </a:rPr>
              <a:t>«Управление проектами: проектный анализ, инвестиции, технологии реализации»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03" y="293090"/>
            <a:ext cx="599790" cy="59979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13302" y="1170043"/>
            <a:ext cx="8741009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r>
              <a:rPr lang="ru-RU" sz="2400" b="1" dirty="0">
                <a:solidFill>
                  <a:srgbClr val="000000"/>
                </a:solidFill>
                <a:sym typeface="Helvetica Light"/>
              </a:rPr>
              <a:t>Кейс из личной практики №2: «Поставка приборов промышленного освещения для предприятий ПАО НК ЛУКОЙЛ»</a:t>
            </a:r>
          </a:p>
        </p:txBody>
      </p:sp>
      <p:sp>
        <p:nvSpPr>
          <p:cNvPr id="5" name="Плюс 4"/>
          <p:cNvSpPr/>
          <p:nvPr/>
        </p:nvSpPr>
        <p:spPr>
          <a:xfrm>
            <a:off x="1806186" y="1933304"/>
            <a:ext cx="973393" cy="1052051"/>
          </a:xfrm>
          <a:prstGeom prst="mathPlus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6" name="Минус 5"/>
          <p:cNvSpPr/>
          <p:nvPr/>
        </p:nvSpPr>
        <p:spPr>
          <a:xfrm>
            <a:off x="8648136" y="1739304"/>
            <a:ext cx="1160207" cy="1052052"/>
          </a:xfrm>
          <a:prstGeom prst="mathMinus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714" y="2721218"/>
            <a:ext cx="5195436" cy="4206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endParaRPr lang="en-US" sz="240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sym typeface="Helvetica Light"/>
              </a:rPr>
              <a:t>Эффективное управление 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(Personal competences)</a:t>
            </a: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sym typeface="Helvetica Light"/>
              </a:rPr>
              <a:t>Лидерские качества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 (Personal competences)</a:t>
            </a:r>
            <a:endParaRPr lang="en-US" sz="240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sym typeface="Helvetica Light"/>
              </a:rPr>
              <a:t>Управление сроками проекта 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(Performance competences)</a:t>
            </a:r>
            <a:endParaRPr lang="ru-RU" sz="2400" dirty="0">
              <a:solidFill>
                <a:srgbClr val="000000"/>
              </a:solidFill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sym typeface="Helvetica Light"/>
              </a:rPr>
              <a:t>Управление рисками проекта (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Performance competences)</a:t>
            </a: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0000"/>
              </a:solidFill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6923" y="2775044"/>
            <a:ext cx="4375657" cy="3468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endParaRPr lang="ru-RU" sz="240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sym typeface="Helvetica Light"/>
              </a:rPr>
              <a:t>Управление заинтересованными сторонами проекта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 (Performance competences)</a:t>
            </a:r>
            <a:endParaRPr lang="ru-RU" sz="2400" dirty="0">
              <a:solidFill>
                <a:srgbClr val="000000"/>
              </a:solidFill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sym typeface="Helvetica Light"/>
              </a:rPr>
              <a:t>Управление рисками проекта 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(Performance competences)</a:t>
            </a:r>
            <a:endParaRPr lang="ru-RU" sz="2400" dirty="0">
              <a:solidFill>
                <a:srgbClr val="000000"/>
              </a:solidFill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sym typeface="Helvetica Light"/>
              </a:rPr>
              <a:t>Управление закупками (</a:t>
            </a:r>
            <a:r>
              <a:rPr lang="en-US" sz="2400" dirty="0"/>
              <a:t>Control Procurements</a:t>
            </a:r>
            <a:r>
              <a:rPr lang="ru-RU" sz="2400" dirty="0"/>
              <a:t>)</a:t>
            </a:r>
            <a:endParaRPr lang="ru-RU" sz="2400" dirty="0">
              <a:solidFill>
                <a:srgbClr val="000000"/>
              </a:solidFill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2550" y="2169141"/>
            <a:ext cx="1219200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ea typeface="+mj-ea"/>
                <a:cs typeface="+mj-cs"/>
                <a:sym typeface="Helvetica Light"/>
              </a:rPr>
              <a:t>PMCDF</a:t>
            </a:r>
            <a:endParaRPr kumimoji="0" lang="ru-RU" sz="2400" i="0" u="none" strike="noStrike" normalizeH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275711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600533" y="1107281"/>
            <a:ext cx="10753187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5669372" y="378849"/>
            <a:ext cx="568320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66" hangingPunct="0"/>
            <a:r>
              <a:rPr lang="ru-RU" sz="1200" kern="0" dirty="0">
                <a:latin typeface="Arial Narrow"/>
              </a:rPr>
              <a:t>Факультет бизнеса и менеджмента:</a:t>
            </a:r>
          </a:p>
          <a:p>
            <a:pPr defTabSz="410766" hangingPunct="0"/>
            <a:r>
              <a:rPr lang="ru-RU" sz="1200" kern="0" dirty="0">
                <a:latin typeface="Arial Narrow"/>
              </a:rPr>
              <a:t>«Управление проектами: проектный анализ, инвестиции, технологии реализации»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03" y="293090"/>
            <a:ext cx="599790" cy="59979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люс 4"/>
          <p:cNvSpPr/>
          <p:nvPr/>
        </p:nvSpPr>
        <p:spPr>
          <a:xfrm>
            <a:off x="1897626" y="2089998"/>
            <a:ext cx="973393" cy="1052051"/>
          </a:xfrm>
          <a:prstGeom prst="mathPlus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6" name="Минус 5"/>
          <p:cNvSpPr/>
          <p:nvPr/>
        </p:nvSpPr>
        <p:spPr>
          <a:xfrm>
            <a:off x="8510976" y="2089997"/>
            <a:ext cx="1160207" cy="1052052"/>
          </a:xfrm>
          <a:prstGeom prst="mathMinus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3198" y="3352904"/>
            <a:ext cx="5520412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endParaRPr lang="en-US" sz="240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Practice/</a:t>
            </a:r>
            <a:r>
              <a:rPr lang="ru-RU" sz="2400" dirty="0">
                <a:solidFill>
                  <a:srgbClr val="000000"/>
                </a:solidFill>
                <a:sym typeface="Helvetica Light"/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Quality</a:t>
            </a:r>
            <a:endParaRPr lang="ru-RU" sz="2400" dirty="0">
              <a:solidFill>
                <a:srgbClr val="000000"/>
              </a:solidFill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People/leadership</a:t>
            </a: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Practice/ Time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3066" y="3537569"/>
            <a:ext cx="4375657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endParaRPr lang="ru-RU" sz="240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en-US" sz="2400" dirty="0"/>
              <a:t>Practice/Risk and opportunity/</a:t>
            </a:r>
            <a:endParaRPr lang="en-US" sz="240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Practice/Stakeholders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2550" y="2169141"/>
            <a:ext cx="1219200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  <a:sym typeface="Helvetica Light"/>
              </a:rPr>
              <a:t>ICB</a:t>
            </a:r>
            <a:endParaRPr kumimoji="0" lang="ru-RU" sz="2400" i="0" u="none" strike="noStrike" normalizeH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ea typeface="+mj-ea"/>
              <a:cs typeface="+mj-cs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302" y="1170043"/>
            <a:ext cx="8741009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r>
              <a:rPr lang="ru-RU" sz="2400" b="1" dirty="0">
                <a:solidFill>
                  <a:srgbClr val="000000"/>
                </a:solidFill>
                <a:sym typeface="Helvetica Light"/>
              </a:rPr>
              <a:t>Кейс из личной практики №2: «Поставка приборов промышленного освещения для предприятий ПАО НК ЛУКОЙЛ»</a:t>
            </a:r>
          </a:p>
        </p:txBody>
      </p:sp>
    </p:spTree>
    <p:extLst>
      <p:ext uri="{BB962C8B-B14F-4D97-AF65-F5344CB8AC3E}">
        <p14:creationId xmlns:p14="http://schemas.microsoft.com/office/powerpoint/2010/main" val="28632080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600533" y="1107281"/>
            <a:ext cx="10753187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5669372" y="378849"/>
            <a:ext cx="568320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66" hangingPunct="0"/>
            <a:r>
              <a:rPr lang="ru-RU" sz="1200" kern="0" dirty="0">
                <a:latin typeface="Arial Narrow"/>
              </a:rPr>
              <a:t>Факультет бизнеса и менеджмента:</a:t>
            </a:r>
          </a:p>
          <a:p>
            <a:pPr defTabSz="410766" hangingPunct="0"/>
            <a:r>
              <a:rPr lang="ru-RU" sz="1200" kern="0" dirty="0">
                <a:latin typeface="Arial Narrow"/>
              </a:rPr>
              <a:t>«Управление проектами: проектный анализ, инвестиции, технологии реализации»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03" y="293090"/>
            <a:ext cx="599790" cy="59979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13303" y="1493342"/>
            <a:ext cx="6548284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ПЛАН РАЗВИТИЯ КОМПЕТЕНЦИЙ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 Ligh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124939"/>
              </p:ext>
            </p:extLst>
          </p:nvPr>
        </p:nvGraphicFramePr>
        <p:xfrm>
          <a:off x="600533" y="2013070"/>
          <a:ext cx="10634800" cy="4056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180">
                  <a:extLst>
                    <a:ext uri="{9D8B030D-6E8A-4147-A177-3AD203B41FA5}">
                      <a16:colId xmlns:a16="http://schemas.microsoft.com/office/drawing/2014/main" val="234582598"/>
                    </a:ext>
                  </a:extLst>
                </a:gridCol>
                <a:gridCol w="1532170">
                  <a:extLst>
                    <a:ext uri="{9D8B030D-6E8A-4147-A177-3AD203B41FA5}">
                      <a16:colId xmlns:a16="http://schemas.microsoft.com/office/drawing/2014/main" val="660517023"/>
                    </a:ext>
                  </a:extLst>
                </a:gridCol>
                <a:gridCol w="1530036">
                  <a:extLst>
                    <a:ext uri="{9D8B030D-6E8A-4147-A177-3AD203B41FA5}">
                      <a16:colId xmlns:a16="http://schemas.microsoft.com/office/drawing/2014/main" val="3997538261"/>
                    </a:ext>
                  </a:extLst>
                </a:gridCol>
                <a:gridCol w="1133533">
                  <a:extLst>
                    <a:ext uri="{9D8B030D-6E8A-4147-A177-3AD203B41FA5}">
                      <a16:colId xmlns:a16="http://schemas.microsoft.com/office/drawing/2014/main" val="2550280458"/>
                    </a:ext>
                  </a:extLst>
                </a:gridCol>
                <a:gridCol w="695267">
                  <a:extLst>
                    <a:ext uri="{9D8B030D-6E8A-4147-A177-3AD203B41FA5}">
                      <a16:colId xmlns:a16="http://schemas.microsoft.com/office/drawing/2014/main" val="334842125"/>
                    </a:ext>
                  </a:extLst>
                </a:gridCol>
                <a:gridCol w="1186004">
                  <a:extLst>
                    <a:ext uri="{9D8B030D-6E8A-4147-A177-3AD203B41FA5}">
                      <a16:colId xmlns:a16="http://schemas.microsoft.com/office/drawing/2014/main" val="2119116073"/>
                    </a:ext>
                  </a:extLst>
                </a:gridCol>
                <a:gridCol w="1144126">
                  <a:extLst>
                    <a:ext uri="{9D8B030D-6E8A-4147-A177-3AD203B41FA5}">
                      <a16:colId xmlns:a16="http://schemas.microsoft.com/office/drawing/2014/main" val="2308418651"/>
                    </a:ext>
                  </a:extLst>
                </a:gridCol>
                <a:gridCol w="1671484">
                  <a:extLst>
                    <a:ext uri="{9D8B030D-6E8A-4147-A177-3AD203B41FA5}">
                      <a16:colId xmlns:a16="http://schemas.microsoft.com/office/drawing/2014/main" val="2681333125"/>
                    </a:ext>
                  </a:extLst>
                </a:gridCol>
              </a:tblGrid>
              <a:tr h="924053">
                <a:tc>
                  <a:txBody>
                    <a:bodyPr/>
                    <a:lstStyle/>
                    <a:p>
                      <a:r>
                        <a:rPr lang="ru-RU" dirty="0"/>
                        <a:t>Необходимо</a:t>
                      </a:r>
                      <a:r>
                        <a:rPr lang="ru-RU" baseline="0" dirty="0"/>
                        <a:t> улучшить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Определение</a:t>
                      </a:r>
                      <a:r>
                        <a:rPr lang="ru-RU" baseline="0" dirty="0"/>
                        <a:t> по </a:t>
                      </a:r>
                      <a:endParaRPr lang="ru-RU" dirty="0"/>
                    </a:p>
                    <a:p>
                      <a:r>
                        <a:rPr lang="en-US" dirty="0"/>
                        <a:t>PMCD Framework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Требуемы</a:t>
                      </a:r>
                      <a:r>
                        <a:rPr lang="ru-RU" baseline="0" dirty="0"/>
                        <a:t>й результат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Тип</a:t>
                      </a:r>
                      <a:r>
                        <a:rPr lang="ru-RU" baseline="0" dirty="0"/>
                        <a:t> обучения (развития)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Требуемая</a:t>
                      </a:r>
                      <a:r>
                        <a:rPr lang="ru-RU" baseline="0" dirty="0"/>
                        <a:t> дата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Ментор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</a:t>
                      </a:r>
                      <a:r>
                        <a:rPr lang="ru-RU" baseline="0" dirty="0"/>
                        <a:t>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После</a:t>
                      </a:r>
                      <a:r>
                        <a:rPr lang="ru-RU" baseline="0" dirty="0"/>
                        <a:t> обучения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736289"/>
                  </a:ext>
                </a:extLst>
              </a:tr>
              <a:tr h="110072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1.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Определение и учет интересов всех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стейкхолдеров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10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Управление заинтересованными сторонами проекта</a:t>
                      </a:r>
                      <a:r>
                        <a:rPr kumimoji="0" 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(Performance competences)</a:t>
                      </a:r>
                      <a:endParaRPr kumimoji="0" lang="ru-RU" sz="12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dirty="0"/>
                        <a:t>Развитое</a:t>
                      </a:r>
                      <a:r>
                        <a:rPr lang="ru-RU" baseline="0" dirty="0"/>
                        <a:t> у</a:t>
                      </a:r>
                      <a:r>
                        <a:rPr lang="ru-RU" dirty="0"/>
                        <a:t>мение</a:t>
                      </a:r>
                      <a:r>
                        <a:rPr lang="ru-RU" baseline="0" dirty="0"/>
                        <a:t> вовлекать и управлять ключевыми заинтересованными сторонами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dirty="0"/>
                        <a:t>Наставничество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 Июль</a:t>
                      </a:r>
                      <a:r>
                        <a:rPr lang="ru-RU" baseline="0" dirty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Руководитель отдела по работа с ключевыми</a:t>
                      </a:r>
                      <a:r>
                        <a:rPr lang="ru-RU" baseline="0" dirty="0"/>
                        <a:t> клиентами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Достаточная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теор.база</a:t>
                      </a:r>
                      <a:r>
                        <a:rPr lang="ru-RU" baseline="0" dirty="0"/>
                        <a:t>, но ограниченный опыт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Практическое</a:t>
                      </a:r>
                      <a:r>
                        <a:rPr lang="ru-RU" baseline="0" dirty="0"/>
                        <a:t> умение точно определить всех заинтересованных сторон и эффективно ими управлять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4821"/>
                  </a:ext>
                </a:extLst>
              </a:tr>
              <a:tr h="102557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2.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Выстраивание коммуникаций с заказчиком/поставщиком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10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Коммуникабельность</a:t>
                      </a:r>
                      <a:r>
                        <a:rPr lang="en-US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( Personal competences)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10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baseline="0" dirty="0"/>
                        <a:t>Умение оперативно выстраивать эффективную систему коммуникаций</a:t>
                      </a:r>
                      <a:endParaRPr lang="ru-RU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dirty="0"/>
                        <a:t>Тренинг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Июль</a:t>
                      </a:r>
                      <a:r>
                        <a:rPr lang="ru-RU" baseline="0" dirty="0"/>
                        <a:t>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Приглашенный</a:t>
                      </a:r>
                      <a:r>
                        <a:rPr lang="ru-RU" baseline="0" dirty="0"/>
                        <a:t> тренер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10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Достаточная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теор.база</a:t>
                      </a:r>
                      <a:r>
                        <a:rPr lang="ru-RU" baseline="0" dirty="0"/>
                        <a:t>, но ограниченный опыт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Развитое</a:t>
                      </a:r>
                      <a:r>
                        <a:rPr lang="ru-RU" baseline="0" dirty="0"/>
                        <a:t> практическое умение выстраивать эффективную систему коммуникаций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8548"/>
                  </a:ext>
                </a:extLst>
              </a:tr>
              <a:tr h="660038">
                <a:tc>
                  <a:txBody>
                    <a:bodyPr/>
                    <a:lstStyle/>
                    <a:p>
                      <a:pPr marL="0" marR="0" lvl="0" indent="0" algn="l" defTabSz="410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Управление рисками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10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Управление рисками проекта (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Performance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competences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dirty="0"/>
                        <a:t>Прогнозирование рисков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dirty="0"/>
                        <a:t>Наставничество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Июль</a:t>
                      </a:r>
                      <a:r>
                        <a:rPr lang="ru-RU" baseline="0" dirty="0"/>
                        <a:t>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Руководитель отдела по работа с ключевыми</a:t>
                      </a:r>
                      <a:r>
                        <a:rPr lang="ru-RU" baseline="0" dirty="0"/>
                        <a:t> клиентами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10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Мало</a:t>
                      </a:r>
                      <a:r>
                        <a:rPr lang="ru-RU" baseline="0" dirty="0"/>
                        <a:t> знаний и опыта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Повешение</a:t>
                      </a:r>
                      <a:r>
                        <a:rPr lang="ru-RU" baseline="0" dirty="0"/>
                        <a:t> качества прогнозирования рисков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74499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16133" y="1531510"/>
            <a:ext cx="1219200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ea typeface="+mj-ea"/>
                <a:cs typeface="+mj-cs"/>
                <a:sym typeface="Helvetica Light"/>
              </a:rPr>
              <a:t>PMCDF</a:t>
            </a:r>
            <a:endParaRPr kumimoji="0" lang="ru-RU" sz="2400" i="0" u="none" strike="noStrike" normalizeH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531108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600533" y="1107281"/>
            <a:ext cx="10753187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5669372" y="378849"/>
            <a:ext cx="568320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66" hangingPunct="0"/>
            <a:r>
              <a:rPr lang="ru-RU" sz="1200" kern="0" dirty="0">
                <a:latin typeface="Arial Narrow"/>
              </a:rPr>
              <a:t>Факультет бизнеса и менеджмента:</a:t>
            </a:r>
          </a:p>
          <a:p>
            <a:pPr defTabSz="410766" hangingPunct="0"/>
            <a:r>
              <a:rPr lang="ru-RU" sz="1200" kern="0" dirty="0">
                <a:latin typeface="Arial Narrow"/>
              </a:rPr>
              <a:t>«Управление проектами: проектный анализ, инвестиции, технологии реализации»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03" y="293090"/>
            <a:ext cx="599790" cy="59979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49508"/>
              </p:ext>
            </p:extLst>
          </p:nvPr>
        </p:nvGraphicFramePr>
        <p:xfrm>
          <a:off x="461727" y="2363559"/>
          <a:ext cx="11133447" cy="2834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6661">
                  <a:extLst>
                    <a:ext uri="{9D8B030D-6E8A-4147-A177-3AD203B41FA5}">
                      <a16:colId xmlns:a16="http://schemas.microsoft.com/office/drawing/2014/main" val="234582598"/>
                    </a:ext>
                  </a:extLst>
                </a:gridCol>
                <a:gridCol w="1316701">
                  <a:extLst>
                    <a:ext uri="{9D8B030D-6E8A-4147-A177-3AD203B41FA5}">
                      <a16:colId xmlns:a16="http://schemas.microsoft.com/office/drawing/2014/main" val="660517023"/>
                    </a:ext>
                  </a:extLst>
                </a:gridCol>
                <a:gridCol w="2014974">
                  <a:extLst>
                    <a:ext uri="{9D8B030D-6E8A-4147-A177-3AD203B41FA5}">
                      <a16:colId xmlns:a16="http://schemas.microsoft.com/office/drawing/2014/main" val="3997538261"/>
                    </a:ext>
                  </a:extLst>
                </a:gridCol>
                <a:gridCol w="1311252">
                  <a:extLst>
                    <a:ext uri="{9D8B030D-6E8A-4147-A177-3AD203B41FA5}">
                      <a16:colId xmlns:a16="http://schemas.microsoft.com/office/drawing/2014/main" val="2550280458"/>
                    </a:ext>
                  </a:extLst>
                </a:gridCol>
                <a:gridCol w="897794">
                  <a:extLst>
                    <a:ext uri="{9D8B030D-6E8A-4147-A177-3AD203B41FA5}">
                      <a16:colId xmlns:a16="http://schemas.microsoft.com/office/drawing/2014/main" val="334842125"/>
                    </a:ext>
                  </a:extLst>
                </a:gridCol>
                <a:gridCol w="1342703">
                  <a:extLst>
                    <a:ext uri="{9D8B030D-6E8A-4147-A177-3AD203B41FA5}">
                      <a16:colId xmlns:a16="http://schemas.microsoft.com/office/drawing/2014/main" val="2119116073"/>
                    </a:ext>
                  </a:extLst>
                </a:gridCol>
                <a:gridCol w="1518192">
                  <a:extLst>
                    <a:ext uri="{9D8B030D-6E8A-4147-A177-3AD203B41FA5}">
                      <a16:colId xmlns:a16="http://schemas.microsoft.com/office/drawing/2014/main" val="2308418651"/>
                    </a:ext>
                  </a:extLst>
                </a:gridCol>
                <a:gridCol w="1265170">
                  <a:extLst>
                    <a:ext uri="{9D8B030D-6E8A-4147-A177-3AD203B41FA5}">
                      <a16:colId xmlns:a16="http://schemas.microsoft.com/office/drawing/2014/main" val="2681333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Недостаток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Определение</a:t>
                      </a:r>
                      <a:r>
                        <a:rPr lang="ru-RU" baseline="0" dirty="0"/>
                        <a:t> по 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ICB</a:t>
                      </a:r>
                      <a:endParaRPr lang="ru-RU" baseline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Требуемы</a:t>
                      </a:r>
                      <a:r>
                        <a:rPr lang="ru-RU" baseline="0" dirty="0"/>
                        <a:t>й результат обучения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Тип</a:t>
                      </a:r>
                      <a:r>
                        <a:rPr lang="ru-RU" baseline="0" dirty="0"/>
                        <a:t> обучения (развития)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Требуемая</a:t>
                      </a:r>
                      <a:r>
                        <a:rPr lang="ru-RU" baseline="0" dirty="0"/>
                        <a:t> дата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Ментор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</a:t>
                      </a:r>
                      <a:r>
                        <a:rPr lang="ru-RU" baseline="0" dirty="0"/>
                        <a:t> обучения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После</a:t>
                      </a:r>
                      <a:r>
                        <a:rPr lang="ru-RU" baseline="0" dirty="0"/>
                        <a:t> обучения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736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1076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Определение и учет интересов всех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стейкхолдеров</a:t>
                      </a:r>
                      <a:endParaRPr lang="en-US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076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Practice/Stakeholders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076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Умение эффективно побуждать к высокой производительности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076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Обучение, взаимодействие с коллегами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076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Июль 2020</a:t>
                      </a:r>
                    </a:p>
                    <a:p>
                      <a:pPr marL="0" marR="0" indent="0" algn="l" defTabSz="41076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076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Коммер.директор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компании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0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Отсутствие умения четко делегировать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цели,з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адачи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и контролировать их исполнение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0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Развит навык четкого делегировать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цели,з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адачи</a:t>
                      </a: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и контролировать их исполнение</a:t>
                      </a:r>
                    </a:p>
                    <a:p>
                      <a:pPr marL="0" marR="0" lvl="0" indent="0" algn="l" defTabSz="410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marL="0" marR="0" indent="0" algn="l" defTabSz="41076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1076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Управление рисками</a:t>
                      </a:r>
                      <a:endParaRPr lang="en-US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076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Practice/Risk and opportunity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0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Повысить умение прогнозировать риски </a:t>
                      </a:r>
                    </a:p>
                    <a:p>
                      <a:pPr marL="0" marR="0" indent="0" algn="l" defTabSz="41076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076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Тренинги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076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Июль 2020</a:t>
                      </a:r>
                    </a:p>
                    <a:p>
                      <a:pPr marL="0" marR="0" indent="0" algn="l" defTabSz="41076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076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Приглашенный </a:t>
                      </a:r>
                      <a:r>
                        <a:rPr lang="ru-RU" sz="12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коуч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0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Проблемный уровень управления рисками</a:t>
                      </a:r>
                      <a:endParaRPr lang="en-US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marL="0" marR="0" lvl="0" indent="0" algn="l" defTabSz="410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0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Повышенная уровня прогнозирования</a:t>
                      </a:r>
                    </a:p>
                    <a:p>
                      <a:pPr marL="0" marR="0" indent="0" algn="l" defTabSz="41076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7854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75974" y="1493342"/>
            <a:ext cx="1219200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uFillTx/>
                <a:ea typeface="+mj-ea"/>
                <a:cs typeface="+mj-cs"/>
                <a:sym typeface="Helvetica Light"/>
              </a:rPr>
              <a:t>ICB</a:t>
            </a:r>
            <a:endParaRPr kumimoji="0" lang="ru-RU" sz="2400" b="1" i="0" u="none" strike="noStrike" normalizeH="0" baseline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uFillTx/>
              <a:ea typeface="+mj-ea"/>
              <a:cs typeface="+mj-cs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303" y="1493342"/>
            <a:ext cx="6548284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ПЛАН</a:t>
            </a: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 РАЗВИТИЯ КОМПЕТЕНЦИЙ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4843085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038" y="2460032"/>
            <a:ext cx="1597925" cy="15450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547157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600533" y="1107281"/>
            <a:ext cx="10753187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5669372" y="378849"/>
            <a:ext cx="568320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66" hangingPunct="0"/>
            <a:r>
              <a:rPr lang="ru-RU" sz="1200" kern="0" dirty="0">
                <a:latin typeface="Arial Narrow"/>
              </a:rPr>
              <a:t>Факультет бизнеса и менеджмента:</a:t>
            </a:r>
          </a:p>
          <a:p>
            <a:pPr defTabSz="410766" hangingPunct="0"/>
            <a:r>
              <a:rPr lang="ru-RU" sz="1200" kern="0" dirty="0">
                <a:latin typeface="Arial Narrow"/>
              </a:rPr>
              <a:t>«Управление проектами: проектный анализ, инвестиции, технологии реализации»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03" y="293090"/>
            <a:ext cx="599790" cy="59979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843155" y="1083669"/>
            <a:ext cx="5133971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Кейс</a:t>
            </a: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 из личной практики №1: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Поставка кабельно-несущих систем для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ПАО НК РОСНЕФТЬ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 Light"/>
            </a:endParaRPr>
          </a:p>
        </p:txBody>
      </p:sp>
      <p:pic>
        <p:nvPicPr>
          <p:cNvPr id="1030" name="Picture 6" descr="http://oaourma.ru/assets/images/pyt-yak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603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gubweek.ru/upload/iblock/60f/60f54dfe3e4482e99577df16811ebe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1" y="3017421"/>
            <a:ext cx="4683507" cy="31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timseminars.ru/images/rossnef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1" y="2076226"/>
            <a:ext cx="888747" cy="888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220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600533" y="1107281"/>
            <a:ext cx="10753187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5669372" y="378849"/>
            <a:ext cx="568320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66" hangingPunct="0"/>
            <a:r>
              <a:rPr lang="ru-RU" sz="1200" kern="0" dirty="0">
                <a:latin typeface="Arial Narrow"/>
              </a:rPr>
              <a:t>Факультет бизнеса и менеджмента:</a:t>
            </a:r>
          </a:p>
          <a:p>
            <a:pPr defTabSz="410766" hangingPunct="0"/>
            <a:r>
              <a:rPr lang="ru-RU" sz="1200" kern="0" dirty="0">
                <a:latin typeface="Arial Narrow"/>
              </a:rPr>
              <a:t>«Управление проектами: проектный анализ, инвестиции, технологии реализации»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03" y="293090"/>
            <a:ext cx="599790" cy="599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16" descr="https://timseminars.ru/images/rossne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304" y="2347780"/>
            <a:ext cx="1144241" cy="11442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 стрелкой 25"/>
          <p:cNvCxnSpPr>
            <a:endCxn id="33" idx="0"/>
          </p:cNvCxnSpPr>
          <p:nvPr/>
        </p:nvCxnSpPr>
        <p:spPr>
          <a:xfrm>
            <a:off x="6144768" y="3492021"/>
            <a:ext cx="1861870" cy="85520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125" y="4347223"/>
            <a:ext cx="1930773" cy="77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11" descr="http://tmregister.ru/base/2008/DOC/DOCURUTM/DOC354V3/D35467D2/35467600/0000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12" y="2474201"/>
            <a:ext cx="1871822" cy="1017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87" y="4347224"/>
            <a:ext cx="2024301" cy="77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4" name="Прямая со стрелкой 33"/>
          <p:cNvCxnSpPr/>
          <p:nvPr/>
        </p:nvCxnSpPr>
        <p:spPr>
          <a:xfrm flipH="1">
            <a:off x="3776564" y="3492021"/>
            <a:ext cx="1691548" cy="85520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Прямая со стрелкой 22"/>
          <p:cNvCxnSpPr>
            <a:stCxn id="32" idx="3"/>
          </p:cNvCxnSpPr>
          <p:nvPr/>
        </p:nvCxnSpPr>
        <p:spPr>
          <a:xfrm>
            <a:off x="6635934" y="2983111"/>
            <a:ext cx="2183370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TextBox 45"/>
          <p:cNvSpPr txBox="1"/>
          <p:nvPr/>
        </p:nvSpPr>
        <p:spPr>
          <a:xfrm>
            <a:off x="843155" y="1050451"/>
            <a:ext cx="7038973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Кейс</a:t>
            </a: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 из личной практики №1: 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Поставка кабельно-несущих систем для 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ПАО НК РОСНЕФТЬ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68964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600533" y="1107281"/>
            <a:ext cx="10753187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5669372" y="378849"/>
            <a:ext cx="568320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66" hangingPunct="0"/>
            <a:r>
              <a:rPr lang="ru-RU" sz="1200" kern="0" dirty="0">
                <a:latin typeface="Arial Narrow"/>
              </a:rPr>
              <a:t>Факультет бизнеса и менеджмента:</a:t>
            </a:r>
          </a:p>
          <a:p>
            <a:pPr defTabSz="410766" hangingPunct="0"/>
            <a:r>
              <a:rPr lang="ru-RU" sz="1200" kern="0" dirty="0">
                <a:latin typeface="Arial Narrow"/>
              </a:rPr>
              <a:t>«Управление проектами: проектный анализ, инвестиции, технологии реализации»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03" y="293090"/>
            <a:ext cx="599790" cy="599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79" y="1226806"/>
            <a:ext cx="4206113" cy="229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sc01.alicdn.com/kf/HTB1LBmTfpuWBuNjSszbq6AS7FXaG/231468297/HTB1LBmTfpuWBuNjSszbq6AS7FX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3" y="3190464"/>
            <a:ext cx="5215011" cy="33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28" y="1595780"/>
            <a:ext cx="1930773" cy="77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www.gk-energoservice.ru/wp-content/uploads/products/2-system-for-cable-routing/2png_Page26_Imag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27" y="3619437"/>
            <a:ext cx="4754753" cy="31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0533" y="1172972"/>
            <a:ext cx="4524373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Кейс</a:t>
            </a: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 из личной практики №1: 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Поставка кабельно-несущих систем для 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ПАО НК РОСНЕФТЬ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83269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600533" y="1107281"/>
            <a:ext cx="10753187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5669372" y="378849"/>
            <a:ext cx="568320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66" hangingPunct="0"/>
            <a:r>
              <a:rPr lang="ru-RU" sz="1200" kern="0" dirty="0">
                <a:latin typeface="Arial Narrow"/>
              </a:rPr>
              <a:t>Факультет бизнеса и менеджмента:</a:t>
            </a:r>
          </a:p>
          <a:p>
            <a:pPr defTabSz="410766" hangingPunct="0"/>
            <a:r>
              <a:rPr lang="ru-RU" sz="1200" kern="0" dirty="0">
                <a:latin typeface="Arial Narrow"/>
              </a:rPr>
              <a:t>«Управление проектами: проектный анализ, инвестиции, технологии реализации»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03" y="293090"/>
            <a:ext cx="599790" cy="599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70" y="2161340"/>
            <a:ext cx="2414780" cy="9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avatars.mds.yandex.net/get-pdb/25978/952774ab-b45d-4d80-921c-3385633f813d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69" y="3730751"/>
            <a:ext cx="3657662" cy="24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altay/1924793/2a0000016e74cf61fe3e9a7c42a1865dc624/XX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1" y="3794760"/>
            <a:ext cx="3142862" cy="235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592201" y="4630433"/>
            <a:ext cx="705479" cy="685800"/>
          </a:xfrm>
          <a:prstGeom prst="rightArrow">
            <a:avLst/>
          </a:prstGeom>
          <a:blipFill rotWithShape="1">
            <a:blip r:embed="rId6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8133887" y="4637291"/>
            <a:ext cx="365728" cy="685800"/>
          </a:xfrm>
          <a:prstGeom prst="rightArrow">
            <a:avLst/>
          </a:prstGeom>
          <a:blipFill rotWithShape="1">
            <a:blip r:embed="rId6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4102" name="Picture 6" descr="https://public.superjob.ru/smart_image_blocks/377/30377_origin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263" y="3794760"/>
            <a:ext cx="3556295" cy="237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0533" y="1111608"/>
            <a:ext cx="8036218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Кейс</a:t>
            </a: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 из личной практики №1: 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Поставка кабельно-несущих систем для 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ПАО НК РОСНЕФТЬ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67972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600533" y="1107281"/>
            <a:ext cx="10753187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5669372" y="378849"/>
            <a:ext cx="568320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66" hangingPunct="0"/>
            <a:r>
              <a:rPr lang="ru-RU" sz="1200" kern="0" dirty="0">
                <a:latin typeface="Arial Narrow"/>
              </a:rPr>
              <a:t>Факультет бизнеса и менеджмента:</a:t>
            </a:r>
          </a:p>
          <a:p>
            <a:pPr defTabSz="410766" hangingPunct="0"/>
            <a:r>
              <a:rPr lang="ru-RU" sz="1200" kern="0" dirty="0">
                <a:latin typeface="Arial Narrow"/>
              </a:rPr>
              <a:t>«Управление проектами: проектный анализ, инвестиции, технологии реализации»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03" y="293090"/>
            <a:ext cx="599790" cy="59979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люс 4"/>
          <p:cNvSpPr/>
          <p:nvPr/>
        </p:nvSpPr>
        <p:spPr>
          <a:xfrm>
            <a:off x="2593440" y="1571840"/>
            <a:ext cx="878186" cy="892109"/>
          </a:xfrm>
          <a:prstGeom prst="mathPlus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6" name="Минус 5"/>
          <p:cNvSpPr/>
          <p:nvPr/>
        </p:nvSpPr>
        <p:spPr>
          <a:xfrm>
            <a:off x="8871000" y="1530584"/>
            <a:ext cx="1052996" cy="1062989"/>
          </a:xfrm>
          <a:prstGeom prst="mathMinus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792" y="2214847"/>
            <a:ext cx="6149636" cy="4206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342900" marR="0" indent="-34290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Применение метода критической цепи </a:t>
            </a:r>
          </a:p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       (Успеть за 60 дней) ;</a:t>
            </a:r>
            <a:endParaRPr kumimoji="0" lang="en-US" sz="240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Благодаря используемой методике централизованной закупки, были сокращены финансовые затраты и сокращены сроки на логистику;</a:t>
            </a:r>
            <a:endParaRPr lang="en-US" sz="240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«Антикризисное» управление финансовыми ресурсами;</a:t>
            </a: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Опытная команда;</a:t>
            </a: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Первый шаг к стратегическому партнерству с заказчиком.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94847" y="2466414"/>
            <a:ext cx="5438073" cy="35960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Хорошо выстроенная система коммуникаций с заказчиком, не дала должного результата, что привело к задержке согласования и подписания договора, в связи с внутренними процессами заказчика;  </a:t>
            </a: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Не учли специфику РЖД →</a:t>
            </a:r>
            <a:r>
              <a:rPr lang="en-US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Конфликт с логистической компанией</a:t>
            </a: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533" y="1140873"/>
            <a:ext cx="8954970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Кейс</a:t>
            </a: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 из личной практики №1: </a:t>
            </a:r>
            <a:r>
              <a:rPr lang="ru-RU" sz="2400" b="1" dirty="0">
                <a:solidFill>
                  <a:srgbClr val="000000"/>
                </a:solidFill>
                <a:sym typeface="Helvetica Light"/>
              </a:rPr>
              <a:t>Поставка кабельно-несущих систем для </a:t>
            </a:r>
          </a:p>
          <a:p>
            <a:pPr algn="ctr" defTabSz="821531" hangingPunct="0"/>
            <a:r>
              <a:rPr lang="ru-RU" sz="2400" b="1" dirty="0">
                <a:solidFill>
                  <a:srgbClr val="000000"/>
                </a:solidFill>
                <a:sym typeface="Helvetica Light"/>
              </a:rPr>
              <a:t>ПАО НК РОСНЕФТЬ</a:t>
            </a: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 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50889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600533" y="1107281"/>
            <a:ext cx="10753187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/>
            </a:pPr>
            <a:endParaRPr sz="1600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5669372" y="378849"/>
            <a:ext cx="568320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66" hangingPunct="0"/>
            <a:r>
              <a:rPr lang="ru-RU" sz="1200" kern="0" dirty="0">
                <a:latin typeface="Arial Narrow"/>
              </a:rPr>
              <a:t>Факультет бизнеса и менеджмента:</a:t>
            </a:r>
          </a:p>
          <a:p>
            <a:pPr defTabSz="410766" hangingPunct="0"/>
            <a:r>
              <a:rPr lang="ru-RU" sz="1200" kern="0" dirty="0">
                <a:latin typeface="Arial Narrow"/>
              </a:rPr>
              <a:t>«Управление проектами: проектный анализ, инвестиции, технологии реализации»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03" y="293090"/>
            <a:ext cx="599790" cy="59979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00533" y="1286084"/>
            <a:ext cx="6548284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ru-RU" sz="2400" b="1" dirty="0">
                <a:solidFill>
                  <a:srgbClr val="000000"/>
                </a:solidFill>
                <a:sym typeface="Helvetica Light"/>
              </a:rPr>
              <a:t>Кейс из личной практики №1: Поставка кабельно-несущих систем для  ПАО НК РОСНЕФТЬ</a:t>
            </a:r>
          </a:p>
        </p:txBody>
      </p:sp>
      <p:sp>
        <p:nvSpPr>
          <p:cNvPr id="5" name="Плюс 4"/>
          <p:cNvSpPr/>
          <p:nvPr/>
        </p:nvSpPr>
        <p:spPr>
          <a:xfrm>
            <a:off x="2384322" y="2089997"/>
            <a:ext cx="973393" cy="1052051"/>
          </a:xfrm>
          <a:prstGeom prst="mathPlus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6" name="Минус 5"/>
          <p:cNvSpPr/>
          <p:nvPr/>
        </p:nvSpPr>
        <p:spPr>
          <a:xfrm>
            <a:off x="8510976" y="2089997"/>
            <a:ext cx="1160207" cy="1052052"/>
          </a:xfrm>
          <a:prstGeom prst="mathMinus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6890" y="2759674"/>
            <a:ext cx="5124726" cy="4945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endParaRPr lang="en-US" sz="240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Эффективное управление </a:t>
            </a:r>
            <a:r>
              <a:rPr lang="en-US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(Personal 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competences</a:t>
            </a:r>
            <a:r>
              <a:rPr lang="en-US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)</a:t>
            </a: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sym typeface="Helvetica Light"/>
              </a:rPr>
              <a:t>Управление сроками проекта 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(Performance competences)</a:t>
            </a:r>
            <a:endParaRPr lang="en-US" sz="240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sym typeface="Helvetica Light"/>
              </a:rPr>
              <a:t>Управление стоимостью проекта 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(Performance competences)</a:t>
            </a:r>
            <a:endParaRPr lang="ru-RU" sz="2400" dirty="0">
              <a:solidFill>
                <a:srgbClr val="000000"/>
              </a:solidFill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sym typeface="Helvetica Light"/>
              </a:rPr>
              <a:t>Профессионализм 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( Personal competences)</a:t>
            </a:r>
            <a:endParaRPr lang="ru-RU" sz="2400" dirty="0">
              <a:solidFill>
                <a:srgbClr val="000000"/>
              </a:solidFill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sym typeface="Helvetica Light"/>
              </a:rPr>
              <a:t>Коммуникабельность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 ( Personal competences)</a:t>
            </a: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0000"/>
              </a:solidFill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32566" y="3346504"/>
            <a:ext cx="4320013" cy="2729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kumimoji="0" lang="ru-RU" sz="24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Управление заинтересованными сторонами проекта</a:t>
            </a:r>
            <a:r>
              <a:rPr kumimoji="0" lang="en-US" sz="24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Helvetica Light"/>
              </a:rPr>
              <a:t> (Performance competences)</a:t>
            </a:r>
            <a:endParaRPr kumimoji="0" lang="ru-RU" sz="240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sym typeface="Helvetica Light"/>
              </a:rPr>
              <a:t>Управление рисками проекта 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(Performance competences)</a:t>
            </a:r>
            <a:endParaRPr lang="ru-RU" sz="2400" dirty="0">
              <a:solidFill>
                <a:srgbClr val="000000"/>
              </a:solidFill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2550" y="2169141"/>
            <a:ext cx="1219200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ea typeface="+mj-ea"/>
                <a:cs typeface="+mj-cs"/>
                <a:sym typeface="Helvetica Light"/>
              </a:rPr>
              <a:t>PMCDF</a:t>
            </a:r>
            <a:endParaRPr kumimoji="0" lang="ru-RU" sz="2400" i="0" u="none" strike="noStrike" normalizeH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4621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600533" y="1107281"/>
            <a:ext cx="10753187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/>
            </a:pPr>
            <a:endParaRPr sz="1600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5669372" y="378849"/>
            <a:ext cx="568320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66" hangingPunct="0"/>
            <a:r>
              <a:rPr lang="ru-RU" sz="1200" kern="0" dirty="0">
                <a:latin typeface="Arial Narrow"/>
              </a:rPr>
              <a:t>Факультет бизнеса и менеджмента:</a:t>
            </a:r>
          </a:p>
          <a:p>
            <a:pPr defTabSz="410766" hangingPunct="0"/>
            <a:r>
              <a:rPr lang="ru-RU" sz="1200" kern="0" dirty="0">
                <a:latin typeface="Arial Narrow"/>
              </a:rPr>
              <a:t>«Управление проектами: проектный анализ, инвестиции, технологии реализации»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03" y="293090"/>
            <a:ext cx="599790" cy="59979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13302" y="1124010"/>
            <a:ext cx="8091785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ru-RU" sz="2400" b="1" dirty="0">
                <a:solidFill>
                  <a:srgbClr val="000000"/>
                </a:solidFill>
                <a:sym typeface="Helvetica Light"/>
              </a:rPr>
              <a:t>Кейс из личной практики №1: Поставка кабельно-несущих систем для  ПАО НК РОСНЕФТЬ</a:t>
            </a:r>
          </a:p>
          <a:p>
            <a:pPr algn="ctr" defTabSz="821531" hangingPunct="0"/>
            <a:endParaRPr lang="ru-RU" sz="2400" b="1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1897626" y="2089998"/>
            <a:ext cx="973393" cy="1052051"/>
          </a:xfrm>
          <a:prstGeom prst="mathPlus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6" name="Минус 5"/>
          <p:cNvSpPr/>
          <p:nvPr/>
        </p:nvSpPr>
        <p:spPr>
          <a:xfrm>
            <a:off x="8510976" y="2089997"/>
            <a:ext cx="1160207" cy="1052052"/>
          </a:xfrm>
          <a:prstGeom prst="mathMinus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3198" y="3739570"/>
            <a:ext cx="4722482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endParaRPr lang="en-US" sz="2400" dirty="0">
              <a:solidFill>
                <a:srgbClr val="000000"/>
              </a:solidFill>
              <a:ea typeface="+mj-ea"/>
              <a:cs typeface="+mj-cs"/>
              <a:sym typeface="Helvetica Light"/>
            </a:endParaRP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en-US" sz="2400" dirty="0"/>
              <a:t>Perspective/Governance, structure, processes</a:t>
            </a: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en-US" sz="2400" dirty="0" err="1"/>
              <a:t>Pracrice</a:t>
            </a:r>
            <a:r>
              <a:rPr lang="en-US" sz="2400" dirty="0"/>
              <a:t>/Time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32567" y="4240615"/>
            <a:ext cx="4320013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Pracrice</a:t>
            </a:r>
            <a:r>
              <a:rPr lang="en-US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/Stakeholders</a:t>
            </a: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People/ negotiation</a:t>
            </a:r>
          </a:p>
          <a:p>
            <a:pPr marL="342900" indent="-342900" defTabSz="821531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+mj-ea"/>
                <a:cs typeface="+mj-cs"/>
                <a:sym typeface="Helvetica Light"/>
              </a:rPr>
              <a:t>People/conflict and crisis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2550" y="2169141"/>
            <a:ext cx="1219200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  <a:sym typeface="Helvetica Light"/>
              </a:rPr>
              <a:t>ICB</a:t>
            </a:r>
            <a:endParaRPr kumimoji="0" lang="ru-RU" sz="2400" i="0" u="none" strike="noStrike" normalizeH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665544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600533" y="1107281"/>
            <a:ext cx="10753187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66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5669372" y="378849"/>
            <a:ext cx="568320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410766" hangingPunct="0"/>
            <a:r>
              <a:rPr lang="ru-RU" sz="1200" kern="0" dirty="0">
                <a:latin typeface="Arial Narrow"/>
              </a:rPr>
              <a:t>Факультет бизнеса и менеджмента:</a:t>
            </a:r>
          </a:p>
          <a:p>
            <a:pPr defTabSz="410766" hangingPunct="0"/>
            <a:r>
              <a:rPr lang="ru-RU" sz="1200" kern="0" dirty="0">
                <a:latin typeface="Arial Narrow"/>
              </a:rPr>
              <a:t>«Управление проектами: проектный анализ, инвестиции, технологии реализации»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03" y="293090"/>
            <a:ext cx="599790" cy="59979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13303" y="1074554"/>
            <a:ext cx="8289970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r>
              <a:rPr lang="ru-RU" sz="2400" b="1" dirty="0">
                <a:solidFill>
                  <a:srgbClr val="000000"/>
                </a:solidFill>
                <a:sym typeface="Helvetica Light"/>
              </a:rPr>
              <a:t>Кейс из личной практики №2: «Поставка приборов промышленного освещения для предприятий ПАО НК ЛУКОЙЛ»</a:t>
            </a:r>
          </a:p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Helvetica Light"/>
            </a:endParaRPr>
          </a:p>
        </p:txBody>
      </p:sp>
      <p:pic>
        <p:nvPicPr>
          <p:cNvPr id="5122" name="Picture 2" descr="https://phototass4.cdnvideo.ru/width/1200_4ce85301/tass/m2/uploads/i/20170113/4420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15" y="2350440"/>
            <a:ext cx="7184122" cy="411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ergograd-perm.ru/assets/tpl/images/img-09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96" y="2326818"/>
            <a:ext cx="4258703" cy="425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2393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890</Words>
  <Application>Microsoft Office PowerPoint</Application>
  <PresentationFormat>Широкоэкранный</PresentationFormat>
  <Paragraphs>160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Helvetica</vt:lpstr>
      <vt:lpstr>Helvetica Light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Shakirov</dc:creator>
  <cp:lastModifiedBy>Admin</cp:lastModifiedBy>
  <cp:revision>137</cp:revision>
  <dcterms:created xsi:type="dcterms:W3CDTF">2020-02-04T06:31:46Z</dcterms:created>
  <dcterms:modified xsi:type="dcterms:W3CDTF">2023-05-16T21:05:49Z</dcterms:modified>
</cp:coreProperties>
</file>